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4" r:id="rId18"/>
    <p:sldId id="276" r:id="rId19"/>
    <p:sldId id="269" r:id="rId20"/>
    <p:sldId id="275" r:id="rId21"/>
    <p:sldId id="270" r:id="rId22"/>
    <p:sldId id="271" r:id="rId23"/>
  </p:sldIdLst>
  <p:sldSz cx="18288000" cy="10287000"/>
  <p:notesSz cx="6858000" cy="9144000"/>
  <p:embeddedFontLst>
    <p:embeddedFont>
      <p:font typeface="Arimo Bold" panose="020B0604020202020204" charset="0"/>
      <p:regular r:id="rId24"/>
    </p:embeddedFont>
    <p:embeddedFont>
      <p:font typeface="Canva Sans" panose="020B0604020202020204" charset="0"/>
      <p:regular r:id="rId25"/>
    </p:embeddedFont>
    <p:embeddedFont>
      <p:font typeface="Canva Sans Bold" panose="020B0604020202020204" charset="0"/>
      <p:regular r:id="rId26"/>
    </p:embeddedFont>
    <p:embeddedFont>
      <p:font typeface="Inter" panose="020B0604020202020204" charset="0"/>
      <p:regular r:id="rId27"/>
    </p:embeddedFont>
    <p:embeddedFont>
      <p:font typeface="Inter Bold" panose="020B0604020202020204" charset="0"/>
      <p:regular r:id="rId28"/>
    </p:embeddedFont>
    <p:embeddedFont>
      <p:font typeface="Inter Italics" panose="020B0604020202020204" charset="0"/>
      <p:regular r:id="rId29"/>
    </p:embeddedFont>
    <p:embeddedFont>
      <p:font typeface="Kollektif Bold" panose="020B0604020202020204" charset="0"/>
      <p:regular r:id="rId30"/>
    </p:embeddedFont>
    <p:embeddedFont>
      <p:font typeface="Magneton" panose="020B0604020202020204" charset="0"/>
      <p:regular r:id="rId31"/>
    </p:embeddedFont>
    <p:embeddedFont>
      <p:font typeface="Montserrat" panose="00000500000000000000" pitchFamily="2" charset="0"/>
      <p:regular r:id="rId32"/>
      <p:bold r:id="rId33"/>
      <p:italic r:id="rId34"/>
      <p:boldItalic r:id="rId35"/>
    </p:embeddedFont>
    <p:embeddedFont>
      <p:font typeface="Montserrat Classic" panose="020B0604020202020204" charset="0"/>
      <p:regular r:id="rId36"/>
    </p:embeddedFont>
    <p:embeddedFont>
      <p:font typeface="Montserrat Classic Bold" panose="020B0604020202020204" charset="0"/>
      <p:regular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Open Sans Bold" panose="020B0806030504020204" pitchFamily="34" charset="0"/>
      <p:regular r:id="rId42"/>
      <p:bold r:id="rId43"/>
    </p:embeddedFont>
    <p:embeddedFont>
      <p:font typeface="Open Sans Italics" panose="020B0604020202020204" charset="0"/>
      <p:regular r:id="rId44"/>
    </p:embeddedFont>
    <p:embeddedFont>
      <p:font typeface="Open Sans Light" panose="020B0306030504020204" pitchFamily="34" charset="0"/>
      <p:regular r:id="rId45"/>
      <p:italic r:id="rId46"/>
    </p:embeddedFont>
    <p:embeddedFont>
      <p:font typeface="TAN Harmoni" panose="020B0604020202020204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6749C9-E151-7DB1-C8DE-D9878B54D54B}" name="Kathleen Halverson" initials="KH" userId="S::khalvers@asha.org::c30aa468-3b00-4f46-80f8-fe2f0a15b8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9" autoAdjust="0"/>
    <p:restoredTop sz="94622" autoAdjust="0"/>
  </p:normalViewPr>
  <p:slideViewPr>
    <p:cSldViewPr>
      <p:cViewPr varScale="1">
        <p:scale>
          <a:sx n="47" d="100"/>
          <a:sy n="47" d="100"/>
        </p:scale>
        <p:origin x="67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6.fntdata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6.xml"/><Relationship Id="rId41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18" Type="http://schemas.openxmlformats.org/officeDocument/2006/relationships/image" Target="../media/image59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17" Type="http://schemas.openxmlformats.org/officeDocument/2006/relationships/image" Target="../media/image2.svg"/><Relationship Id="rId2" Type="http://schemas.openxmlformats.org/officeDocument/2006/relationships/image" Target="../media/image46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5" Type="http://schemas.openxmlformats.org/officeDocument/2006/relationships/image" Target="../media/image6.jpe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svg"/><Relationship Id="rId21" Type="http://schemas.openxmlformats.org/officeDocument/2006/relationships/image" Target="../media/image30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svg"/><Relationship Id="rId21" Type="http://schemas.openxmlformats.org/officeDocument/2006/relationships/image" Target="../media/image30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4.svg"/><Relationship Id="rId24" Type="http://schemas.openxmlformats.org/officeDocument/2006/relationships/image" Target="../media/image37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6.png"/><Relationship Id="rId10" Type="http://schemas.openxmlformats.org/officeDocument/2006/relationships/image" Target="../media/image33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00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61073" y="390620"/>
            <a:ext cx="9539833" cy="9539833"/>
          </a:xfrm>
          <a:custGeom>
            <a:avLst/>
            <a:gdLst/>
            <a:ahLst/>
            <a:cxnLst/>
            <a:rect l="l" t="t" r="r" b="b"/>
            <a:pathLst>
              <a:path w="9539833" h="9539833">
                <a:moveTo>
                  <a:pt x="0" y="0"/>
                </a:moveTo>
                <a:lnTo>
                  <a:pt x="9539834" y="0"/>
                </a:lnTo>
                <a:lnTo>
                  <a:pt x="9539834" y="9539834"/>
                </a:lnTo>
                <a:lnTo>
                  <a:pt x="0" y="9539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229293" y="8586146"/>
            <a:ext cx="8908061" cy="1344307"/>
          </a:xfrm>
          <a:custGeom>
            <a:avLst/>
            <a:gdLst/>
            <a:ahLst/>
            <a:cxnLst/>
            <a:rect l="l" t="t" r="r" b="b"/>
            <a:pathLst>
              <a:path w="8908061" h="1344307">
                <a:moveTo>
                  <a:pt x="0" y="0"/>
                </a:moveTo>
                <a:lnTo>
                  <a:pt x="8908061" y="0"/>
                </a:lnTo>
                <a:lnTo>
                  <a:pt x="8908061" y="1344308"/>
                </a:lnTo>
                <a:lnTo>
                  <a:pt x="0" y="1344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979659" y="718179"/>
            <a:ext cx="8884752" cy="8884717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4999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Freeform 6"/>
          <p:cNvSpPr/>
          <p:nvPr/>
        </p:nvSpPr>
        <p:spPr>
          <a:xfrm>
            <a:off x="10979659" y="8403019"/>
            <a:ext cx="1320265" cy="1305756"/>
          </a:xfrm>
          <a:custGeom>
            <a:avLst/>
            <a:gdLst/>
            <a:ahLst/>
            <a:cxnLst/>
            <a:rect l="l" t="t" r="r" b="b"/>
            <a:pathLst>
              <a:path w="1320265" h="1305756">
                <a:moveTo>
                  <a:pt x="0" y="0"/>
                </a:moveTo>
                <a:lnTo>
                  <a:pt x="1320264" y="0"/>
                </a:lnTo>
                <a:lnTo>
                  <a:pt x="1320264" y="1305756"/>
                </a:lnTo>
                <a:lnTo>
                  <a:pt x="0" y="13057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-32004" y="2481159"/>
            <a:ext cx="10658888" cy="4155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6"/>
              </a:lnSpc>
            </a:pPr>
            <a:r>
              <a:rPr lang="en-US" sz="591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Role of Audiologists and SLPs in the Early Hearing Detection and Intervention (EHDI) System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8750675"/>
            <a:ext cx="8558046" cy="95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1"/>
              </a:lnSpc>
            </a:pPr>
            <a:r>
              <a:rPr lang="en-US" sz="277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Name, Credentials</a:t>
            </a:r>
          </a:p>
          <a:p>
            <a:pPr algn="ctr">
              <a:lnSpc>
                <a:spcPts val="3891"/>
              </a:lnSpc>
            </a:pPr>
            <a:r>
              <a:rPr lang="en-US" sz="277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Job Title/Company</a:t>
            </a:r>
          </a:p>
        </p:txBody>
      </p:sp>
      <p:sp>
        <p:nvSpPr>
          <p:cNvPr id="9" name="Freeform 9"/>
          <p:cNvSpPr/>
          <p:nvPr/>
        </p:nvSpPr>
        <p:spPr>
          <a:xfrm>
            <a:off x="10626884" y="8042990"/>
            <a:ext cx="2025814" cy="2025814"/>
          </a:xfrm>
          <a:custGeom>
            <a:avLst/>
            <a:gdLst/>
            <a:ahLst/>
            <a:cxnLst/>
            <a:rect l="l" t="t" r="r" b="b"/>
            <a:pathLst>
              <a:path w="2025814" h="2025814">
                <a:moveTo>
                  <a:pt x="0" y="0"/>
                </a:moveTo>
                <a:lnTo>
                  <a:pt x="2025814" y="0"/>
                </a:lnTo>
                <a:lnTo>
                  <a:pt x="2025814" y="2025814"/>
                </a:lnTo>
                <a:lnTo>
                  <a:pt x="0" y="20258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0" y="1813283"/>
            <a:ext cx="9144000" cy="37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7"/>
              </a:lnSpc>
              <a:spcBef>
                <a:spcPct val="0"/>
              </a:spcBef>
            </a:pPr>
            <a:r>
              <a:rPr lang="en-US" sz="2165" i="1" dirty="0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Let’s look at Statement #2: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303074" y="381000"/>
            <a:ext cx="8507944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Fact or Fiction?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3931" r="26845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9144000" y="2569917"/>
            <a:ext cx="9144000" cy="3656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3713" lvl="1" algn="l">
              <a:lnSpc>
                <a:spcPts val="3247"/>
              </a:lnSpc>
            </a:pPr>
            <a:r>
              <a:rPr lang="en-US" sz="2165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2. Some SLPs are specially trained to work with kids who are deaf and hard of hearing on auditory-verbal practice.</a:t>
            </a:r>
          </a:p>
          <a:p>
            <a:pPr marL="233713" lvl="1" algn="l">
              <a:lnSpc>
                <a:spcPts val="3247"/>
              </a:lnSpc>
            </a:pPr>
            <a:endParaRPr lang="en-US" sz="2165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371600" algn="l">
              <a:lnSpc>
                <a:spcPts val="3247"/>
              </a:lnSpc>
            </a:pPr>
            <a:r>
              <a:rPr lang="en-US" sz="2165" b="1" u="none" dirty="0">
                <a:solidFill>
                  <a:srgbClr val="00BF63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✓ </a:t>
            </a:r>
            <a:r>
              <a:rPr lang="en-US" sz="2165" b="1" u="none" dirty="0">
                <a:solidFill>
                  <a:srgbClr val="00BF63"/>
                </a:solidFill>
                <a:latin typeface="Inter Bold"/>
                <a:ea typeface="Inter Bold"/>
                <a:cs typeface="Inter Bold"/>
                <a:sym typeface="Inter Bold"/>
              </a:rPr>
              <a:t>FACT</a:t>
            </a:r>
            <a:r>
              <a:rPr lang="en-US" sz="2165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 SLPs can complete specialized training and take an exam to become a Listening and Spoken Language Specialist (LSLS). </a:t>
            </a:r>
          </a:p>
          <a:p>
            <a:pPr marL="1371600" algn="l">
              <a:lnSpc>
                <a:spcPts val="3247"/>
              </a:lnSpc>
            </a:pPr>
            <a:endParaRPr lang="en-US" sz="2165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714500" indent="-342900" algn="l">
              <a:lnSpc>
                <a:spcPts val="3247"/>
              </a:lnSpc>
              <a:buFont typeface="Arial" panose="020B0604020202020204" pitchFamily="34" charset="0"/>
              <a:buChar char="•"/>
            </a:pPr>
            <a:r>
              <a:rPr lang="en-US" sz="2165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The AG Bell Academy manages this specialty certification.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0" y="1813283"/>
            <a:ext cx="9144000" cy="37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7"/>
              </a:lnSpc>
              <a:spcBef>
                <a:spcPct val="0"/>
              </a:spcBef>
            </a:pPr>
            <a:r>
              <a:rPr lang="en-US" sz="2165" i="1" dirty="0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Let’s look at Statement #3: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303074" y="381000"/>
            <a:ext cx="8507944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Fact or Fiction?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3931" r="26845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9303074" y="2569917"/>
            <a:ext cx="8984926" cy="529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7"/>
              </a:lnSpc>
            </a:pPr>
            <a:r>
              <a:rPr lang="en-US" sz="2165" b="1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3. Hearing aids that are fit early are the only thing a baby needs to successfully communicate in early childhood.</a:t>
            </a:r>
          </a:p>
          <a:p>
            <a:pPr algn="l">
              <a:lnSpc>
                <a:spcPts val="3247"/>
              </a:lnSpc>
            </a:pPr>
            <a:endParaRPr lang="en-US" sz="2165" u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371600" algn="l">
              <a:lnSpc>
                <a:spcPts val="3247"/>
              </a:lnSpc>
            </a:pPr>
            <a:r>
              <a:rPr lang="en-US" sz="2165" b="1" u="none" dirty="0">
                <a:solidFill>
                  <a:srgbClr val="FF3131"/>
                </a:solidFill>
                <a:latin typeface="Inter Bold"/>
                <a:ea typeface="Inter Bold"/>
                <a:cs typeface="Inter Bold"/>
                <a:sym typeface="Inter Bold"/>
              </a:rPr>
              <a:t>× FICTION:</a:t>
            </a:r>
            <a:r>
              <a:rPr lang="en-US" sz="2165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Although hearing aid fitting is an important step that families </a:t>
            </a:r>
            <a:r>
              <a:rPr lang="en-US" sz="2165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can take </a:t>
            </a:r>
            <a:r>
              <a:rPr lang="en-US" sz="2165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to give a child auditory access, other aspects also impact successful communication in early childhood</a:t>
            </a:r>
            <a:r>
              <a:rPr lang="en-US" sz="2165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  <a:p>
            <a:pPr marL="1371600" algn="l">
              <a:lnSpc>
                <a:spcPts val="3247"/>
              </a:lnSpc>
            </a:pPr>
            <a:endParaRPr lang="en-US" sz="2165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714500" indent="-342900">
              <a:lnSpc>
                <a:spcPts val="3247"/>
              </a:lnSpc>
              <a:buFont typeface="Arial" panose="020B0604020202020204" pitchFamily="34" charset="0"/>
              <a:buChar char="•"/>
            </a:pPr>
            <a:r>
              <a:rPr lang="en-US" sz="2165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making sure that hearing aids and ear molds fit properly</a:t>
            </a:r>
          </a:p>
          <a:p>
            <a:pPr marL="1714500" indent="-342900">
              <a:lnSpc>
                <a:spcPts val="3247"/>
              </a:lnSpc>
              <a:buFont typeface="Arial" panose="020B0604020202020204" pitchFamily="34" charset="0"/>
              <a:buChar char="•"/>
            </a:pPr>
            <a:r>
              <a:rPr lang="en-US" sz="2165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enrolling in speech therapy</a:t>
            </a:r>
          </a:p>
          <a:p>
            <a:pPr marL="1714500" indent="-342900">
              <a:lnSpc>
                <a:spcPts val="3247"/>
              </a:lnSpc>
              <a:buFont typeface="Arial" panose="020B0604020202020204" pitchFamily="34" charset="0"/>
              <a:buChar char="•"/>
            </a:pPr>
            <a:r>
              <a:rPr lang="en-US" sz="2165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receiving family-to-family support</a:t>
            </a:r>
            <a:endParaRPr lang="en-US" sz="2165" u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247"/>
              </a:lnSpc>
            </a:pPr>
            <a:endParaRPr lang="en-US" sz="2165" u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0" y="1813283"/>
            <a:ext cx="9144000" cy="37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7"/>
              </a:lnSpc>
              <a:spcBef>
                <a:spcPct val="0"/>
              </a:spcBef>
            </a:pPr>
            <a:r>
              <a:rPr lang="en-US" sz="2165" i="1" dirty="0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Let’s look at Statement #4: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303074" y="381000"/>
            <a:ext cx="8507944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Fact or Fiction?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3931" r="26845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9303074" y="2569917"/>
            <a:ext cx="8984926" cy="570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7"/>
              </a:lnSpc>
            </a:pPr>
            <a:r>
              <a:rPr lang="en-US" sz="2165" b="1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4. </a:t>
            </a:r>
            <a:r>
              <a:rPr lang="en-US" sz="2165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Evidence shows that f</a:t>
            </a:r>
            <a:r>
              <a:rPr lang="en-US" sz="2165" b="1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amily-to-family support improves outcomes for children who are deaf and hard of hearing. </a:t>
            </a:r>
          </a:p>
          <a:p>
            <a:pPr marL="233713" lvl="1" algn="l">
              <a:lnSpc>
                <a:spcPts val="3247"/>
              </a:lnSpc>
            </a:pPr>
            <a:endParaRPr lang="en-US" sz="2165" u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371600" algn="l">
              <a:lnSpc>
                <a:spcPts val="3247"/>
              </a:lnSpc>
            </a:pPr>
            <a:r>
              <a:rPr lang="en-US" sz="2165" b="1" u="none" dirty="0">
                <a:solidFill>
                  <a:srgbClr val="00BF63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✓ </a:t>
            </a:r>
            <a:r>
              <a:rPr lang="en-US" sz="2165" b="1" u="none" dirty="0">
                <a:solidFill>
                  <a:srgbClr val="00BF63"/>
                </a:solidFill>
                <a:latin typeface="Inter Bold"/>
                <a:ea typeface="Inter Bold"/>
                <a:cs typeface="Inter Bold"/>
                <a:sym typeface="Inter Bold"/>
              </a:rPr>
              <a:t>FACT: </a:t>
            </a:r>
            <a:r>
              <a:rPr lang="en-US" sz="2165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Family-to-family support for children who are deaf or hard of hearing can significantly impact their development and well-being. </a:t>
            </a:r>
          </a:p>
          <a:p>
            <a:pPr marL="1371600" algn="l">
              <a:lnSpc>
                <a:spcPts val="3247"/>
              </a:lnSpc>
            </a:pPr>
            <a:endParaRPr lang="en-US" sz="2165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714500" indent="-342900" algn="l">
              <a:lnSpc>
                <a:spcPts val="3247"/>
              </a:lnSpc>
              <a:buFont typeface="Arial" panose="020B0604020202020204" pitchFamily="34" charset="0"/>
              <a:buChar char="•"/>
            </a:pPr>
            <a:r>
              <a:rPr lang="en-US" sz="2165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It helps parents navigate the emotional and practical challenges, connect with other families, and learn effective strategies. </a:t>
            </a:r>
          </a:p>
          <a:p>
            <a:pPr marL="1714500" indent="-342900" algn="l">
              <a:lnSpc>
                <a:spcPts val="3247"/>
              </a:lnSpc>
              <a:buFont typeface="Arial" panose="020B0604020202020204" pitchFamily="34" charset="0"/>
              <a:buChar char="•"/>
            </a:pPr>
            <a:endParaRPr lang="en-US" sz="2165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714500" indent="-342900" algn="l">
              <a:lnSpc>
                <a:spcPts val="3247"/>
              </a:lnSpc>
              <a:buFont typeface="Arial" panose="020B0604020202020204" pitchFamily="34" charset="0"/>
              <a:buChar char="•"/>
            </a:pPr>
            <a:r>
              <a:rPr lang="en-US" sz="2165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It leads to improved language acquisition, enhanced communication skills, and a stronger sense of self-esteem for the child.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79740" y="373583"/>
            <a:ext cx="9539833" cy="9539833"/>
          </a:xfrm>
          <a:custGeom>
            <a:avLst/>
            <a:gdLst/>
            <a:ahLst/>
            <a:cxnLst/>
            <a:rect l="l" t="t" r="r" b="b"/>
            <a:pathLst>
              <a:path w="9539833" h="9539833">
                <a:moveTo>
                  <a:pt x="0" y="0"/>
                </a:moveTo>
                <a:lnTo>
                  <a:pt x="9539833" y="0"/>
                </a:lnTo>
                <a:lnTo>
                  <a:pt x="9539833" y="9539834"/>
                </a:lnTo>
                <a:lnTo>
                  <a:pt x="0" y="9539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013097" y="7827538"/>
            <a:ext cx="2447575" cy="2447575"/>
          </a:xfrm>
          <a:custGeom>
            <a:avLst/>
            <a:gdLst/>
            <a:ahLst/>
            <a:cxnLst/>
            <a:rect l="l" t="t" r="r" b="b"/>
            <a:pathLst>
              <a:path w="2447575" h="2447575">
                <a:moveTo>
                  <a:pt x="0" y="0"/>
                </a:moveTo>
                <a:lnTo>
                  <a:pt x="2447575" y="0"/>
                </a:lnTo>
                <a:lnTo>
                  <a:pt x="2447575" y="2447575"/>
                </a:lnTo>
                <a:lnTo>
                  <a:pt x="0" y="2447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8631844" y="-1775436"/>
            <a:ext cx="3550872" cy="3550872"/>
          </a:xfrm>
          <a:custGeom>
            <a:avLst/>
            <a:gdLst/>
            <a:ahLst/>
            <a:cxnLst/>
            <a:rect l="l" t="t" r="r" b="b"/>
            <a:pathLst>
              <a:path w="3550872" h="3550872">
                <a:moveTo>
                  <a:pt x="0" y="0"/>
                </a:moveTo>
                <a:lnTo>
                  <a:pt x="3550872" y="0"/>
                </a:lnTo>
                <a:lnTo>
                  <a:pt x="3550872" y="3550872"/>
                </a:lnTo>
                <a:lnTo>
                  <a:pt x="0" y="3550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407280" y="717511"/>
            <a:ext cx="8884752" cy="8884717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7247" r="-7489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6792" y="2063285"/>
            <a:ext cx="9765209" cy="619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28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Hearing loss can be harder to spot in infants and toddlers — for several reasons:</a:t>
            </a:r>
          </a:p>
          <a:p>
            <a:pPr algn="l">
              <a:lnSpc>
                <a:spcPts val="2660"/>
              </a:lnSpc>
            </a:pPr>
            <a:endParaRPr lang="en-US" sz="2800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342900" indent="-342900" algn="l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Their wake windows can be limited.</a:t>
            </a:r>
          </a:p>
          <a:p>
            <a:pPr marL="342900" indent="-342900" algn="l">
              <a:lnSpc>
                <a:spcPts val="266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342900" indent="-342900" algn="l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Their motor skills are still developing.</a:t>
            </a:r>
          </a:p>
          <a:p>
            <a:pPr marL="342900" indent="-342900" algn="l">
              <a:lnSpc>
                <a:spcPts val="266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marL="342900" indent="-342900" algn="l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They don’t have the language to tell their parents that they can’t hear something. </a:t>
            </a:r>
          </a:p>
          <a:p>
            <a:pPr algn="l">
              <a:lnSpc>
                <a:spcPts val="2660"/>
              </a:lnSpc>
            </a:pPr>
            <a:endParaRPr lang="en-US" sz="2800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2660"/>
              </a:lnSpc>
            </a:pPr>
            <a:r>
              <a:rPr lang="en-US" sz="28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To help spot hearing loss in infants and toddlers, </a:t>
            </a:r>
          </a:p>
          <a:p>
            <a:pPr algn="l">
              <a:lnSpc>
                <a:spcPts val="2660"/>
              </a:lnSpc>
            </a:pPr>
            <a:r>
              <a:rPr lang="en-US" sz="28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it’s helpful to understand hearing and speech development milestones. </a:t>
            </a:r>
          </a:p>
          <a:p>
            <a:pPr algn="l">
              <a:lnSpc>
                <a:spcPts val="2660"/>
              </a:lnSpc>
            </a:pPr>
            <a:endParaRPr lang="en-US" sz="2800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2660"/>
              </a:lnSpc>
            </a:pPr>
            <a:r>
              <a:rPr lang="en-US" sz="28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Here they are, broken down by age range (see next several slides). </a:t>
            </a:r>
          </a:p>
          <a:p>
            <a:pPr algn="l">
              <a:lnSpc>
                <a:spcPts val="2660"/>
              </a:lnSpc>
            </a:pPr>
            <a:endParaRPr lang="en-US" sz="1900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2660"/>
              </a:lnSpc>
            </a:pPr>
            <a:endParaRPr lang="en-US" sz="1900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5564" y="356568"/>
            <a:ext cx="10319811" cy="129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</a:pPr>
            <a:r>
              <a:rPr lang="en-US" sz="4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Hearing and Speech </a:t>
            </a:r>
          </a:p>
          <a:p>
            <a:pPr algn="ctr">
              <a:lnSpc>
                <a:spcPts val="5124"/>
              </a:lnSpc>
            </a:pPr>
            <a:r>
              <a:rPr lang="en-US" sz="4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Development Milestones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932BD-BC01-701B-ADDE-BC11F1654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9985181-952B-AE16-16D0-5C1366A2F6A6}"/>
              </a:ext>
            </a:extLst>
          </p:cNvPr>
          <p:cNvSpPr/>
          <p:nvPr/>
        </p:nvSpPr>
        <p:spPr>
          <a:xfrm>
            <a:off x="10079740" y="373583"/>
            <a:ext cx="9539833" cy="9539833"/>
          </a:xfrm>
          <a:custGeom>
            <a:avLst/>
            <a:gdLst/>
            <a:ahLst/>
            <a:cxnLst/>
            <a:rect l="l" t="t" r="r" b="b"/>
            <a:pathLst>
              <a:path w="9539833" h="9539833">
                <a:moveTo>
                  <a:pt x="0" y="0"/>
                </a:moveTo>
                <a:lnTo>
                  <a:pt x="9539833" y="0"/>
                </a:lnTo>
                <a:lnTo>
                  <a:pt x="9539833" y="9539834"/>
                </a:lnTo>
                <a:lnTo>
                  <a:pt x="0" y="9539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52ACB18-F15A-5089-1686-3C025416DB66}"/>
              </a:ext>
            </a:extLst>
          </p:cNvPr>
          <p:cNvSpPr/>
          <p:nvPr/>
        </p:nvSpPr>
        <p:spPr>
          <a:xfrm>
            <a:off x="8631844" y="-1775436"/>
            <a:ext cx="3550872" cy="3550872"/>
          </a:xfrm>
          <a:custGeom>
            <a:avLst/>
            <a:gdLst/>
            <a:ahLst/>
            <a:cxnLst/>
            <a:rect l="l" t="t" r="r" b="b"/>
            <a:pathLst>
              <a:path w="3550872" h="3550872">
                <a:moveTo>
                  <a:pt x="0" y="0"/>
                </a:moveTo>
                <a:lnTo>
                  <a:pt x="3550872" y="0"/>
                </a:lnTo>
                <a:lnTo>
                  <a:pt x="3550872" y="3550872"/>
                </a:lnTo>
                <a:lnTo>
                  <a:pt x="0" y="3550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6EE0542C-C323-7683-816C-F92F29B9B8ED}"/>
              </a:ext>
            </a:extLst>
          </p:cNvPr>
          <p:cNvGrpSpPr>
            <a:grpSpLocks noChangeAspect="1"/>
          </p:cNvGrpSpPr>
          <p:nvPr/>
        </p:nvGrpSpPr>
        <p:grpSpPr>
          <a:xfrm>
            <a:off x="10407280" y="717511"/>
            <a:ext cx="8884752" cy="8884717"/>
            <a:chOff x="0" y="0"/>
            <a:chExt cx="6350000" cy="6349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3A8525F-847D-AB00-861A-1FF8ACE66296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7247" r="-7489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313AC61C-8631-F9F9-CAF3-1F75AD34789D}"/>
              </a:ext>
            </a:extLst>
          </p:cNvPr>
          <p:cNvSpPr txBox="1"/>
          <p:nvPr/>
        </p:nvSpPr>
        <p:spPr>
          <a:xfrm>
            <a:off x="337357" y="373583"/>
            <a:ext cx="9018435" cy="1283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</a:pPr>
            <a:r>
              <a:rPr lang="en-US" sz="4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Hearing and Speech </a:t>
            </a:r>
          </a:p>
          <a:p>
            <a:pPr algn="ctr">
              <a:lnSpc>
                <a:spcPts val="5124"/>
              </a:lnSpc>
            </a:pPr>
            <a:r>
              <a:rPr lang="en-US" sz="4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Development Milestones (cont’d)</a:t>
            </a:r>
          </a:p>
        </p:txBody>
      </p:sp>
      <p:sp>
        <p:nvSpPr>
          <p:cNvPr id="7" name="Freeform 7"/>
          <p:cNvSpPr/>
          <p:nvPr/>
        </p:nvSpPr>
        <p:spPr>
          <a:xfrm>
            <a:off x="337358" y="2182311"/>
            <a:ext cx="9414842" cy="4685111"/>
          </a:xfrm>
          <a:custGeom>
            <a:avLst/>
            <a:gdLst/>
            <a:ahLst/>
            <a:cxnLst/>
            <a:rect l="l" t="t" r="r" b="b"/>
            <a:pathLst>
              <a:path w="7313288" h="3714367">
                <a:moveTo>
                  <a:pt x="0" y="0"/>
                </a:moveTo>
                <a:lnTo>
                  <a:pt x="7313288" y="0"/>
                </a:lnTo>
                <a:lnTo>
                  <a:pt x="7313288" y="3714367"/>
                </a:lnTo>
                <a:lnTo>
                  <a:pt x="0" y="37143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62C173-6C04-7C02-E51E-3B24C0DA4D09}"/>
              </a:ext>
            </a:extLst>
          </p:cNvPr>
          <p:cNvSpPr txBox="1"/>
          <p:nvPr/>
        </p:nvSpPr>
        <p:spPr>
          <a:xfrm>
            <a:off x="8093573" y="10103917"/>
            <a:ext cx="11044892" cy="18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2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The inclusion of outside programs, products, or services is for educational purposes only and does not indicate an endorsement by ASHA.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E867E5E5-BE46-CB5E-5D39-00832BDCF707}"/>
              </a:ext>
            </a:extLst>
          </p:cNvPr>
          <p:cNvSpPr txBox="1"/>
          <p:nvPr/>
        </p:nvSpPr>
        <p:spPr>
          <a:xfrm>
            <a:off x="359659" y="6931004"/>
            <a:ext cx="10319811" cy="18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4"/>
              </a:lnSpc>
            </a:pPr>
            <a:r>
              <a:rPr lang="en-US" sz="12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Source: Cochlear</a:t>
            </a:r>
          </a:p>
        </p:txBody>
      </p:sp>
    </p:spTree>
    <p:extLst>
      <p:ext uri="{BB962C8B-B14F-4D97-AF65-F5344CB8AC3E}">
        <p14:creationId xmlns:p14="http://schemas.microsoft.com/office/powerpoint/2010/main" val="4661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C6E52-FC90-EAD2-5ABA-658A40698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B2623FF-4445-4D7D-E6DF-289875E9A5B3}"/>
              </a:ext>
            </a:extLst>
          </p:cNvPr>
          <p:cNvSpPr/>
          <p:nvPr/>
        </p:nvSpPr>
        <p:spPr>
          <a:xfrm>
            <a:off x="10079740" y="373583"/>
            <a:ext cx="9539833" cy="9539833"/>
          </a:xfrm>
          <a:custGeom>
            <a:avLst/>
            <a:gdLst/>
            <a:ahLst/>
            <a:cxnLst/>
            <a:rect l="l" t="t" r="r" b="b"/>
            <a:pathLst>
              <a:path w="9539833" h="9539833">
                <a:moveTo>
                  <a:pt x="0" y="0"/>
                </a:moveTo>
                <a:lnTo>
                  <a:pt x="9539833" y="0"/>
                </a:lnTo>
                <a:lnTo>
                  <a:pt x="9539833" y="9539834"/>
                </a:lnTo>
                <a:lnTo>
                  <a:pt x="0" y="9539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C1F1BCC-3C21-667B-D031-1C8F06A917CF}"/>
              </a:ext>
            </a:extLst>
          </p:cNvPr>
          <p:cNvSpPr/>
          <p:nvPr/>
        </p:nvSpPr>
        <p:spPr>
          <a:xfrm>
            <a:off x="8631844" y="-1775436"/>
            <a:ext cx="3550872" cy="3550872"/>
          </a:xfrm>
          <a:custGeom>
            <a:avLst/>
            <a:gdLst/>
            <a:ahLst/>
            <a:cxnLst/>
            <a:rect l="l" t="t" r="r" b="b"/>
            <a:pathLst>
              <a:path w="3550872" h="3550872">
                <a:moveTo>
                  <a:pt x="0" y="0"/>
                </a:moveTo>
                <a:lnTo>
                  <a:pt x="3550872" y="0"/>
                </a:lnTo>
                <a:lnTo>
                  <a:pt x="3550872" y="3550872"/>
                </a:lnTo>
                <a:lnTo>
                  <a:pt x="0" y="3550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1B048813-6327-E571-03DC-74A54039D86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7280" y="717511"/>
            <a:ext cx="8884752" cy="8884717"/>
            <a:chOff x="0" y="0"/>
            <a:chExt cx="6350000" cy="6349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44E8DBF-37A5-D2AF-1BF3-AF265977D8C5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7247" r="-7489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7D2D52CA-3AE1-5114-015E-C818C89C7882}"/>
              </a:ext>
            </a:extLst>
          </p:cNvPr>
          <p:cNvSpPr txBox="1"/>
          <p:nvPr/>
        </p:nvSpPr>
        <p:spPr>
          <a:xfrm>
            <a:off x="337357" y="373583"/>
            <a:ext cx="9018435" cy="1283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</a:pPr>
            <a:r>
              <a:rPr lang="en-US" sz="4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Hearing and Speech </a:t>
            </a:r>
          </a:p>
          <a:p>
            <a:pPr algn="ctr">
              <a:lnSpc>
                <a:spcPts val="5124"/>
              </a:lnSpc>
            </a:pPr>
            <a:r>
              <a:rPr lang="en-US" sz="4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Development Milestones (cont’d)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2781300"/>
            <a:ext cx="10072812" cy="3653983"/>
          </a:xfrm>
          <a:custGeom>
            <a:avLst/>
            <a:gdLst/>
            <a:ahLst/>
            <a:cxnLst/>
            <a:rect l="l" t="t" r="r" b="b"/>
            <a:pathLst>
              <a:path w="7325142" h="2678224">
                <a:moveTo>
                  <a:pt x="0" y="0"/>
                </a:moveTo>
                <a:lnTo>
                  <a:pt x="7325142" y="0"/>
                </a:lnTo>
                <a:lnTo>
                  <a:pt x="7325142" y="2678224"/>
                </a:lnTo>
                <a:lnTo>
                  <a:pt x="0" y="26782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F15DA748-C28D-0F9F-F7A7-3E08A9107DC3}"/>
              </a:ext>
            </a:extLst>
          </p:cNvPr>
          <p:cNvSpPr txBox="1"/>
          <p:nvPr/>
        </p:nvSpPr>
        <p:spPr>
          <a:xfrm>
            <a:off x="8093573" y="10103917"/>
            <a:ext cx="11044892" cy="18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2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The inclusion of outside programs, products, or services is for educational purposes only and does not indicate an endorsement by ASHA.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D74A749-7716-C2B9-1A80-C2DD34EC3B42}"/>
              </a:ext>
            </a:extLst>
          </p:cNvPr>
          <p:cNvSpPr txBox="1"/>
          <p:nvPr/>
        </p:nvSpPr>
        <p:spPr>
          <a:xfrm>
            <a:off x="337357" y="6702267"/>
            <a:ext cx="10319811" cy="18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4"/>
              </a:lnSpc>
            </a:pPr>
            <a:r>
              <a:rPr lang="en-US" sz="12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Source: Cochlear</a:t>
            </a:r>
          </a:p>
        </p:txBody>
      </p:sp>
    </p:spTree>
    <p:extLst>
      <p:ext uri="{BB962C8B-B14F-4D97-AF65-F5344CB8AC3E}">
        <p14:creationId xmlns:p14="http://schemas.microsoft.com/office/powerpoint/2010/main" val="3892424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79740" y="373583"/>
            <a:ext cx="9539833" cy="9539833"/>
          </a:xfrm>
          <a:custGeom>
            <a:avLst/>
            <a:gdLst/>
            <a:ahLst/>
            <a:cxnLst/>
            <a:rect l="l" t="t" r="r" b="b"/>
            <a:pathLst>
              <a:path w="9539833" h="9539833">
                <a:moveTo>
                  <a:pt x="0" y="0"/>
                </a:moveTo>
                <a:lnTo>
                  <a:pt x="9539833" y="0"/>
                </a:lnTo>
                <a:lnTo>
                  <a:pt x="9539833" y="9539834"/>
                </a:lnTo>
                <a:lnTo>
                  <a:pt x="0" y="9539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8631844" y="-1775436"/>
            <a:ext cx="3550872" cy="3550872"/>
          </a:xfrm>
          <a:custGeom>
            <a:avLst/>
            <a:gdLst/>
            <a:ahLst/>
            <a:cxnLst/>
            <a:rect l="l" t="t" r="r" b="b"/>
            <a:pathLst>
              <a:path w="3550872" h="3550872">
                <a:moveTo>
                  <a:pt x="0" y="0"/>
                </a:moveTo>
                <a:lnTo>
                  <a:pt x="3550872" y="0"/>
                </a:lnTo>
                <a:lnTo>
                  <a:pt x="3550872" y="3550872"/>
                </a:lnTo>
                <a:lnTo>
                  <a:pt x="0" y="3550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407280" y="701142"/>
            <a:ext cx="8884752" cy="8884717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7247" r="-7489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Freeform 6"/>
          <p:cNvSpPr/>
          <p:nvPr/>
        </p:nvSpPr>
        <p:spPr>
          <a:xfrm>
            <a:off x="110976" y="2086692"/>
            <a:ext cx="9714411" cy="5623283"/>
          </a:xfrm>
          <a:custGeom>
            <a:avLst/>
            <a:gdLst/>
            <a:ahLst/>
            <a:cxnLst/>
            <a:rect l="l" t="t" r="r" b="b"/>
            <a:pathLst>
              <a:path w="7697877" h="4175483">
                <a:moveTo>
                  <a:pt x="0" y="0"/>
                </a:moveTo>
                <a:lnTo>
                  <a:pt x="7697877" y="0"/>
                </a:lnTo>
                <a:lnTo>
                  <a:pt x="7697877" y="4175483"/>
                </a:lnTo>
                <a:lnTo>
                  <a:pt x="0" y="41754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 rot="-793834" flipH="1">
            <a:off x="13103816" y="5047"/>
            <a:ext cx="4406747" cy="4114800"/>
          </a:xfrm>
          <a:custGeom>
            <a:avLst/>
            <a:gdLst/>
            <a:ahLst/>
            <a:cxnLst/>
            <a:rect l="l" t="t" r="r" b="b"/>
            <a:pathLst>
              <a:path w="4406747" h="4114800">
                <a:moveTo>
                  <a:pt x="4406747" y="0"/>
                </a:moveTo>
                <a:lnTo>
                  <a:pt x="0" y="0"/>
                </a:lnTo>
                <a:lnTo>
                  <a:pt x="0" y="4114800"/>
                </a:lnTo>
                <a:lnTo>
                  <a:pt x="4406747" y="4114800"/>
                </a:lnTo>
                <a:lnTo>
                  <a:pt x="440674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13897670" y="761341"/>
            <a:ext cx="3136262" cy="199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If you have concerns that a child may be </a:t>
            </a:r>
            <a:r>
              <a:rPr lang="en-US" sz="1900" dirty="0">
                <a:solidFill>
                  <a:srgbClr val="FF313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falling behind on their milestones</a:t>
            </a:r>
            <a:r>
              <a:rPr lang="en-US" sz="19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, refer the child for a </a:t>
            </a:r>
            <a:r>
              <a:rPr lang="en-US" sz="19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hearing evaluation by an audiologist</a:t>
            </a:r>
            <a:r>
              <a:rPr lang="en-US" sz="19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0014" y="7689728"/>
            <a:ext cx="11044892" cy="18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4"/>
              </a:lnSpc>
            </a:pPr>
            <a:r>
              <a:rPr lang="en-US" sz="12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Source: Cochlear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93573" y="10103917"/>
            <a:ext cx="11044892" cy="177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2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The inclusion of outside programs, products, or services is for educational purposes only and does not indicate an endorsement by ASHA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D6580A5F-E3BB-1B9F-4E7B-6CF2FF0451CC}"/>
              </a:ext>
            </a:extLst>
          </p:cNvPr>
          <p:cNvSpPr txBox="1"/>
          <p:nvPr/>
        </p:nvSpPr>
        <p:spPr>
          <a:xfrm>
            <a:off x="337357" y="373583"/>
            <a:ext cx="9018435" cy="1283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</a:pPr>
            <a:r>
              <a:rPr lang="en-US" sz="4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Hearing and Speech </a:t>
            </a:r>
          </a:p>
          <a:p>
            <a:pPr algn="ctr">
              <a:lnSpc>
                <a:spcPts val="5124"/>
              </a:lnSpc>
            </a:pPr>
            <a:r>
              <a:rPr lang="en-US" sz="4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Development Milestones (cont’d)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B4CE7-254E-2582-9514-DF52B37B9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BA136A6-D967-F4D6-EC35-A08403B6FAA8}"/>
              </a:ext>
            </a:extLst>
          </p:cNvPr>
          <p:cNvSpPr/>
          <p:nvPr/>
        </p:nvSpPr>
        <p:spPr>
          <a:xfrm>
            <a:off x="10079740" y="373583"/>
            <a:ext cx="9539833" cy="9539833"/>
          </a:xfrm>
          <a:custGeom>
            <a:avLst/>
            <a:gdLst/>
            <a:ahLst/>
            <a:cxnLst/>
            <a:rect l="l" t="t" r="r" b="b"/>
            <a:pathLst>
              <a:path w="9539833" h="9539833">
                <a:moveTo>
                  <a:pt x="0" y="0"/>
                </a:moveTo>
                <a:lnTo>
                  <a:pt x="9539833" y="0"/>
                </a:lnTo>
                <a:lnTo>
                  <a:pt x="9539833" y="9539834"/>
                </a:lnTo>
                <a:lnTo>
                  <a:pt x="0" y="9539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8EB0C7E-3EE3-262E-D6A2-57AA5C05B222}"/>
              </a:ext>
            </a:extLst>
          </p:cNvPr>
          <p:cNvSpPr/>
          <p:nvPr/>
        </p:nvSpPr>
        <p:spPr>
          <a:xfrm>
            <a:off x="8631844" y="-1775436"/>
            <a:ext cx="3550872" cy="3550872"/>
          </a:xfrm>
          <a:custGeom>
            <a:avLst/>
            <a:gdLst/>
            <a:ahLst/>
            <a:cxnLst/>
            <a:rect l="l" t="t" r="r" b="b"/>
            <a:pathLst>
              <a:path w="3550872" h="3550872">
                <a:moveTo>
                  <a:pt x="0" y="0"/>
                </a:moveTo>
                <a:lnTo>
                  <a:pt x="3550872" y="0"/>
                </a:lnTo>
                <a:lnTo>
                  <a:pt x="3550872" y="3550872"/>
                </a:lnTo>
                <a:lnTo>
                  <a:pt x="0" y="3550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2676B2E-2457-EAB8-ED57-B7D4C802C70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7280" y="701142"/>
            <a:ext cx="8884752" cy="8884717"/>
            <a:chOff x="0" y="0"/>
            <a:chExt cx="6350000" cy="634997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0AD7320-5975-2664-2E25-D1F81CDF2D6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7247" r="-7489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FFB435BE-EE7C-2C50-1EBA-ABF4EF306821}"/>
              </a:ext>
            </a:extLst>
          </p:cNvPr>
          <p:cNvSpPr/>
          <p:nvPr/>
        </p:nvSpPr>
        <p:spPr>
          <a:xfrm rot="-793834" flipH="1">
            <a:off x="13103816" y="5047"/>
            <a:ext cx="4406747" cy="4114800"/>
          </a:xfrm>
          <a:custGeom>
            <a:avLst/>
            <a:gdLst/>
            <a:ahLst/>
            <a:cxnLst/>
            <a:rect l="l" t="t" r="r" b="b"/>
            <a:pathLst>
              <a:path w="4406747" h="4114800">
                <a:moveTo>
                  <a:pt x="4406747" y="0"/>
                </a:moveTo>
                <a:lnTo>
                  <a:pt x="0" y="0"/>
                </a:lnTo>
                <a:lnTo>
                  <a:pt x="0" y="4114800"/>
                </a:lnTo>
                <a:lnTo>
                  <a:pt x="4406747" y="4114800"/>
                </a:lnTo>
                <a:lnTo>
                  <a:pt x="440674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624CBFC-E8A4-1CC3-AAA2-459E3BF8A1B3}"/>
              </a:ext>
            </a:extLst>
          </p:cNvPr>
          <p:cNvSpPr txBox="1"/>
          <p:nvPr/>
        </p:nvSpPr>
        <p:spPr>
          <a:xfrm>
            <a:off x="13897670" y="761341"/>
            <a:ext cx="3136262" cy="199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If you have concerns that a child may be </a:t>
            </a:r>
            <a:r>
              <a:rPr lang="en-US" sz="1900" dirty="0">
                <a:solidFill>
                  <a:srgbClr val="FF3131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falling behind on their milestones</a:t>
            </a:r>
            <a:r>
              <a:rPr lang="en-US" sz="19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, refer the child for a </a:t>
            </a:r>
            <a:r>
              <a:rPr lang="en-US" sz="19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hearing evaluation by an audiologist</a:t>
            </a:r>
            <a:r>
              <a:rPr lang="en-US" sz="19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!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EA2D1FA-3D58-6DDB-546A-4B3437E5F13F}"/>
              </a:ext>
            </a:extLst>
          </p:cNvPr>
          <p:cNvSpPr txBox="1"/>
          <p:nvPr/>
        </p:nvSpPr>
        <p:spPr>
          <a:xfrm>
            <a:off x="838200" y="7345367"/>
            <a:ext cx="10319811" cy="18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64"/>
              </a:lnSpc>
            </a:pPr>
            <a:r>
              <a:rPr lang="en-US" sz="120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Source: Cochlear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769FDA7-1DEF-DF0D-A285-D93D7EBC6248}"/>
              </a:ext>
            </a:extLst>
          </p:cNvPr>
          <p:cNvSpPr txBox="1"/>
          <p:nvPr/>
        </p:nvSpPr>
        <p:spPr>
          <a:xfrm>
            <a:off x="8093573" y="10103917"/>
            <a:ext cx="11044892" cy="18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sz="12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The inclusion of outside programs, products, or services is for educational purposes only and does not indicate an endorsement by ASHA.</a:t>
            </a:r>
          </a:p>
        </p:txBody>
      </p:sp>
      <p:sp>
        <p:nvSpPr>
          <p:cNvPr id="7" name="Freeform 7"/>
          <p:cNvSpPr/>
          <p:nvPr/>
        </p:nvSpPr>
        <p:spPr>
          <a:xfrm>
            <a:off x="262599" y="1756386"/>
            <a:ext cx="9539833" cy="5454154"/>
          </a:xfrm>
          <a:custGeom>
            <a:avLst/>
            <a:gdLst/>
            <a:ahLst/>
            <a:cxnLst/>
            <a:rect l="l" t="t" r="r" b="b"/>
            <a:pathLst>
              <a:path w="7522209" h="4300629">
                <a:moveTo>
                  <a:pt x="0" y="0"/>
                </a:moveTo>
                <a:lnTo>
                  <a:pt x="7522209" y="0"/>
                </a:lnTo>
                <a:lnTo>
                  <a:pt x="7522209" y="4300629"/>
                </a:lnTo>
                <a:lnTo>
                  <a:pt x="0" y="43006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BF4D196-F9E1-6AA3-DCE5-4E55F9F07294}"/>
              </a:ext>
            </a:extLst>
          </p:cNvPr>
          <p:cNvSpPr txBox="1"/>
          <p:nvPr/>
        </p:nvSpPr>
        <p:spPr>
          <a:xfrm>
            <a:off x="337357" y="373583"/>
            <a:ext cx="9018435" cy="1283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4"/>
              </a:lnSpc>
            </a:pPr>
            <a:r>
              <a:rPr lang="en-US" sz="4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Hearing and Speech </a:t>
            </a:r>
          </a:p>
          <a:p>
            <a:pPr algn="ctr">
              <a:lnSpc>
                <a:spcPts val="5124"/>
              </a:lnSpc>
            </a:pPr>
            <a:r>
              <a:rPr lang="en-US" sz="4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Development Milestones (cont’d)</a:t>
            </a:r>
          </a:p>
        </p:txBody>
      </p:sp>
    </p:spTree>
    <p:extLst>
      <p:ext uri="{BB962C8B-B14F-4D97-AF65-F5344CB8AC3E}">
        <p14:creationId xmlns:p14="http://schemas.microsoft.com/office/powerpoint/2010/main" val="3813745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6460" y="7599331"/>
            <a:ext cx="2491532" cy="2817702"/>
          </a:xfrm>
          <a:custGeom>
            <a:avLst/>
            <a:gdLst/>
            <a:ahLst/>
            <a:cxnLst/>
            <a:rect l="l" t="t" r="r" b="b"/>
            <a:pathLst>
              <a:path w="2491532" h="2817702">
                <a:moveTo>
                  <a:pt x="0" y="0"/>
                </a:moveTo>
                <a:lnTo>
                  <a:pt x="2491532" y="0"/>
                </a:lnTo>
                <a:lnTo>
                  <a:pt x="2491532" y="2817703"/>
                </a:lnTo>
                <a:lnTo>
                  <a:pt x="0" y="2817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795" r="-2679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-6961761">
            <a:off x="15401711" y="-744539"/>
            <a:ext cx="3448062" cy="2932888"/>
          </a:xfrm>
          <a:custGeom>
            <a:avLst/>
            <a:gdLst/>
            <a:ahLst/>
            <a:cxnLst/>
            <a:rect l="l" t="t" r="r" b="b"/>
            <a:pathLst>
              <a:path w="3448062" h="2932888">
                <a:moveTo>
                  <a:pt x="0" y="0"/>
                </a:moveTo>
                <a:lnTo>
                  <a:pt x="3448062" y="0"/>
                </a:lnTo>
                <a:lnTo>
                  <a:pt x="3448062" y="2932889"/>
                </a:lnTo>
                <a:lnTo>
                  <a:pt x="0" y="2932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718" r="-771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16120242" y="287278"/>
            <a:ext cx="2305095" cy="4114800"/>
          </a:xfrm>
          <a:custGeom>
            <a:avLst/>
            <a:gdLst/>
            <a:ahLst/>
            <a:cxnLst/>
            <a:rect l="l" t="t" r="r" b="b"/>
            <a:pathLst>
              <a:path w="2305095" h="4114800">
                <a:moveTo>
                  <a:pt x="0" y="0"/>
                </a:moveTo>
                <a:lnTo>
                  <a:pt x="2305095" y="0"/>
                </a:lnTo>
                <a:lnTo>
                  <a:pt x="23050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006" r="-4400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 rot="5526218">
            <a:off x="14402726" y="4838983"/>
            <a:ext cx="2122836" cy="1235104"/>
          </a:xfrm>
          <a:custGeom>
            <a:avLst/>
            <a:gdLst/>
            <a:ahLst/>
            <a:cxnLst/>
            <a:rect l="l" t="t" r="r" b="b"/>
            <a:pathLst>
              <a:path w="2122836" h="1235104">
                <a:moveTo>
                  <a:pt x="0" y="0"/>
                </a:moveTo>
                <a:lnTo>
                  <a:pt x="2122836" y="0"/>
                </a:lnTo>
                <a:lnTo>
                  <a:pt x="2122836" y="1235105"/>
                </a:lnTo>
                <a:lnTo>
                  <a:pt x="0" y="12351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68" b="-86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 rot="564685">
            <a:off x="-167500" y="-347641"/>
            <a:ext cx="2066046" cy="3174134"/>
          </a:xfrm>
          <a:custGeom>
            <a:avLst/>
            <a:gdLst/>
            <a:ahLst/>
            <a:cxnLst/>
            <a:rect l="l" t="t" r="r" b="b"/>
            <a:pathLst>
              <a:path w="2066046" h="3174134">
                <a:moveTo>
                  <a:pt x="0" y="0"/>
                </a:moveTo>
                <a:lnTo>
                  <a:pt x="2066045" y="0"/>
                </a:lnTo>
                <a:lnTo>
                  <a:pt x="2066045" y="3174133"/>
                </a:lnTo>
                <a:lnTo>
                  <a:pt x="0" y="3174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317" r="-1531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 rot="564685">
            <a:off x="16619554" y="7958418"/>
            <a:ext cx="1893523" cy="2739362"/>
          </a:xfrm>
          <a:custGeom>
            <a:avLst/>
            <a:gdLst/>
            <a:ahLst/>
            <a:cxnLst/>
            <a:rect l="l" t="t" r="r" b="b"/>
            <a:pathLst>
              <a:path w="1893523" h="2739362">
                <a:moveTo>
                  <a:pt x="0" y="0"/>
                </a:moveTo>
                <a:lnTo>
                  <a:pt x="1893524" y="0"/>
                </a:lnTo>
                <a:lnTo>
                  <a:pt x="1893524" y="2739362"/>
                </a:lnTo>
                <a:lnTo>
                  <a:pt x="0" y="27393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1535" r="-1153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-136870" y="5143500"/>
            <a:ext cx="1165570" cy="2817213"/>
          </a:xfrm>
          <a:custGeom>
            <a:avLst/>
            <a:gdLst/>
            <a:ahLst/>
            <a:cxnLst/>
            <a:rect l="l" t="t" r="r" b="b"/>
            <a:pathLst>
              <a:path w="1165570" h="2817213">
                <a:moveTo>
                  <a:pt x="0" y="0"/>
                </a:moveTo>
                <a:lnTo>
                  <a:pt x="1165570" y="0"/>
                </a:lnTo>
                <a:lnTo>
                  <a:pt x="1165570" y="2817213"/>
                </a:lnTo>
                <a:lnTo>
                  <a:pt x="0" y="28172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3088" r="-4308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 flipH="1">
            <a:off x="17515534" y="4765894"/>
            <a:ext cx="1982508" cy="2571650"/>
          </a:xfrm>
          <a:custGeom>
            <a:avLst/>
            <a:gdLst/>
            <a:ahLst/>
            <a:cxnLst/>
            <a:rect l="l" t="t" r="r" b="b"/>
            <a:pathLst>
              <a:path w="1982508" h="2571650">
                <a:moveTo>
                  <a:pt x="1982508" y="0"/>
                </a:moveTo>
                <a:lnTo>
                  <a:pt x="0" y="0"/>
                </a:lnTo>
                <a:lnTo>
                  <a:pt x="0" y="2571650"/>
                </a:lnTo>
                <a:lnTo>
                  <a:pt x="1982508" y="2571650"/>
                </a:lnTo>
                <a:lnTo>
                  <a:pt x="198250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0" r="-2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>
            <a:off x="16337230" y="8633738"/>
            <a:ext cx="1957598" cy="1862241"/>
          </a:xfrm>
          <a:custGeom>
            <a:avLst/>
            <a:gdLst/>
            <a:ahLst/>
            <a:cxnLst/>
            <a:rect l="l" t="t" r="r" b="b"/>
            <a:pathLst>
              <a:path w="1957598" h="1862241">
                <a:moveTo>
                  <a:pt x="0" y="0"/>
                </a:moveTo>
                <a:lnTo>
                  <a:pt x="1957598" y="0"/>
                </a:lnTo>
                <a:lnTo>
                  <a:pt x="1957598" y="1862240"/>
                </a:lnTo>
                <a:lnTo>
                  <a:pt x="0" y="18622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8" b="-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>
            <a:off x="0" y="553970"/>
            <a:ext cx="1957598" cy="1862241"/>
          </a:xfrm>
          <a:custGeom>
            <a:avLst/>
            <a:gdLst/>
            <a:ahLst/>
            <a:cxnLst/>
            <a:rect l="l" t="t" r="r" b="b"/>
            <a:pathLst>
              <a:path w="1957598" h="1862241">
                <a:moveTo>
                  <a:pt x="0" y="0"/>
                </a:moveTo>
                <a:lnTo>
                  <a:pt x="1957598" y="0"/>
                </a:lnTo>
                <a:lnTo>
                  <a:pt x="1957598" y="1862241"/>
                </a:lnTo>
                <a:lnTo>
                  <a:pt x="0" y="18622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8" b="-8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1865888" y="2163342"/>
            <a:ext cx="4554038" cy="7171158"/>
            <a:chOff x="0" y="0"/>
            <a:chExt cx="3525957" cy="46147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ED9AC2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84558" y="2156941"/>
            <a:ext cx="4554038" cy="7171158"/>
            <a:chOff x="0" y="0"/>
            <a:chExt cx="3525957" cy="461476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ED9AC2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854596" y="2163342"/>
            <a:ext cx="4554038" cy="7171158"/>
            <a:chOff x="0" y="0"/>
            <a:chExt cx="3525957" cy="461476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ED9AC2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2338333" y="2599793"/>
            <a:ext cx="3599004" cy="6298255"/>
          </a:xfrm>
          <a:custGeom>
            <a:avLst/>
            <a:gdLst/>
            <a:ahLst/>
            <a:cxnLst/>
            <a:rect l="l" t="t" r="r" b="b"/>
            <a:pathLst>
              <a:path w="3209163" h="5616034">
                <a:moveTo>
                  <a:pt x="0" y="0"/>
                </a:moveTo>
                <a:lnTo>
                  <a:pt x="3209162" y="0"/>
                </a:lnTo>
                <a:lnTo>
                  <a:pt x="3209162" y="5616034"/>
                </a:lnTo>
                <a:lnTo>
                  <a:pt x="0" y="561603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9" name="Freeform 19"/>
          <p:cNvSpPr/>
          <p:nvPr/>
        </p:nvSpPr>
        <p:spPr>
          <a:xfrm>
            <a:off x="8378787" y="2695511"/>
            <a:ext cx="1320265" cy="1305756"/>
          </a:xfrm>
          <a:custGeom>
            <a:avLst/>
            <a:gdLst/>
            <a:ahLst/>
            <a:cxnLst/>
            <a:rect l="l" t="t" r="r" b="b"/>
            <a:pathLst>
              <a:path w="1320265" h="1305756">
                <a:moveTo>
                  <a:pt x="0" y="0"/>
                </a:moveTo>
                <a:lnTo>
                  <a:pt x="1320265" y="0"/>
                </a:lnTo>
                <a:lnTo>
                  <a:pt x="1320265" y="1305757"/>
                </a:lnTo>
                <a:lnTo>
                  <a:pt x="0" y="130575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Freeform 20"/>
          <p:cNvSpPr/>
          <p:nvPr/>
        </p:nvSpPr>
        <p:spPr>
          <a:xfrm>
            <a:off x="8026013" y="2335483"/>
            <a:ext cx="2025814" cy="2025814"/>
          </a:xfrm>
          <a:custGeom>
            <a:avLst/>
            <a:gdLst/>
            <a:ahLst/>
            <a:cxnLst/>
            <a:rect l="l" t="t" r="r" b="b"/>
            <a:pathLst>
              <a:path w="2025814" h="2025814">
                <a:moveTo>
                  <a:pt x="0" y="0"/>
                </a:moveTo>
                <a:lnTo>
                  <a:pt x="2025814" y="0"/>
                </a:lnTo>
                <a:lnTo>
                  <a:pt x="2025814" y="2025813"/>
                </a:lnTo>
                <a:lnTo>
                  <a:pt x="0" y="20258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Freeform 21"/>
          <p:cNvSpPr/>
          <p:nvPr/>
        </p:nvSpPr>
        <p:spPr>
          <a:xfrm>
            <a:off x="12306876" y="2360900"/>
            <a:ext cx="3813366" cy="1362617"/>
          </a:xfrm>
          <a:custGeom>
            <a:avLst/>
            <a:gdLst/>
            <a:ahLst/>
            <a:cxnLst/>
            <a:rect l="l" t="t" r="r" b="b"/>
            <a:pathLst>
              <a:path w="3174914" h="1134481">
                <a:moveTo>
                  <a:pt x="0" y="0"/>
                </a:moveTo>
                <a:lnTo>
                  <a:pt x="3174915" y="0"/>
                </a:lnTo>
                <a:lnTo>
                  <a:pt x="3174915" y="1134481"/>
                </a:lnTo>
                <a:lnTo>
                  <a:pt x="0" y="113448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2" name="TextBox 22"/>
          <p:cNvSpPr txBox="1"/>
          <p:nvPr/>
        </p:nvSpPr>
        <p:spPr>
          <a:xfrm>
            <a:off x="7166386" y="4514884"/>
            <a:ext cx="3745065" cy="69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  <a:sym typeface="Open Sans Bold Italics"/>
              </a:rPr>
              <a:t>ASHA ProFind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903228" y="5799224"/>
            <a:ext cx="4553418" cy="2161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u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NCHAM keeps an updated list of EHDI coordinators who will be very familiar with the providers in your state:</a:t>
            </a:r>
          </a:p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↓</a:t>
            </a:r>
            <a:endParaRPr lang="en-US" sz="2400" u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431499" y="291846"/>
            <a:ext cx="13032645" cy="1483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6"/>
              </a:lnSpc>
            </a:pPr>
            <a:r>
              <a:rPr lang="en-US" sz="48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need to refer an infant or toddler to see an audiologist or an SLP: Where do I go?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52802" y="5788440"/>
            <a:ext cx="4102076" cy="2283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Identify an ASHA-certified audiologist or SLP in your area by using ASHA’s online directory:</a:t>
            </a:r>
          </a:p>
          <a:p>
            <a:pPr marL="0" lvl="0" indent="0" algn="ctr">
              <a:lnSpc>
                <a:spcPts val="364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↓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51901" y="8496699"/>
            <a:ext cx="4554038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www.asha.org/profind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919557" y="3999919"/>
            <a:ext cx="4553418" cy="138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Ask Your State EHDI Coordinator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797600" y="8444552"/>
            <a:ext cx="4624512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2400" b="1" i="1" u="none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www.infanthearing.org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6460" y="7599331"/>
            <a:ext cx="2491532" cy="2817702"/>
          </a:xfrm>
          <a:custGeom>
            <a:avLst/>
            <a:gdLst/>
            <a:ahLst/>
            <a:cxnLst/>
            <a:rect l="l" t="t" r="r" b="b"/>
            <a:pathLst>
              <a:path w="2491532" h="2817702">
                <a:moveTo>
                  <a:pt x="0" y="0"/>
                </a:moveTo>
                <a:lnTo>
                  <a:pt x="2491532" y="0"/>
                </a:lnTo>
                <a:lnTo>
                  <a:pt x="2491532" y="2817703"/>
                </a:lnTo>
                <a:lnTo>
                  <a:pt x="0" y="2817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795" r="-2679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-6961761">
            <a:off x="15401711" y="-744539"/>
            <a:ext cx="3448062" cy="2932888"/>
          </a:xfrm>
          <a:custGeom>
            <a:avLst/>
            <a:gdLst/>
            <a:ahLst/>
            <a:cxnLst/>
            <a:rect l="l" t="t" r="r" b="b"/>
            <a:pathLst>
              <a:path w="3448062" h="2932888">
                <a:moveTo>
                  <a:pt x="0" y="0"/>
                </a:moveTo>
                <a:lnTo>
                  <a:pt x="3448062" y="0"/>
                </a:lnTo>
                <a:lnTo>
                  <a:pt x="3448062" y="2932889"/>
                </a:lnTo>
                <a:lnTo>
                  <a:pt x="0" y="2932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7718" r="-771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563756" y="8438578"/>
            <a:ext cx="4335518" cy="1948659"/>
          </a:xfrm>
          <a:custGeom>
            <a:avLst/>
            <a:gdLst/>
            <a:ahLst/>
            <a:cxnLst/>
            <a:rect l="l" t="t" r="r" b="b"/>
            <a:pathLst>
              <a:path w="4335518" h="1948659">
                <a:moveTo>
                  <a:pt x="0" y="0"/>
                </a:moveTo>
                <a:lnTo>
                  <a:pt x="4335517" y="0"/>
                </a:lnTo>
                <a:lnTo>
                  <a:pt x="4335517" y="1948660"/>
                </a:lnTo>
                <a:lnTo>
                  <a:pt x="0" y="1948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55632" b="-5563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16120242" y="287278"/>
            <a:ext cx="2305095" cy="4114800"/>
          </a:xfrm>
          <a:custGeom>
            <a:avLst/>
            <a:gdLst/>
            <a:ahLst/>
            <a:cxnLst/>
            <a:rect l="l" t="t" r="r" b="b"/>
            <a:pathLst>
              <a:path w="2305095" h="4114800">
                <a:moveTo>
                  <a:pt x="0" y="0"/>
                </a:moveTo>
                <a:lnTo>
                  <a:pt x="2305095" y="0"/>
                </a:lnTo>
                <a:lnTo>
                  <a:pt x="23050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006" r="-4400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 rot="-5748167">
            <a:off x="2129508" y="4851860"/>
            <a:ext cx="2028876" cy="1180437"/>
          </a:xfrm>
          <a:custGeom>
            <a:avLst/>
            <a:gdLst/>
            <a:ahLst/>
            <a:cxnLst/>
            <a:rect l="l" t="t" r="r" b="b"/>
            <a:pathLst>
              <a:path w="2028876" h="1180437">
                <a:moveTo>
                  <a:pt x="0" y="0"/>
                </a:moveTo>
                <a:lnTo>
                  <a:pt x="2028876" y="0"/>
                </a:lnTo>
                <a:lnTo>
                  <a:pt x="2028876" y="1180436"/>
                </a:lnTo>
                <a:lnTo>
                  <a:pt x="0" y="11804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598" b="-59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 rot="5526218">
            <a:off x="14402726" y="4838983"/>
            <a:ext cx="2122836" cy="1235104"/>
          </a:xfrm>
          <a:custGeom>
            <a:avLst/>
            <a:gdLst/>
            <a:ahLst/>
            <a:cxnLst/>
            <a:rect l="l" t="t" r="r" b="b"/>
            <a:pathLst>
              <a:path w="2122836" h="1235104">
                <a:moveTo>
                  <a:pt x="0" y="0"/>
                </a:moveTo>
                <a:lnTo>
                  <a:pt x="2122836" y="0"/>
                </a:lnTo>
                <a:lnTo>
                  <a:pt x="2122836" y="1235105"/>
                </a:lnTo>
                <a:lnTo>
                  <a:pt x="0" y="12351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868" b="-86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 rot="564685">
            <a:off x="-167500" y="-347641"/>
            <a:ext cx="2066046" cy="3174134"/>
          </a:xfrm>
          <a:custGeom>
            <a:avLst/>
            <a:gdLst/>
            <a:ahLst/>
            <a:cxnLst/>
            <a:rect l="l" t="t" r="r" b="b"/>
            <a:pathLst>
              <a:path w="2066046" h="3174134">
                <a:moveTo>
                  <a:pt x="0" y="0"/>
                </a:moveTo>
                <a:lnTo>
                  <a:pt x="2066045" y="0"/>
                </a:lnTo>
                <a:lnTo>
                  <a:pt x="2066045" y="3174133"/>
                </a:lnTo>
                <a:lnTo>
                  <a:pt x="0" y="3174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317" r="-1531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 rot="564685">
            <a:off x="16619554" y="7958418"/>
            <a:ext cx="1893523" cy="2739362"/>
          </a:xfrm>
          <a:custGeom>
            <a:avLst/>
            <a:gdLst/>
            <a:ahLst/>
            <a:cxnLst/>
            <a:rect l="l" t="t" r="r" b="b"/>
            <a:pathLst>
              <a:path w="1893523" h="2739362">
                <a:moveTo>
                  <a:pt x="0" y="0"/>
                </a:moveTo>
                <a:lnTo>
                  <a:pt x="1893524" y="0"/>
                </a:lnTo>
                <a:lnTo>
                  <a:pt x="1893524" y="2739362"/>
                </a:lnTo>
                <a:lnTo>
                  <a:pt x="0" y="27393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1535" r="-11535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>
            <a:off x="-136870" y="5143500"/>
            <a:ext cx="1165570" cy="2817213"/>
          </a:xfrm>
          <a:custGeom>
            <a:avLst/>
            <a:gdLst/>
            <a:ahLst/>
            <a:cxnLst/>
            <a:rect l="l" t="t" r="r" b="b"/>
            <a:pathLst>
              <a:path w="1165570" h="2817213">
                <a:moveTo>
                  <a:pt x="0" y="0"/>
                </a:moveTo>
                <a:lnTo>
                  <a:pt x="1165570" y="0"/>
                </a:lnTo>
                <a:lnTo>
                  <a:pt x="1165570" y="2817213"/>
                </a:lnTo>
                <a:lnTo>
                  <a:pt x="0" y="28172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43088" r="-4308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flipH="1">
            <a:off x="17515534" y="4765894"/>
            <a:ext cx="1982508" cy="2571650"/>
          </a:xfrm>
          <a:custGeom>
            <a:avLst/>
            <a:gdLst/>
            <a:ahLst/>
            <a:cxnLst/>
            <a:rect l="l" t="t" r="r" b="b"/>
            <a:pathLst>
              <a:path w="1982508" h="2571650">
                <a:moveTo>
                  <a:pt x="1982508" y="0"/>
                </a:moveTo>
                <a:lnTo>
                  <a:pt x="0" y="0"/>
                </a:lnTo>
                <a:lnTo>
                  <a:pt x="0" y="2571650"/>
                </a:lnTo>
                <a:lnTo>
                  <a:pt x="1982508" y="2571650"/>
                </a:lnTo>
                <a:lnTo>
                  <a:pt x="198250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20" r="-2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16337230" y="8633738"/>
            <a:ext cx="1957598" cy="1862241"/>
          </a:xfrm>
          <a:custGeom>
            <a:avLst/>
            <a:gdLst/>
            <a:ahLst/>
            <a:cxnLst/>
            <a:rect l="l" t="t" r="r" b="b"/>
            <a:pathLst>
              <a:path w="1957598" h="1862241">
                <a:moveTo>
                  <a:pt x="0" y="0"/>
                </a:moveTo>
                <a:lnTo>
                  <a:pt x="1957598" y="0"/>
                </a:lnTo>
                <a:lnTo>
                  <a:pt x="1957598" y="1862240"/>
                </a:lnTo>
                <a:lnTo>
                  <a:pt x="0" y="18622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8" b="-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/>
          <p:cNvSpPr/>
          <p:nvPr/>
        </p:nvSpPr>
        <p:spPr>
          <a:xfrm>
            <a:off x="0" y="553970"/>
            <a:ext cx="1957598" cy="1862241"/>
          </a:xfrm>
          <a:custGeom>
            <a:avLst/>
            <a:gdLst/>
            <a:ahLst/>
            <a:cxnLst/>
            <a:rect l="l" t="t" r="r" b="b"/>
            <a:pathLst>
              <a:path w="1957598" h="1862241">
                <a:moveTo>
                  <a:pt x="0" y="0"/>
                </a:moveTo>
                <a:lnTo>
                  <a:pt x="1957598" y="0"/>
                </a:lnTo>
                <a:lnTo>
                  <a:pt x="1957598" y="1862241"/>
                </a:lnTo>
                <a:lnTo>
                  <a:pt x="0" y="18622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8" b="-8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4" name="Group 14"/>
          <p:cNvGrpSpPr/>
          <p:nvPr/>
        </p:nvGrpSpPr>
        <p:grpSpPr>
          <a:xfrm>
            <a:off x="6790686" y="8236722"/>
            <a:ext cx="5377728" cy="1542921"/>
            <a:chOff x="0" y="0"/>
            <a:chExt cx="7170304" cy="205722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170293" cy="2057273"/>
            </a:xfrm>
            <a:custGeom>
              <a:avLst/>
              <a:gdLst/>
              <a:ahLst/>
              <a:cxnLst/>
              <a:rect l="l" t="t" r="r" b="b"/>
              <a:pathLst>
                <a:path w="7170293" h="2057273">
                  <a:moveTo>
                    <a:pt x="371729" y="0"/>
                  </a:moveTo>
                  <a:lnTo>
                    <a:pt x="6798564" y="0"/>
                  </a:lnTo>
                  <a:cubicBezTo>
                    <a:pt x="6897116" y="0"/>
                    <a:pt x="6991731" y="39116"/>
                    <a:pt x="7061454" y="108839"/>
                  </a:cubicBezTo>
                  <a:cubicBezTo>
                    <a:pt x="7131177" y="178562"/>
                    <a:pt x="7170293" y="273050"/>
                    <a:pt x="7170293" y="371729"/>
                  </a:cubicBezTo>
                  <a:lnTo>
                    <a:pt x="7170293" y="1685544"/>
                  </a:lnTo>
                  <a:cubicBezTo>
                    <a:pt x="7170293" y="1890776"/>
                    <a:pt x="7003923" y="2057273"/>
                    <a:pt x="6798564" y="2057273"/>
                  </a:cubicBezTo>
                  <a:lnTo>
                    <a:pt x="371729" y="2057273"/>
                  </a:lnTo>
                  <a:cubicBezTo>
                    <a:pt x="166370" y="2057273"/>
                    <a:pt x="0" y="1890776"/>
                    <a:pt x="0" y="1685544"/>
                  </a:cubicBezTo>
                  <a:lnTo>
                    <a:pt x="0" y="371729"/>
                  </a:lnTo>
                  <a:cubicBezTo>
                    <a:pt x="0" y="166370"/>
                    <a:pt x="166370" y="0"/>
                    <a:pt x="371729" y="0"/>
                  </a:cubicBezTo>
                  <a:close/>
                </a:path>
              </a:pathLst>
            </a:custGeom>
            <a:solidFill>
              <a:srgbClr val="E8843D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790687" y="8164392"/>
            <a:ext cx="5377728" cy="1687582"/>
            <a:chOff x="0" y="0"/>
            <a:chExt cx="7170304" cy="225010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170304" cy="2250109"/>
            </a:xfrm>
            <a:custGeom>
              <a:avLst/>
              <a:gdLst/>
              <a:ahLst/>
              <a:cxnLst/>
              <a:rect l="l" t="t" r="r" b="b"/>
              <a:pathLst>
                <a:path w="7170304" h="2250109">
                  <a:moveTo>
                    <a:pt x="0" y="0"/>
                  </a:moveTo>
                  <a:lnTo>
                    <a:pt x="7170304" y="0"/>
                  </a:lnTo>
                  <a:lnTo>
                    <a:pt x="7170304" y="2250109"/>
                  </a:lnTo>
                  <a:lnTo>
                    <a:pt x="0" y="22501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7170304" cy="23167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400"/>
                </a:lnSpc>
              </a:pPr>
              <a:r>
                <a:rPr lang="en-US" sz="2428" b="1" spc="193" dirty="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QUESTIONS?</a:t>
              </a:r>
            </a:p>
            <a:p>
              <a:pPr algn="ctr">
                <a:lnSpc>
                  <a:spcPts val="3400"/>
                </a:lnSpc>
              </a:pPr>
              <a:r>
                <a:rPr lang="en-US" sz="2428" b="1" spc="193" dirty="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[Insert email here]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370608" y="3244160"/>
            <a:ext cx="3900535" cy="4822918"/>
            <a:chOff x="0" y="0"/>
            <a:chExt cx="5814294" cy="718923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814314" cy="7189216"/>
            </a:xfrm>
            <a:custGeom>
              <a:avLst/>
              <a:gdLst/>
              <a:ahLst/>
              <a:cxnLst/>
              <a:rect l="l" t="t" r="r" b="b"/>
              <a:pathLst>
                <a:path w="5814314" h="7189216">
                  <a:moveTo>
                    <a:pt x="0" y="0"/>
                  </a:moveTo>
                  <a:lnTo>
                    <a:pt x="5814314" y="0"/>
                  </a:lnTo>
                  <a:lnTo>
                    <a:pt x="5814314" y="7189216"/>
                  </a:lnTo>
                  <a:lnTo>
                    <a:pt x="0" y="7189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6" r="-6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329004" y="-483455"/>
            <a:ext cx="9945694" cy="3880713"/>
            <a:chOff x="0" y="-257175"/>
            <a:chExt cx="13260925" cy="5174283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636039"/>
              <a:ext cx="13260925" cy="3281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899"/>
                </a:lnSpc>
              </a:pPr>
              <a:r>
                <a:rPr lang="en-US" sz="14213" spc="-142" dirty="0">
                  <a:solidFill>
                    <a:srgbClr val="1E5175"/>
                  </a:solidFill>
                  <a:latin typeface="TAN Harmoni"/>
                  <a:ea typeface="TAN Harmoni"/>
                  <a:cs typeface="TAN Harmoni"/>
                  <a:sym typeface="TAN Harmoni"/>
                </a:rPr>
                <a:t>FOR ALL YOU DO!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984487" y="-257175"/>
              <a:ext cx="7138430" cy="2915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98"/>
                </a:lnSpc>
              </a:pPr>
              <a:r>
                <a:rPr lang="en-US" sz="13141" dirty="0">
                  <a:solidFill>
                    <a:srgbClr val="E6731A"/>
                  </a:solidFill>
                  <a:latin typeface="Magneton"/>
                  <a:ea typeface="Magneton"/>
                  <a:cs typeface="Magneton"/>
                  <a:sym typeface="Magneton"/>
                </a:rPr>
                <a:t>Thanks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86176" y="6468505"/>
            <a:ext cx="9539833" cy="9539833"/>
          </a:xfrm>
          <a:custGeom>
            <a:avLst/>
            <a:gdLst/>
            <a:ahLst/>
            <a:cxnLst/>
            <a:rect l="l" t="t" r="r" b="b"/>
            <a:pathLst>
              <a:path w="9539833" h="9539833">
                <a:moveTo>
                  <a:pt x="0" y="0"/>
                </a:moveTo>
                <a:lnTo>
                  <a:pt x="9539834" y="0"/>
                </a:lnTo>
                <a:lnTo>
                  <a:pt x="9539834" y="9539833"/>
                </a:lnTo>
                <a:lnTo>
                  <a:pt x="0" y="9539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7626819" y="3468254"/>
            <a:ext cx="3026585" cy="3026585"/>
          </a:xfrm>
          <a:custGeom>
            <a:avLst/>
            <a:gdLst/>
            <a:ahLst/>
            <a:cxnLst/>
            <a:rect l="l" t="t" r="r" b="b"/>
            <a:pathLst>
              <a:path w="3026585" h="3026585">
                <a:moveTo>
                  <a:pt x="0" y="0"/>
                </a:moveTo>
                <a:lnTo>
                  <a:pt x="3026584" y="0"/>
                </a:lnTo>
                <a:lnTo>
                  <a:pt x="3026584" y="3026584"/>
                </a:lnTo>
                <a:lnTo>
                  <a:pt x="0" y="3026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-5560985" y="-5855286"/>
            <a:ext cx="9539833" cy="9539833"/>
          </a:xfrm>
          <a:custGeom>
            <a:avLst/>
            <a:gdLst/>
            <a:ahLst/>
            <a:cxnLst/>
            <a:rect l="l" t="t" r="r" b="b"/>
            <a:pathLst>
              <a:path w="9539833" h="9539833">
                <a:moveTo>
                  <a:pt x="0" y="0"/>
                </a:moveTo>
                <a:lnTo>
                  <a:pt x="9539833" y="0"/>
                </a:lnTo>
                <a:lnTo>
                  <a:pt x="9539833" y="9539833"/>
                </a:lnTo>
                <a:lnTo>
                  <a:pt x="0" y="9539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799652" y="3641092"/>
            <a:ext cx="2680918" cy="2680907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189763" y="847725"/>
            <a:ext cx="12085081" cy="147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9"/>
              </a:lnSpc>
            </a:pPr>
            <a:r>
              <a:rPr lang="en-US" sz="8499" b="1" dirty="0">
                <a:solidFill>
                  <a:srgbClr val="000000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Presenter Disclosures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89040" y="6614746"/>
            <a:ext cx="745385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Name and Credentials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5601" y="3875836"/>
            <a:ext cx="53734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Financial Disclosures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68202" y="3875836"/>
            <a:ext cx="6635948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Non-Financial Disclosures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 dirty="0"/>
          </a:p>
        </p:txBody>
      </p:sp>
      <p:sp>
        <p:nvSpPr>
          <p:cNvPr id="12" name="TextBox 12"/>
          <p:cNvSpPr txBox="1"/>
          <p:nvPr/>
        </p:nvSpPr>
        <p:spPr>
          <a:xfrm>
            <a:off x="30722" y="4924396"/>
            <a:ext cx="5658318" cy="109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[Write in financial disclosures]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85082" y="4924396"/>
            <a:ext cx="6802189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[Write in non-financial disclosures]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89383" y="576279"/>
            <a:ext cx="9539833" cy="9539833"/>
          </a:xfrm>
          <a:custGeom>
            <a:avLst/>
            <a:gdLst/>
            <a:ahLst/>
            <a:cxnLst/>
            <a:rect l="l" t="t" r="r" b="b"/>
            <a:pathLst>
              <a:path w="9539833" h="9539833">
                <a:moveTo>
                  <a:pt x="0" y="0"/>
                </a:moveTo>
                <a:lnTo>
                  <a:pt x="9539834" y="0"/>
                </a:lnTo>
                <a:lnTo>
                  <a:pt x="9539834" y="9539833"/>
                </a:lnTo>
                <a:lnTo>
                  <a:pt x="0" y="95398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028700" y="2728277"/>
            <a:ext cx="889171" cy="88917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006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 dirty="0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01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814943"/>
            <a:ext cx="889171" cy="88917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006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 dirty="0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02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4901610"/>
            <a:ext cx="889171" cy="88917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006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 dirty="0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03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5988276"/>
            <a:ext cx="889171" cy="88917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006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 dirty="0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04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7074943"/>
            <a:ext cx="889171" cy="88917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006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 dirty="0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05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2271183" y="0"/>
            <a:ext cx="2447575" cy="2447575"/>
          </a:xfrm>
          <a:custGeom>
            <a:avLst/>
            <a:gdLst/>
            <a:ahLst/>
            <a:cxnLst/>
            <a:rect l="l" t="t" r="r" b="b"/>
            <a:pathLst>
              <a:path w="2447575" h="2447575">
                <a:moveTo>
                  <a:pt x="0" y="0"/>
                </a:moveTo>
                <a:lnTo>
                  <a:pt x="2447575" y="0"/>
                </a:lnTo>
                <a:lnTo>
                  <a:pt x="2447575" y="2447575"/>
                </a:lnTo>
                <a:lnTo>
                  <a:pt x="0" y="2447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9" name="Freeform 19"/>
          <p:cNvSpPr/>
          <p:nvPr/>
        </p:nvSpPr>
        <p:spPr>
          <a:xfrm>
            <a:off x="10859612" y="7964114"/>
            <a:ext cx="5270717" cy="5270717"/>
          </a:xfrm>
          <a:custGeom>
            <a:avLst/>
            <a:gdLst/>
            <a:ahLst/>
            <a:cxnLst/>
            <a:rect l="l" t="t" r="r" b="b"/>
            <a:pathLst>
              <a:path w="5270717" h="5270717">
                <a:moveTo>
                  <a:pt x="0" y="0"/>
                </a:moveTo>
                <a:lnTo>
                  <a:pt x="5270717" y="0"/>
                </a:lnTo>
                <a:lnTo>
                  <a:pt x="5270717" y="5270716"/>
                </a:lnTo>
                <a:lnTo>
                  <a:pt x="0" y="5270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2816924" y="849741"/>
            <a:ext cx="8884752" cy="8884717"/>
            <a:chOff x="0" y="0"/>
            <a:chExt cx="6350000" cy="63499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28700" y="866775"/>
            <a:ext cx="9908473" cy="1314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72"/>
              </a:lnSpc>
            </a:pPr>
            <a:r>
              <a:rPr lang="en-US" sz="7600" b="1" dirty="0">
                <a:solidFill>
                  <a:srgbClr val="000000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AGENDA FOR TODAY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19856" y="2849396"/>
            <a:ext cx="8739756" cy="54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What Is EHDI?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19856" y="3936062"/>
            <a:ext cx="8312150" cy="54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What Are the 1-3-6 Benchmarks?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119856" y="5022729"/>
            <a:ext cx="9869587" cy="551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Role of the Audiologist in the EHDI System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19856" y="6109395"/>
            <a:ext cx="8817317" cy="54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Role of the SLP in the EHDI system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119856" y="7196062"/>
            <a:ext cx="9869587" cy="54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Fact or Fiction?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028700" y="8164139"/>
            <a:ext cx="889171" cy="889171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006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 dirty="0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06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28700" y="9226941"/>
            <a:ext cx="889171" cy="88917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006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  <a:spcBef>
                  <a:spcPct val="0"/>
                </a:spcBef>
              </a:pPr>
              <a:r>
                <a:rPr lang="en-US" sz="3399" dirty="0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07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2119856" y="8285192"/>
            <a:ext cx="986958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Hearing and Speech Development Milestones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119856" y="9410925"/>
            <a:ext cx="11215144" cy="546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How To Find the Right Provider for Your Referral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79740" y="373583"/>
            <a:ext cx="9539833" cy="9539833"/>
          </a:xfrm>
          <a:custGeom>
            <a:avLst/>
            <a:gdLst/>
            <a:ahLst/>
            <a:cxnLst/>
            <a:rect l="l" t="t" r="r" b="b"/>
            <a:pathLst>
              <a:path w="9539833" h="9539833">
                <a:moveTo>
                  <a:pt x="0" y="0"/>
                </a:moveTo>
                <a:lnTo>
                  <a:pt x="9539833" y="0"/>
                </a:lnTo>
                <a:lnTo>
                  <a:pt x="9539833" y="9539834"/>
                </a:lnTo>
                <a:lnTo>
                  <a:pt x="0" y="9539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1681634" y="691617"/>
            <a:ext cx="10501082" cy="1114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06"/>
              </a:lnSpc>
            </a:pPr>
            <a:r>
              <a:rPr lang="en-US" sz="73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is EHDI?</a:t>
            </a:r>
          </a:p>
        </p:txBody>
      </p:sp>
      <p:sp>
        <p:nvSpPr>
          <p:cNvPr id="4" name="Freeform 4"/>
          <p:cNvSpPr/>
          <p:nvPr/>
        </p:nvSpPr>
        <p:spPr>
          <a:xfrm>
            <a:off x="10079740" y="7810415"/>
            <a:ext cx="2447575" cy="2447575"/>
          </a:xfrm>
          <a:custGeom>
            <a:avLst/>
            <a:gdLst/>
            <a:ahLst/>
            <a:cxnLst/>
            <a:rect l="l" t="t" r="r" b="b"/>
            <a:pathLst>
              <a:path w="2447575" h="2447575">
                <a:moveTo>
                  <a:pt x="0" y="0"/>
                </a:moveTo>
                <a:lnTo>
                  <a:pt x="2447575" y="0"/>
                </a:lnTo>
                <a:lnTo>
                  <a:pt x="2447575" y="2447575"/>
                </a:lnTo>
                <a:lnTo>
                  <a:pt x="0" y="2447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8631844" y="-1775436"/>
            <a:ext cx="3550872" cy="3550872"/>
          </a:xfrm>
          <a:custGeom>
            <a:avLst/>
            <a:gdLst/>
            <a:ahLst/>
            <a:cxnLst/>
            <a:rect l="l" t="t" r="r" b="b"/>
            <a:pathLst>
              <a:path w="3550872" h="3550872">
                <a:moveTo>
                  <a:pt x="0" y="0"/>
                </a:moveTo>
                <a:lnTo>
                  <a:pt x="3550872" y="0"/>
                </a:lnTo>
                <a:lnTo>
                  <a:pt x="3550872" y="3550872"/>
                </a:lnTo>
                <a:lnTo>
                  <a:pt x="0" y="3550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407280" y="701142"/>
            <a:ext cx="8884752" cy="8884717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38996" r="-38996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64018" y="2243453"/>
            <a:ext cx="8736715" cy="7603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EHDI stands for </a:t>
            </a:r>
            <a:r>
              <a:rPr lang="en-US" sz="3299" b="1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Early Hearing Detection and Intervention — </a:t>
            </a:r>
            <a:r>
              <a:rPr lang="en-US" sz="32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the nationwide effort to </a:t>
            </a:r>
          </a:p>
          <a:p>
            <a:pPr marL="457200" indent="-457200" algn="l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identify hearing loss in newborns and infants as early as possible and </a:t>
            </a:r>
          </a:p>
          <a:p>
            <a:pPr marL="457200" indent="-457200" algn="l">
              <a:lnSpc>
                <a:spcPts val="4619"/>
              </a:lnSpc>
              <a:buFont typeface="Arial" panose="020B0604020202020204" pitchFamily="34" charset="0"/>
              <a:buChar char="•"/>
            </a:pPr>
            <a:r>
              <a:rPr lang="en-US" sz="32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provide timely intervention. </a:t>
            </a:r>
          </a:p>
          <a:p>
            <a:pPr algn="l">
              <a:lnSpc>
                <a:spcPts val="4619"/>
              </a:lnSpc>
            </a:pPr>
            <a:endParaRPr lang="en-US" sz="3299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  <a:p>
            <a:pPr algn="l">
              <a:lnSpc>
                <a:spcPts val="4619"/>
              </a:lnSpc>
            </a:pPr>
            <a:r>
              <a:rPr lang="en-US" sz="32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The goal is to ensure that children who are born deaf or hard of hearing receive appropriate support and services to optimize their communication skills and overall development.</a:t>
            </a:r>
          </a:p>
          <a:p>
            <a:pPr algn="l">
              <a:lnSpc>
                <a:spcPts val="4619"/>
              </a:lnSpc>
            </a:pPr>
            <a:endParaRPr lang="en-US" sz="3299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17435" y="3900154"/>
            <a:ext cx="4258641" cy="5807690"/>
            <a:chOff x="0" y="0"/>
            <a:chExt cx="2330511" cy="31782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30511" cy="3178218"/>
            </a:xfrm>
            <a:custGeom>
              <a:avLst/>
              <a:gdLst/>
              <a:ahLst/>
              <a:cxnLst/>
              <a:rect l="l" t="t" r="r" b="b"/>
              <a:pathLst>
                <a:path w="2330511" h="3178218">
                  <a:moveTo>
                    <a:pt x="2206051" y="59690"/>
                  </a:moveTo>
                  <a:cubicBezTo>
                    <a:pt x="2241611" y="59690"/>
                    <a:pt x="2270821" y="88900"/>
                    <a:pt x="2270821" y="124460"/>
                  </a:cubicBezTo>
                  <a:lnTo>
                    <a:pt x="2270821" y="3053758"/>
                  </a:lnTo>
                  <a:cubicBezTo>
                    <a:pt x="2270821" y="3089318"/>
                    <a:pt x="2241611" y="3118527"/>
                    <a:pt x="2206051" y="3118527"/>
                  </a:cubicBezTo>
                  <a:lnTo>
                    <a:pt x="124460" y="3118527"/>
                  </a:lnTo>
                  <a:cubicBezTo>
                    <a:pt x="88900" y="3118527"/>
                    <a:pt x="59690" y="3089318"/>
                    <a:pt x="59690" y="305375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206051" y="59690"/>
                  </a:lnTo>
                  <a:moveTo>
                    <a:pt x="22060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053758"/>
                  </a:lnTo>
                  <a:cubicBezTo>
                    <a:pt x="0" y="3122338"/>
                    <a:pt x="55880" y="3178218"/>
                    <a:pt x="124460" y="3178218"/>
                  </a:cubicBezTo>
                  <a:lnTo>
                    <a:pt x="2206051" y="3178218"/>
                  </a:lnTo>
                  <a:cubicBezTo>
                    <a:pt x="2274631" y="3178218"/>
                    <a:pt x="2330511" y="3122338"/>
                    <a:pt x="2330511" y="3053758"/>
                  </a:cubicBezTo>
                  <a:lnTo>
                    <a:pt x="2330511" y="124460"/>
                  </a:lnTo>
                  <a:cubicBezTo>
                    <a:pt x="2330511" y="55880"/>
                    <a:pt x="2274631" y="0"/>
                    <a:pt x="2206051" y="0"/>
                  </a:cubicBezTo>
                  <a:close/>
                </a:path>
              </a:pathLst>
            </a:custGeom>
            <a:solidFill>
              <a:srgbClr val="AF0063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743261" y="3900154"/>
            <a:ext cx="4258641" cy="5807690"/>
            <a:chOff x="0" y="0"/>
            <a:chExt cx="2330511" cy="31782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30511" cy="3178218"/>
            </a:xfrm>
            <a:custGeom>
              <a:avLst/>
              <a:gdLst/>
              <a:ahLst/>
              <a:cxnLst/>
              <a:rect l="l" t="t" r="r" b="b"/>
              <a:pathLst>
                <a:path w="2330511" h="3178218">
                  <a:moveTo>
                    <a:pt x="2206051" y="59690"/>
                  </a:moveTo>
                  <a:cubicBezTo>
                    <a:pt x="2241611" y="59690"/>
                    <a:pt x="2270821" y="88900"/>
                    <a:pt x="2270821" y="124460"/>
                  </a:cubicBezTo>
                  <a:lnTo>
                    <a:pt x="2270821" y="3053758"/>
                  </a:lnTo>
                  <a:cubicBezTo>
                    <a:pt x="2270821" y="3089318"/>
                    <a:pt x="2241611" y="3118527"/>
                    <a:pt x="2206051" y="3118527"/>
                  </a:cubicBezTo>
                  <a:lnTo>
                    <a:pt x="124460" y="3118527"/>
                  </a:lnTo>
                  <a:cubicBezTo>
                    <a:pt x="88900" y="3118527"/>
                    <a:pt x="59690" y="3089318"/>
                    <a:pt x="59690" y="305375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206051" y="59690"/>
                  </a:lnTo>
                  <a:moveTo>
                    <a:pt x="22060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053758"/>
                  </a:lnTo>
                  <a:cubicBezTo>
                    <a:pt x="0" y="3122338"/>
                    <a:pt x="55880" y="3178218"/>
                    <a:pt x="124460" y="3178218"/>
                  </a:cubicBezTo>
                  <a:lnTo>
                    <a:pt x="2206051" y="3178218"/>
                  </a:lnTo>
                  <a:cubicBezTo>
                    <a:pt x="2274631" y="3178218"/>
                    <a:pt x="2330511" y="3122338"/>
                    <a:pt x="2330511" y="3053758"/>
                  </a:cubicBezTo>
                  <a:lnTo>
                    <a:pt x="2330511" y="124460"/>
                  </a:lnTo>
                  <a:cubicBezTo>
                    <a:pt x="2330511" y="55880"/>
                    <a:pt x="2274631" y="0"/>
                    <a:pt x="2206051" y="0"/>
                  </a:cubicBezTo>
                  <a:close/>
                </a:path>
              </a:pathLst>
            </a:custGeom>
            <a:solidFill>
              <a:srgbClr val="AF0063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264400" y="3900154"/>
            <a:ext cx="4258641" cy="5807690"/>
            <a:chOff x="0" y="0"/>
            <a:chExt cx="2330511" cy="31782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30511" cy="3178218"/>
            </a:xfrm>
            <a:custGeom>
              <a:avLst/>
              <a:gdLst/>
              <a:ahLst/>
              <a:cxnLst/>
              <a:rect l="l" t="t" r="r" b="b"/>
              <a:pathLst>
                <a:path w="2330511" h="3178218">
                  <a:moveTo>
                    <a:pt x="2206051" y="59690"/>
                  </a:moveTo>
                  <a:cubicBezTo>
                    <a:pt x="2241611" y="59690"/>
                    <a:pt x="2270821" y="88900"/>
                    <a:pt x="2270821" y="124460"/>
                  </a:cubicBezTo>
                  <a:lnTo>
                    <a:pt x="2270821" y="3053758"/>
                  </a:lnTo>
                  <a:cubicBezTo>
                    <a:pt x="2270821" y="3089318"/>
                    <a:pt x="2241611" y="3118527"/>
                    <a:pt x="2206051" y="3118527"/>
                  </a:cubicBezTo>
                  <a:lnTo>
                    <a:pt x="124460" y="3118527"/>
                  </a:lnTo>
                  <a:cubicBezTo>
                    <a:pt x="88900" y="3118527"/>
                    <a:pt x="59690" y="3089318"/>
                    <a:pt x="59690" y="305375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206051" y="59690"/>
                  </a:lnTo>
                  <a:moveTo>
                    <a:pt x="22060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053758"/>
                  </a:lnTo>
                  <a:cubicBezTo>
                    <a:pt x="0" y="3122338"/>
                    <a:pt x="55880" y="3178218"/>
                    <a:pt x="124460" y="3178218"/>
                  </a:cubicBezTo>
                  <a:lnTo>
                    <a:pt x="2206051" y="3178218"/>
                  </a:lnTo>
                  <a:cubicBezTo>
                    <a:pt x="2274631" y="3178218"/>
                    <a:pt x="2330511" y="3122338"/>
                    <a:pt x="2330511" y="3053758"/>
                  </a:cubicBezTo>
                  <a:lnTo>
                    <a:pt x="2330511" y="124460"/>
                  </a:lnTo>
                  <a:cubicBezTo>
                    <a:pt x="2330511" y="55880"/>
                    <a:pt x="2274631" y="0"/>
                    <a:pt x="2206051" y="0"/>
                  </a:cubicBezTo>
                  <a:close/>
                </a:path>
              </a:pathLst>
            </a:custGeom>
            <a:solidFill>
              <a:srgbClr val="AF0063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81431" y="3451906"/>
            <a:ext cx="2930648" cy="896496"/>
            <a:chOff x="0" y="0"/>
            <a:chExt cx="672182" cy="2056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2182" cy="205623"/>
            </a:xfrm>
            <a:custGeom>
              <a:avLst/>
              <a:gdLst/>
              <a:ahLst/>
              <a:cxnLst/>
              <a:rect l="l" t="t" r="r" b="b"/>
              <a:pathLst>
                <a:path w="672182" h="205623">
                  <a:moveTo>
                    <a:pt x="102812" y="0"/>
                  </a:moveTo>
                  <a:lnTo>
                    <a:pt x="569371" y="0"/>
                  </a:lnTo>
                  <a:cubicBezTo>
                    <a:pt x="626152" y="0"/>
                    <a:pt x="672182" y="46030"/>
                    <a:pt x="672182" y="102812"/>
                  </a:cubicBezTo>
                  <a:lnTo>
                    <a:pt x="672182" y="102812"/>
                  </a:lnTo>
                  <a:cubicBezTo>
                    <a:pt x="672182" y="159593"/>
                    <a:pt x="626152" y="205623"/>
                    <a:pt x="569371" y="205623"/>
                  </a:cubicBezTo>
                  <a:lnTo>
                    <a:pt x="102812" y="205623"/>
                  </a:lnTo>
                  <a:cubicBezTo>
                    <a:pt x="46030" y="205623"/>
                    <a:pt x="0" y="159593"/>
                    <a:pt x="0" y="102812"/>
                  </a:cubicBezTo>
                  <a:lnTo>
                    <a:pt x="0" y="102812"/>
                  </a:lnTo>
                  <a:cubicBezTo>
                    <a:pt x="0" y="46030"/>
                    <a:pt x="46030" y="0"/>
                    <a:pt x="102812" y="0"/>
                  </a:cubicBezTo>
                  <a:close/>
                </a:path>
              </a:pathLst>
            </a:custGeom>
            <a:solidFill>
              <a:srgbClr val="AF006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672182" cy="272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1 Month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88403" y="3451906"/>
            <a:ext cx="4361765" cy="896496"/>
            <a:chOff x="0" y="0"/>
            <a:chExt cx="1000428" cy="2056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00428" cy="205623"/>
            </a:xfrm>
            <a:custGeom>
              <a:avLst/>
              <a:gdLst/>
              <a:ahLst/>
              <a:cxnLst/>
              <a:rect l="l" t="t" r="r" b="b"/>
              <a:pathLst>
                <a:path w="1000428" h="205623">
                  <a:moveTo>
                    <a:pt x="90523" y="0"/>
                  </a:moveTo>
                  <a:lnTo>
                    <a:pt x="909906" y="0"/>
                  </a:lnTo>
                  <a:cubicBezTo>
                    <a:pt x="933914" y="0"/>
                    <a:pt x="956938" y="9537"/>
                    <a:pt x="973915" y="26513"/>
                  </a:cubicBezTo>
                  <a:cubicBezTo>
                    <a:pt x="990891" y="43490"/>
                    <a:pt x="1000428" y="66514"/>
                    <a:pt x="1000428" y="90523"/>
                  </a:cubicBezTo>
                  <a:lnTo>
                    <a:pt x="1000428" y="115101"/>
                  </a:lnTo>
                  <a:cubicBezTo>
                    <a:pt x="1000428" y="139109"/>
                    <a:pt x="990891" y="162133"/>
                    <a:pt x="973915" y="179110"/>
                  </a:cubicBezTo>
                  <a:cubicBezTo>
                    <a:pt x="956938" y="196086"/>
                    <a:pt x="933914" y="205623"/>
                    <a:pt x="909906" y="205623"/>
                  </a:cubicBezTo>
                  <a:lnTo>
                    <a:pt x="90523" y="205623"/>
                  </a:lnTo>
                  <a:cubicBezTo>
                    <a:pt x="66514" y="205623"/>
                    <a:pt x="43490" y="196086"/>
                    <a:pt x="26513" y="179110"/>
                  </a:cubicBezTo>
                  <a:cubicBezTo>
                    <a:pt x="9537" y="162133"/>
                    <a:pt x="0" y="139109"/>
                    <a:pt x="0" y="115101"/>
                  </a:cubicBezTo>
                  <a:lnTo>
                    <a:pt x="0" y="90523"/>
                  </a:lnTo>
                  <a:cubicBezTo>
                    <a:pt x="0" y="66514"/>
                    <a:pt x="9537" y="43490"/>
                    <a:pt x="26513" y="26513"/>
                  </a:cubicBezTo>
                  <a:cubicBezTo>
                    <a:pt x="43490" y="9537"/>
                    <a:pt x="66514" y="0"/>
                    <a:pt x="90523" y="0"/>
                  </a:cubicBezTo>
                  <a:close/>
                </a:path>
              </a:pathLst>
            </a:custGeom>
            <a:solidFill>
              <a:srgbClr val="AF006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1000428" cy="272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3 Months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245938" y="3525498"/>
            <a:ext cx="2476221" cy="896496"/>
            <a:chOff x="0" y="0"/>
            <a:chExt cx="567954" cy="2056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67954" cy="205623"/>
            </a:xfrm>
            <a:custGeom>
              <a:avLst/>
              <a:gdLst/>
              <a:ahLst/>
              <a:cxnLst/>
              <a:rect l="l" t="t" r="r" b="b"/>
              <a:pathLst>
                <a:path w="567954" h="205623">
                  <a:moveTo>
                    <a:pt x="102812" y="0"/>
                  </a:moveTo>
                  <a:lnTo>
                    <a:pt x="465142" y="0"/>
                  </a:lnTo>
                  <a:cubicBezTo>
                    <a:pt x="521923" y="0"/>
                    <a:pt x="567954" y="46030"/>
                    <a:pt x="567954" y="102812"/>
                  </a:cubicBezTo>
                  <a:lnTo>
                    <a:pt x="567954" y="102812"/>
                  </a:lnTo>
                  <a:cubicBezTo>
                    <a:pt x="567954" y="159593"/>
                    <a:pt x="521923" y="205623"/>
                    <a:pt x="465142" y="205623"/>
                  </a:cubicBezTo>
                  <a:lnTo>
                    <a:pt x="102812" y="205623"/>
                  </a:lnTo>
                  <a:cubicBezTo>
                    <a:pt x="46030" y="205623"/>
                    <a:pt x="0" y="159593"/>
                    <a:pt x="0" y="102812"/>
                  </a:cubicBezTo>
                  <a:lnTo>
                    <a:pt x="0" y="102812"/>
                  </a:lnTo>
                  <a:cubicBezTo>
                    <a:pt x="0" y="46030"/>
                    <a:pt x="46030" y="0"/>
                    <a:pt x="102812" y="0"/>
                  </a:cubicBezTo>
                  <a:close/>
                </a:path>
              </a:pathLst>
            </a:custGeom>
            <a:solidFill>
              <a:srgbClr val="AF006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567954" cy="272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dirty="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6 Months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2590173" y="4382721"/>
            <a:ext cx="3513164" cy="2351286"/>
          </a:xfrm>
          <a:custGeom>
            <a:avLst/>
            <a:gdLst/>
            <a:ahLst/>
            <a:cxnLst/>
            <a:rect l="l" t="t" r="r" b="b"/>
            <a:pathLst>
              <a:path w="3967275" h="2643197">
                <a:moveTo>
                  <a:pt x="0" y="0"/>
                </a:moveTo>
                <a:lnTo>
                  <a:pt x="3967275" y="0"/>
                </a:lnTo>
                <a:lnTo>
                  <a:pt x="3967275" y="2643197"/>
                </a:lnTo>
                <a:lnTo>
                  <a:pt x="0" y="2643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8" name="Freeform 18"/>
          <p:cNvSpPr/>
          <p:nvPr/>
        </p:nvSpPr>
        <p:spPr>
          <a:xfrm>
            <a:off x="11735603" y="4458709"/>
            <a:ext cx="3335302" cy="2222145"/>
          </a:xfrm>
          <a:custGeom>
            <a:avLst/>
            <a:gdLst/>
            <a:ahLst/>
            <a:cxnLst/>
            <a:rect l="l" t="t" r="r" b="b"/>
            <a:pathLst>
              <a:path w="3520135" h="2345290">
                <a:moveTo>
                  <a:pt x="0" y="0"/>
                </a:moveTo>
                <a:lnTo>
                  <a:pt x="3520136" y="0"/>
                </a:lnTo>
                <a:lnTo>
                  <a:pt x="3520136" y="2345290"/>
                </a:lnTo>
                <a:lnTo>
                  <a:pt x="0" y="2345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9" name="Freeform 19"/>
          <p:cNvSpPr/>
          <p:nvPr/>
        </p:nvSpPr>
        <p:spPr>
          <a:xfrm>
            <a:off x="7471882" y="4394054"/>
            <a:ext cx="2855525" cy="2286800"/>
          </a:xfrm>
          <a:custGeom>
            <a:avLst/>
            <a:gdLst/>
            <a:ahLst/>
            <a:cxnLst/>
            <a:rect l="l" t="t" r="r" b="b"/>
            <a:pathLst>
              <a:path w="2927233" h="2344226">
                <a:moveTo>
                  <a:pt x="0" y="0"/>
                </a:moveTo>
                <a:lnTo>
                  <a:pt x="2927233" y="0"/>
                </a:lnTo>
                <a:lnTo>
                  <a:pt x="2927233" y="2344226"/>
                </a:lnTo>
                <a:lnTo>
                  <a:pt x="0" y="23442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TextBox 20"/>
          <p:cNvSpPr txBox="1"/>
          <p:nvPr/>
        </p:nvSpPr>
        <p:spPr>
          <a:xfrm>
            <a:off x="-435551" y="220174"/>
            <a:ext cx="19591580" cy="89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6"/>
              </a:lnSpc>
            </a:pPr>
            <a:r>
              <a:rPr lang="en-US" sz="6300" b="1" dirty="0">
                <a:solidFill>
                  <a:srgbClr val="000000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What Are the 1-3-6 Benchmarks?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422969" y="6811437"/>
            <a:ext cx="3893231" cy="2731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2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Enroll in Early Intervention (EI)</a:t>
            </a:r>
          </a:p>
          <a:p>
            <a:pPr marL="339725" indent="-276225">
              <a:lnSpc>
                <a:spcPts val="2732"/>
              </a:lnSpc>
            </a:pPr>
            <a:r>
              <a:rPr lang="en-US" sz="1952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EI can include</a:t>
            </a:r>
          </a:p>
          <a:p>
            <a:pPr marL="682625" indent="-342900">
              <a:lnSpc>
                <a:spcPts val="2732"/>
              </a:lnSpc>
              <a:buFont typeface="Arial" panose="020B0604020202020204" pitchFamily="34" charset="0"/>
              <a:buChar char="•"/>
            </a:pPr>
            <a:r>
              <a:rPr lang="en-US" sz="1952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fitting of hearing devices (e.g., hearing aids, CIs)</a:t>
            </a:r>
          </a:p>
          <a:p>
            <a:pPr marL="682625" indent="-342900">
              <a:lnSpc>
                <a:spcPts val="2732"/>
              </a:lnSpc>
              <a:buFont typeface="Arial" panose="020B0604020202020204" pitchFamily="34" charset="0"/>
              <a:buChar char="•"/>
            </a:pPr>
            <a:r>
              <a:rPr lang="en-US" sz="1952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services (e.g., speech and language therapy)</a:t>
            </a:r>
          </a:p>
          <a:p>
            <a:pPr marL="682625" indent="-342900">
              <a:lnSpc>
                <a:spcPts val="2732"/>
              </a:lnSpc>
              <a:buFont typeface="Arial" panose="020B0604020202020204" pitchFamily="34" charset="0"/>
              <a:buChar char="•"/>
            </a:pPr>
            <a:r>
              <a:rPr lang="en-US" sz="1952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family-to-family support programs.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08801" y="6811437"/>
            <a:ext cx="3967275" cy="2371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2"/>
              </a:lnSpc>
            </a:pPr>
            <a:r>
              <a:rPr lang="en-US" sz="1952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Newborn Hearing Screening </a:t>
            </a:r>
          </a:p>
          <a:p>
            <a:pPr marL="161925" lvl="1" indent="-161925" algn="l">
              <a:lnSpc>
                <a:spcPts val="2732"/>
              </a:lnSpc>
              <a:buFont typeface="Arial"/>
              <a:buChar char="•"/>
            </a:pPr>
            <a:r>
              <a:rPr lang="en-US" sz="1952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Usually performed before discharge from the hospital. </a:t>
            </a:r>
          </a:p>
          <a:p>
            <a:pPr marL="161925" lvl="1" indent="-161925" algn="l">
              <a:lnSpc>
                <a:spcPts val="2732"/>
              </a:lnSpc>
              <a:buFont typeface="Arial"/>
              <a:buChar char="•"/>
            </a:pPr>
            <a:r>
              <a:rPr lang="en-US" sz="1952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Can also be completed at a clinic or a community health center if baby was not born   at a hospital.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59083" y="6811437"/>
            <a:ext cx="4026997" cy="3084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2"/>
              </a:lnSpc>
            </a:pPr>
            <a:r>
              <a:rPr lang="en-US" sz="1952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Diagnose Hearing Loss</a:t>
            </a:r>
          </a:p>
          <a:p>
            <a:pPr marL="421458" lvl="1" indent="-210729" algn="l">
              <a:lnSpc>
                <a:spcPts val="2732"/>
              </a:lnSpc>
              <a:buFont typeface="Arial"/>
              <a:buChar char="•"/>
            </a:pPr>
            <a:r>
              <a:rPr lang="en-US" sz="1952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Babies who refer on their newborn hearing screening should see an audiologist for a diagnostic evaluation.</a:t>
            </a:r>
          </a:p>
          <a:p>
            <a:pPr marL="421458" lvl="1" indent="-210729" algn="l">
              <a:lnSpc>
                <a:spcPts val="2732"/>
              </a:lnSpc>
              <a:buFont typeface="Arial"/>
              <a:buChar char="•"/>
            </a:pPr>
            <a:r>
              <a:rPr lang="en-US" sz="1952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Audiologist will determine how well the baby hears in each ear.</a:t>
            </a:r>
          </a:p>
          <a:p>
            <a:pPr algn="l">
              <a:lnSpc>
                <a:spcPts val="2732"/>
              </a:lnSpc>
            </a:pPr>
            <a:endParaRPr lang="en-US" sz="1952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72463" y="1266212"/>
            <a:ext cx="17175551" cy="2315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 2007, the Joint Commission on Infant Hearing (JCIH) established specific guidelines to ensure that newborns and infants who are deaf or hard of hearing are identified </a:t>
            </a:r>
            <a:r>
              <a:rPr lang="en-US" sz="2599" b="1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as early as possible </a:t>
            </a:r>
            <a:r>
              <a:rPr lang="en-US" sz="25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and receive appropriate interventions </a:t>
            </a:r>
            <a:r>
              <a:rPr lang="en-US" sz="2599" b="1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 a timely manner. </a:t>
            </a:r>
            <a:r>
              <a:rPr lang="en-US" sz="2599" dirty="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These benchmarks help measure the effectiveness and efficiency of EHDI programs.</a:t>
            </a:r>
          </a:p>
          <a:p>
            <a:pPr algn="ctr">
              <a:lnSpc>
                <a:spcPts val="4199"/>
              </a:lnSpc>
            </a:pPr>
            <a:endParaRPr lang="en-US" sz="2599" dirty="0">
              <a:solidFill>
                <a:srgbClr val="000000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5556" y="365959"/>
            <a:ext cx="18288000" cy="9858375"/>
          </a:xfrm>
          <a:custGeom>
            <a:avLst/>
            <a:gdLst/>
            <a:ahLst/>
            <a:cxnLst/>
            <a:rect l="l" t="t" r="r" b="b"/>
            <a:pathLst>
              <a:path w="18288000" h="9858375">
                <a:moveTo>
                  <a:pt x="0" y="0"/>
                </a:moveTo>
                <a:lnTo>
                  <a:pt x="18288000" y="0"/>
                </a:lnTo>
                <a:lnTo>
                  <a:pt x="18288000" y="9858375"/>
                </a:lnTo>
                <a:lnTo>
                  <a:pt x="0" y="9858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323" b="-932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116806" y="0"/>
            <a:ext cx="16073438" cy="10287000"/>
          </a:xfrm>
          <a:custGeom>
            <a:avLst/>
            <a:gdLst/>
            <a:ahLst/>
            <a:cxnLst/>
            <a:rect l="l" t="t" r="r" b="b"/>
            <a:pathLst>
              <a:path w="16073438" h="10287000">
                <a:moveTo>
                  <a:pt x="0" y="0"/>
                </a:moveTo>
                <a:lnTo>
                  <a:pt x="16073438" y="0"/>
                </a:lnTo>
                <a:lnTo>
                  <a:pt x="160734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31" b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2423307" y="4095512"/>
            <a:ext cx="2095976" cy="2095976"/>
          </a:xfrm>
          <a:custGeom>
            <a:avLst/>
            <a:gdLst/>
            <a:ahLst/>
            <a:cxnLst/>
            <a:rect l="l" t="t" r="r" b="b"/>
            <a:pathLst>
              <a:path w="2095976" h="2095976">
                <a:moveTo>
                  <a:pt x="0" y="0"/>
                </a:moveTo>
                <a:lnTo>
                  <a:pt x="2095976" y="0"/>
                </a:lnTo>
                <a:lnTo>
                  <a:pt x="2095976" y="2095976"/>
                </a:lnTo>
                <a:lnTo>
                  <a:pt x="0" y="2095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6219574" y="4095512"/>
            <a:ext cx="2095976" cy="2095976"/>
          </a:xfrm>
          <a:custGeom>
            <a:avLst/>
            <a:gdLst/>
            <a:ahLst/>
            <a:cxnLst/>
            <a:rect l="l" t="t" r="r" b="b"/>
            <a:pathLst>
              <a:path w="2095976" h="2095976">
                <a:moveTo>
                  <a:pt x="0" y="0"/>
                </a:moveTo>
                <a:lnTo>
                  <a:pt x="2095976" y="0"/>
                </a:lnTo>
                <a:lnTo>
                  <a:pt x="2095976" y="2095976"/>
                </a:lnTo>
                <a:lnTo>
                  <a:pt x="0" y="20959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0015841" y="4095512"/>
            <a:ext cx="2095976" cy="2095976"/>
          </a:xfrm>
          <a:custGeom>
            <a:avLst/>
            <a:gdLst/>
            <a:ahLst/>
            <a:cxnLst/>
            <a:rect l="l" t="t" r="r" b="b"/>
            <a:pathLst>
              <a:path w="2095976" h="2095976">
                <a:moveTo>
                  <a:pt x="0" y="0"/>
                </a:moveTo>
                <a:lnTo>
                  <a:pt x="2095976" y="0"/>
                </a:lnTo>
                <a:lnTo>
                  <a:pt x="2095976" y="2095976"/>
                </a:lnTo>
                <a:lnTo>
                  <a:pt x="0" y="20959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13769468" y="4255198"/>
            <a:ext cx="2095976" cy="2095976"/>
          </a:xfrm>
          <a:custGeom>
            <a:avLst/>
            <a:gdLst/>
            <a:ahLst/>
            <a:cxnLst/>
            <a:rect l="l" t="t" r="r" b="b"/>
            <a:pathLst>
              <a:path w="2095976" h="2095976">
                <a:moveTo>
                  <a:pt x="0" y="0"/>
                </a:moveTo>
                <a:lnTo>
                  <a:pt x="2095976" y="0"/>
                </a:lnTo>
                <a:lnTo>
                  <a:pt x="2095976" y="2095976"/>
                </a:lnTo>
                <a:lnTo>
                  <a:pt x="0" y="20959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6711556" y="8163283"/>
            <a:ext cx="1383469" cy="560305"/>
          </a:xfrm>
          <a:custGeom>
            <a:avLst/>
            <a:gdLst/>
            <a:ahLst/>
            <a:cxnLst/>
            <a:rect l="l" t="t" r="r" b="b"/>
            <a:pathLst>
              <a:path w="1383469" h="560305">
                <a:moveTo>
                  <a:pt x="0" y="0"/>
                </a:moveTo>
                <a:lnTo>
                  <a:pt x="1383469" y="0"/>
                </a:lnTo>
                <a:lnTo>
                  <a:pt x="1383469" y="560305"/>
                </a:lnTo>
                <a:lnTo>
                  <a:pt x="0" y="5603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2426" b="-242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 rot="-10800000" flipH="1">
            <a:off x="-911423" y="-979008"/>
            <a:ext cx="2781416" cy="2781416"/>
          </a:xfrm>
          <a:custGeom>
            <a:avLst/>
            <a:gdLst/>
            <a:ahLst/>
            <a:cxnLst/>
            <a:rect l="l" t="t" r="r" b="b"/>
            <a:pathLst>
              <a:path w="2781416" h="2781416">
                <a:moveTo>
                  <a:pt x="2781416" y="0"/>
                </a:moveTo>
                <a:lnTo>
                  <a:pt x="0" y="0"/>
                </a:lnTo>
                <a:lnTo>
                  <a:pt x="0" y="2781416"/>
                </a:lnTo>
                <a:lnTo>
                  <a:pt x="2781416" y="2781416"/>
                </a:lnTo>
                <a:lnTo>
                  <a:pt x="2781416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10"/>
          <p:cNvGrpSpPr/>
          <p:nvPr/>
        </p:nvGrpSpPr>
        <p:grpSpPr>
          <a:xfrm>
            <a:off x="2236840" y="6271847"/>
            <a:ext cx="2468910" cy="1440755"/>
            <a:chOff x="0" y="0"/>
            <a:chExt cx="3291880" cy="19210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91880" cy="1921007"/>
            </a:xfrm>
            <a:custGeom>
              <a:avLst/>
              <a:gdLst/>
              <a:ahLst/>
              <a:cxnLst/>
              <a:rect l="l" t="t" r="r" b="b"/>
              <a:pathLst>
                <a:path w="3291880" h="1921007">
                  <a:moveTo>
                    <a:pt x="0" y="0"/>
                  </a:moveTo>
                  <a:lnTo>
                    <a:pt x="3291880" y="0"/>
                  </a:lnTo>
                  <a:lnTo>
                    <a:pt x="3291880" y="1921007"/>
                  </a:lnTo>
                  <a:lnTo>
                    <a:pt x="0" y="19210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3291880" cy="19876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639"/>
                </a:lnSpc>
              </a:pPr>
              <a:r>
                <a:rPr lang="en-US" sz="2599" b="1" dirty="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Newborn Hearing Screening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297705" y="1637432"/>
            <a:ext cx="4718136" cy="57636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Diagnosis of Hearing Loss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3097612" y="906422"/>
            <a:ext cx="3070518" cy="895986"/>
            <a:chOff x="0" y="0"/>
            <a:chExt cx="4094025" cy="119464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094025" cy="1194648"/>
            </a:xfrm>
            <a:custGeom>
              <a:avLst/>
              <a:gdLst/>
              <a:ahLst/>
              <a:cxnLst/>
              <a:rect l="l" t="t" r="r" b="b"/>
              <a:pathLst>
                <a:path w="4094025" h="1194648">
                  <a:moveTo>
                    <a:pt x="0" y="0"/>
                  </a:moveTo>
                  <a:lnTo>
                    <a:pt x="4094025" y="0"/>
                  </a:lnTo>
                  <a:lnTo>
                    <a:pt x="4094025" y="1194648"/>
                  </a:lnTo>
                  <a:lnTo>
                    <a:pt x="0" y="11946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4094025" cy="12613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639"/>
                </a:lnSpc>
              </a:pPr>
              <a:r>
                <a:rPr lang="en-US" sz="2599" b="1" dirty="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Follow-Up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179601" y="2250618"/>
            <a:ext cx="3800470" cy="180248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65759" lvl="2" indent="-121920" algn="l">
              <a:lnSpc>
                <a:spcPts val="2399"/>
              </a:lnSpc>
              <a:buFont typeface="Arial"/>
              <a:buChar char="⚬"/>
            </a:pPr>
            <a:r>
              <a:rPr lang="en-US" sz="1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Completes a comprehensive hearing evaluation for a baby. </a:t>
            </a:r>
          </a:p>
          <a:p>
            <a:pPr marL="365761" lvl="2" indent="-121920" algn="l">
              <a:lnSpc>
                <a:spcPts val="2399"/>
              </a:lnSpc>
              <a:buFont typeface="Arial"/>
              <a:buChar char="⚬"/>
            </a:pPr>
            <a:r>
              <a:rPr lang="en-US" sz="1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Determines how a baby hears in each ear for all frequencies important for speech.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042865" y="1318696"/>
            <a:ext cx="3180014" cy="3824804"/>
            <a:chOff x="0" y="-47625"/>
            <a:chExt cx="4240018" cy="509973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240018" cy="4244686"/>
            </a:xfrm>
            <a:custGeom>
              <a:avLst/>
              <a:gdLst/>
              <a:ahLst/>
              <a:cxnLst/>
              <a:rect l="l" t="t" r="r" b="b"/>
              <a:pathLst>
                <a:path w="4240018" h="4244686">
                  <a:moveTo>
                    <a:pt x="0" y="0"/>
                  </a:moveTo>
                  <a:lnTo>
                    <a:pt x="4240018" y="0"/>
                  </a:lnTo>
                  <a:lnTo>
                    <a:pt x="4240018" y="4244686"/>
                  </a:lnTo>
                  <a:lnTo>
                    <a:pt x="0" y="42446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4240018" cy="509973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23850" lvl="2" indent="-107950" algn="l">
                <a:lnSpc>
                  <a:spcPts val="2250"/>
                </a:lnSpc>
                <a:buFont typeface="Arial"/>
                <a:buChar char="⚬"/>
              </a:pPr>
              <a:r>
                <a:rPr lang="en-US" sz="15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After diagnosing a hearing loss, the audiologist sees the patient regularly (frequency of follow-up depends on the clinic’s protocol).</a:t>
              </a:r>
            </a:p>
            <a:p>
              <a:pPr marL="323850" lvl="2" indent="-107950" algn="l">
                <a:lnSpc>
                  <a:spcPts val="2250"/>
                </a:lnSpc>
                <a:buFont typeface="Arial"/>
                <a:buChar char="⚬"/>
              </a:pPr>
              <a:r>
                <a:rPr lang="en-US" sz="15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Babies grow quickly, and so do their ears! The different parts on a hearing device are constantly monitored to ensure that they keep up with baby’s growth.</a:t>
              </a:r>
            </a:p>
            <a:p>
              <a:pPr marL="323850" lvl="2" indent="-107950" algn="l">
                <a:lnSpc>
                  <a:spcPts val="2250"/>
                </a:lnSpc>
                <a:buFont typeface="Arial"/>
                <a:buChar char="⚬"/>
              </a:pPr>
              <a:endParaRPr lang="en-US" sz="15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344825" y="6553438"/>
            <a:ext cx="3446413" cy="526355"/>
            <a:chOff x="0" y="0"/>
            <a:chExt cx="4595217" cy="70180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595217" cy="701807"/>
            </a:xfrm>
            <a:custGeom>
              <a:avLst/>
              <a:gdLst/>
              <a:ahLst/>
              <a:cxnLst/>
              <a:rect l="l" t="t" r="r" b="b"/>
              <a:pathLst>
                <a:path w="4595217" h="701807">
                  <a:moveTo>
                    <a:pt x="0" y="0"/>
                  </a:moveTo>
                  <a:lnTo>
                    <a:pt x="4595217" y="0"/>
                  </a:lnTo>
                  <a:lnTo>
                    <a:pt x="4595217" y="701807"/>
                  </a:lnTo>
                  <a:lnTo>
                    <a:pt x="0" y="7018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4595217" cy="7684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639"/>
                </a:lnSpc>
              </a:pPr>
              <a:r>
                <a:rPr lang="en-US" sz="2599" b="1" dirty="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Early Intervention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362610" y="7034886"/>
            <a:ext cx="3492344" cy="273720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65759" lvl="2" indent="-121920">
              <a:lnSpc>
                <a:spcPts val="2399"/>
              </a:lnSpc>
              <a:buFont typeface="Arial"/>
              <a:buChar char="⚬"/>
            </a:pPr>
            <a:r>
              <a:rPr lang="en-US" sz="1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Refers babies to early intervention in their state.</a:t>
            </a:r>
          </a:p>
          <a:p>
            <a:pPr marL="365761" lvl="2" indent="-121920" algn="l">
              <a:lnSpc>
                <a:spcPts val="2399"/>
              </a:lnSpc>
              <a:buFont typeface="Arial"/>
              <a:buChar char="⚬"/>
            </a:pPr>
            <a:r>
              <a:rPr lang="en-US" sz="1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Fits babies with proper hearing devices, depending on each baby’s hearing level.</a:t>
            </a:r>
          </a:p>
          <a:p>
            <a:pPr marL="365759" lvl="2" indent="-121920" algn="l">
              <a:lnSpc>
                <a:spcPts val="2399"/>
              </a:lnSpc>
              <a:buFont typeface="Arial"/>
              <a:buChar char="⚬"/>
            </a:pPr>
            <a:r>
              <a:rPr lang="en-US" sz="1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Refers babies to family-to-family support services for children who are deaf or hard of hearing.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270548" y="62666"/>
            <a:ext cx="14897583" cy="1009720"/>
            <a:chOff x="0" y="0"/>
            <a:chExt cx="19863444" cy="134629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9863443" cy="1346293"/>
            </a:xfrm>
            <a:custGeom>
              <a:avLst/>
              <a:gdLst/>
              <a:ahLst/>
              <a:cxnLst/>
              <a:rect l="l" t="t" r="r" b="b"/>
              <a:pathLst>
                <a:path w="19863443" h="1346293">
                  <a:moveTo>
                    <a:pt x="0" y="0"/>
                  </a:moveTo>
                  <a:lnTo>
                    <a:pt x="19863443" y="0"/>
                  </a:lnTo>
                  <a:lnTo>
                    <a:pt x="19863443" y="1346293"/>
                  </a:lnTo>
                  <a:lnTo>
                    <a:pt x="0" y="13462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114300"/>
              <a:ext cx="19863444" cy="146059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856"/>
                </a:lnSpc>
              </a:pPr>
              <a:r>
                <a:rPr lang="en-US" sz="4897" b="1" dirty="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Role of the Audiologist in the EHDI System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2697148" y="4143347"/>
            <a:ext cx="1541226" cy="2048141"/>
          </a:xfrm>
          <a:custGeom>
            <a:avLst/>
            <a:gdLst/>
            <a:ahLst/>
            <a:cxnLst/>
            <a:rect l="l" t="t" r="r" b="b"/>
            <a:pathLst>
              <a:path w="1541226" h="2048141">
                <a:moveTo>
                  <a:pt x="0" y="0"/>
                </a:moveTo>
                <a:lnTo>
                  <a:pt x="1541226" y="0"/>
                </a:lnTo>
                <a:lnTo>
                  <a:pt x="1541226" y="2048141"/>
                </a:lnTo>
                <a:lnTo>
                  <a:pt x="0" y="204814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2236840" y="7676882"/>
            <a:ext cx="3800470" cy="1814599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65759" lvl="2" indent="-121920" algn="l">
              <a:lnSpc>
                <a:spcPts val="2399"/>
              </a:lnSpc>
              <a:buFont typeface="Arial"/>
              <a:buChar char="⚬"/>
            </a:pPr>
            <a:r>
              <a:rPr lang="en-US" sz="1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Manages newborn hearing screening programs.</a:t>
            </a:r>
          </a:p>
          <a:p>
            <a:pPr marL="365761" lvl="2" indent="-121920" algn="l">
              <a:lnSpc>
                <a:spcPts val="2399"/>
              </a:lnSpc>
              <a:buFont typeface="Arial"/>
              <a:buChar char="⚬"/>
            </a:pPr>
            <a:r>
              <a:rPr lang="en-US" sz="1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Trains hearing screeners.</a:t>
            </a:r>
          </a:p>
          <a:p>
            <a:pPr marL="365759" lvl="2" indent="-121920" algn="l">
              <a:lnSpc>
                <a:spcPts val="2399"/>
              </a:lnSpc>
              <a:buFont typeface="Arial"/>
              <a:buChar char="⚬"/>
            </a:pPr>
            <a:r>
              <a:rPr lang="en-US" sz="1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Some audiologists are EHDI Coordinators for their state.</a:t>
            </a:r>
          </a:p>
        </p:txBody>
      </p:sp>
      <p:sp>
        <p:nvSpPr>
          <p:cNvPr id="38" name="Freeform 38"/>
          <p:cNvSpPr/>
          <p:nvPr/>
        </p:nvSpPr>
        <p:spPr>
          <a:xfrm>
            <a:off x="6268462" y="4180333"/>
            <a:ext cx="1717292" cy="1695826"/>
          </a:xfrm>
          <a:custGeom>
            <a:avLst/>
            <a:gdLst/>
            <a:ahLst/>
            <a:cxnLst/>
            <a:rect l="l" t="t" r="r" b="b"/>
            <a:pathLst>
              <a:path w="1717292" h="1695826">
                <a:moveTo>
                  <a:pt x="0" y="0"/>
                </a:moveTo>
                <a:lnTo>
                  <a:pt x="1717291" y="0"/>
                </a:lnTo>
                <a:lnTo>
                  <a:pt x="1717291" y="1695826"/>
                </a:lnTo>
                <a:lnTo>
                  <a:pt x="0" y="169582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9" name="Freeform 39"/>
          <p:cNvSpPr/>
          <p:nvPr/>
        </p:nvSpPr>
        <p:spPr>
          <a:xfrm>
            <a:off x="10412556" y="4255198"/>
            <a:ext cx="1442721" cy="1783890"/>
          </a:xfrm>
          <a:custGeom>
            <a:avLst/>
            <a:gdLst/>
            <a:ahLst/>
            <a:cxnLst/>
            <a:rect l="l" t="t" r="r" b="b"/>
            <a:pathLst>
              <a:path w="1442721" h="1783890">
                <a:moveTo>
                  <a:pt x="0" y="0"/>
                </a:moveTo>
                <a:lnTo>
                  <a:pt x="1442720" y="0"/>
                </a:lnTo>
                <a:lnTo>
                  <a:pt x="1442720" y="1783890"/>
                </a:lnTo>
                <a:lnTo>
                  <a:pt x="0" y="178389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0" name="Freeform 40"/>
          <p:cNvSpPr/>
          <p:nvPr/>
        </p:nvSpPr>
        <p:spPr>
          <a:xfrm rot="-1010256">
            <a:off x="14457045" y="4451494"/>
            <a:ext cx="733116" cy="1832789"/>
          </a:xfrm>
          <a:custGeom>
            <a:avLst/>
            <a:gdLst/>
            <a:ahLst/>
            <a:cxnLst/>
            <a:rect l="l" t="t" r="r" b="b"/>
            <a:pathLst>
              <a:path w="733116" h="1832789">
                <a:moveTo>
                  <a:pt x="0" y="0"/>
                </a:moveTo>
                <a:lnTo>
                  <a:pt x="733116" y="0"/>
                </a:lnTo>
                <a:lnTo>
                  <a:pt x="733116" y="1832789"/>
                </a:lnTo>
                <a:lnTo>
                  <a:pt x="0" y="1832789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1" name="Group 41"/>
          <p:cNvGrpSpPr/>
          <p:nvPr/>
        </p:nvGrpSpPr>
        <p:grpSpPr>
          <a:xfrm>
            <a:off x="14142237" y="7945909"/>
            <a:ext cx="3446413" cy="526355"/>
            <a:chOff x="0" y="0"/>
            <a:chExt cx="4595217" cy="70180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595217" cy="701807"/>
            </a:xfrm>
            <a:custGeom>
              <a:avLst/>
              <a:gdLst/>
              <a:ahLst/>
              <a:cxnLst/>
              <a:rect l="l" t="t" r="r" b="b"/>
              <a:pathLst>
                <a:path w="4595217" h="701807">
                  <a:moveTo>
                    <a:pt x="0" y="0"/>
                  </a:moveTo>
                  <a:lnTo>
                    <a:pt x="4595217" y="0"/>
                  </a:lnTo>
                  <a:lnTo>
                    <a:pt x="4595217" y="701807"/>
                  </a:lnTo>
                  <a:lnTo>
                    <a:pt x="0" y="7018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66675"/>
              <a:ext cx="4595217" cy="7684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639"/>
                </a:lnSpc>
              </a:pPr>
              <a:r>
                <a:rPr lang="en-US" sz="2599" b="1" dirty="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Advocacy</a:t>
              </a: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3955984" y="8443435"/>
            <a:ext cx="3908506" cy="160130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65761" lvl="2" indent="-121920" algn="l">
              <a:lnSpc>
                <a:spcPts val="2399"/>
              </a:lnSpc>
              <a:buFont typeface="Arial"/>
              <a:buChar char="⚬"/>
            </a:pPr>
            <a:r>
              <a:rPr lang="en-US" sz="1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Keeps up with EHDI state and federal policy. </a:t>
            </a:r>
          </a:p>
          <a:p>
            <a:pPr marL="365759" lvl="2" indent="-121920" algn="l">
              <a:lnSpc>
                <a:spcPts val="2399"/>
              </a:lnSpc>
              <a:buFont typeface="Arial"/>
              <a:buChar char="⚬"/>
            </a:pPr>
            <a:r>
              <a:rPr lang="en-US" sz="1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Reminds community and elected reps why EHDI is important.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0411"/>
            <a:ext cx="18288000" cy="9858375"/>
          </a:xfrm>
          <a:custGeom>
            <a:avLst/>
            <a:gdLst/>
            <a:ahLst/>
            <a:cxnLst/>
            <a:rect l="l" t="t" r="r" b="b"/>
            <a:pathLst>
              <a:path w="18288000" h="9858375">
                <a:moveTo>
                  <a:pt x="0" y="0"/>
                </a:moveTo>
                <a:lnTo>
                  <a:pt x="18288000" y="0"/>
                </a:lnTo>
                <a:lnTo>
                  <a:pt x="18288000" y="9858375"/>
                </a:lnTo>
                <a:lnTo>
                  <a:pt x="0" y="9858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323" b="-932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1116806" y="0"/>
            <a:ext cx="16073438" cy="10287000"/>
          </a:xfrm>
          <a:custGeom>
            <a:avLst/>
            <a:gdLst/>
            <a:ahLst/>
            <a:cxnLst/>
            <a:rect l="l" t="t" r="r" b="b"/>
            <a:pathLst>
              <a:path w="16073438" h="10287000">
                <a:moveTo>
                  <a:pt x="0" y="0"/>
                </a:moveTo>
                <a:lnTo>
                  <a:pt x="16073438" y="0"/>
                </a:lnTo>
                <a:lnTo>
                  <a:pt x="160734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31" b="-3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2458180" y="3788012"/>
            <a:ext cx="2095976" cy="2095976"/>
          </a:xfrm>
          <a:custGeom>
            <a:avLst/>
            <a:gdLst/>
            <a:ahLst/>
            <a:cxnLst/>
            <a:rect l="l" t="t" r="r" b="b"/>
            <a:pathLst>
              <a:path w="2095976" h="2095976">
                <a:moveTo>
                  <a:pt x="0" y="0"/>
                </a:moveTo>
                <a:lnTo>
                  <a:pt x="2095976" y="0"/>
                </a:lnTo>
                <a:lnTo>
                  <a:pt x="2095976" y="2095976"/>
                </a:lnTo>
                <a:lnTo>
                  <a:pt x="0" y="2095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6219574" y="4095512"/>
            <a:ext cx="2095976" cy="2095976"/>
          </a:xfrm>
          <a:custGeom>
            <a:avLst/>
            <a:gdLst/>
            <a:ahLst/>
            <a:cxnLst/>
            <a:rect l="l" t="t" r="r" b="b"/>
            <a:pathLst>
              <a:path w="2095976" h="2095976">
                <a:moveTo>
                  <a:pt x="0" y="0"/>
                </a:moveTo>
                <a:lnTo>
                  <a:pt x="2095976" y="0"/>
                </a:lnTo>
                <a:lnTo>
                  <a:pt x="2095976" y="2095976"/>
                </a:lnTo>
                <a:lnTo>
                  <a:pt x="0" y="20959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0015841" y="4095512"/>
            <a:ext cx="2095976" cy="2095976"/>
          </a:xfrm>
          <a:custGeom>
            <a:avLst/>
            <a:gdLst/>
            <a:ahLst/>
            <a:cxnLst/>
            <a:rect l="l" t="t" r="r" b="b"/>
            <a:pathLst>
              <a:path w="2095976" h="2095976">
                <a:moveTo>
                  <a:pt x="0" y="0"/>
                </a:moveTo>
                <a:lnTo>
                  <a:pt x="2095976" y="0"/>
                </a:lnTo>
                <a:lnTo>
                  <a:pt x="2095976" y="2095976"/>
                </a:lnTo>
                <a:lnTo>
                  <a:pt x="0" y="20959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13769468" y="4255198"/>
            <a:ext cx="2095976" cy="2095976"/>
          </a:xfrm>
          <a:custGeom>
            <a:avLst/>
            <a:gdLst/>
            <a:ahLst/>
            <a:cxnLst/>
            <a:rect l="l" t="t" r="r" b="b"/>
            <a:pathLst>
              <a:path w="2095976" h="2095976">
                <a:moveTo>
                  <a:pt x="0" y="0"/>
                </a:moveTo>
                <a:lnTo>
                  <a:pt x="2095976" y="0"/>
                </a:lnTo>
                <a:lnTo>
                  <a:pt x="2095976" y="2095976"/>
                </a:lnTo>
                <a:lnTo>
                  <a:pt x="0" y="20959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6711556" y="8163283"/>
            <a:ext cx="1383469" cy="560305"/>
          </a:xfrm>
          <a:custGeom>
            <a:avLst/>
            <a:gdLst/>
            <a:ahLst/>
            <a:cxnLst/>
            <a:rect l="l" t="t" r="r" b="b"/>
            <a:pathLst>
              <a:path w="1383469" h="560305">
                <a:moveTo>
                  <a:pt x="0" y="0"/>
                </a:moveTo>
                <a:lnTo>
                  <a:pt x="1383469" y="0"/>
                </a:lnTo>
                <a:lnTo>
                  <a:pt x="1383469" y="560305"/>
                </a:lnTo>
                <a:lnTo>
                  <a:pt x="0" y="56030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3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2426" b="-242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 rot="-10800000" flipH="1">
            <a:off x="-911423" y="-979008"/>
            <a:ext cx="2781416" cy="2781416"/>
          </a:xfrm>
          <a:custGeom>
            <a:avLst/>
            <a:gdLst/>
            <a:ahLst/>
            <a:cxnLst/>
            <a:rect l="l" t="t" r="r" b="b"/>
            <a:pathLst>
              <a:path w="2781416" h="2781416">
                <a:moveTo>
                  <a:pt x="2781416" y="0"/>
                </a:moveTo>
                <a:lnTo>
                  <a:pt x="0" y="0"/>
                </a:lnTo>
                <a:lnTo>
                  <a:pt x="0" y="2781416"/>
                </a:lnTo>
                <a:lnTo>
                  <a:pt x="2781416" y="2781416"/>
                </a:lnTo>
                <a:lnTo>
                  <a:pt x="2781416" y="0"/>
                </a:lnTo>
                <a:close/>
              </a:path>
            </a:pathLst>
          </a:custGeom>
          <a:blipFill>
            <a:blip r:embed="rId16">
              <a:alphaModFix amt="3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10"/>
          <p:cNvGrpSpPr/>
          <p:nvPr/>
        </p:nvGrpSpPr>
        <p:grpSpPr>
          <a:xfrm>
            <a:off x="2236840" y="5917850"/>
            <a:ext cx="2507010" cy="1531574"/>
            <a:chOff x="0" y="-471996"/>
            <a:chExt cx="3342680" cy="23930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91880" cy="1921007"/>
            </a:xfrm>
            <a:custGeom>
              <a:avLst/>
              <a:gdLst/>
              <a:ahLst/>
              <a:cxnLst/>
              <a:rect l="l" t="t" r="r" b="b"/>
              <a:pathLst>
                <a:path w="3291880" h="1921007">
                  <a:moveTo>
                    <a:pt x="0" y="0"/>
                  </a:moveTo>
                  <a:lnTo>
                    <a:pt x="3291880" y="0"/>
                  </a:lnTo>
                  <a:lnTo>
                    <a:pt x="3291880" y="1921007"/>
                  </a:lnTo>
                  <a:lnTo>
                    <a:pt x="0" y="19210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0800" y="-471996"/>
              <a:ext cx="3291880" cy="19876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639"/>
                </a:lnSpc>
              </a:pPr>
              <a:r>
                <a:rPr lang="en-US" sz="2599" b="1" dirty="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Newborn Hearing Screening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705750" y="1011562"/>
            <a:ext cx="4905626" cy="983555"/>
            <a:chOff x="0" y="0"/>
            <a:chExt cx="6540835" cy="13114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540835" cy="1311407"/>
            </a:xfrm>
            <a:custGeom>
              <a:avLst/>
              <a:gdLst/>
              <a:ahLst/>
              <a:cxnLst/>
              <a:rect l="l" t="t" r="r" b="b"/>
              <a:pathLst>
                <a:path w="6540835" h="1311407">
                  <a:moveTo>
                    <a:pt x="0" y="0"/>
                  </a:moveTo>
                  <a:lnTo>
                    <a:pt x="6540835" y="0"/>
                  </a:lnTo>
                  <a:lnTo>
                    <a:pt x="6540835" y="1311407"/>
                  </a:lnTo>
                  <a:lnTo>
                    <a:pt x="0" y="13114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6540835" cy="13780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639"/>
                </a:lnSpc>
              </a:pPr>
              <a:r>
                <a:rPr lang="en-US" sz="2599" b="1" dirty="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Ensuring Proper Diagnosis From an Audiologist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2772640" y="846211"/>
            <a:ext cx="3070518" cy="49823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Early Intervention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296993" y="1931855"/>
            <a:ext cx="4212594" cy="1814599"/>
            <a:chOff x="0" y="0"/>
            <a:chExt cx="5616791" cy="241946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16791" cy="2419465"/>
            </a:xfrm>
            <a:custGeom>
              <a:avLst/>
              <a:gdLst/>
              <a:ahLst/>
              <a:cxnLst/>
              <a:rect l="l" t="t" r="r" b="b"/>
              <a:pathLst>
                <a:path w="5616791" h="2419465">
                  <a:moveTo>
                    <a:pt x="0" y="0"/>
                  </a:moveTo>
                  <a:lnTo>
                    <a:pt x="5616791" y="0"/>
                  </a:lnTo>
                  <a:lnTo>
                    <a:pt x="5616791" y="2419465"/>
                  </a:lnTo>
                  <a:lnTo>
                    <a:pt x="0" y="24194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5616791" cy="246709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65761" lvl="2" indent="-121920" algn="l">
                <a:lnSpc>
                  <a:spcPts val="2399"/>
                </a:lnSpc>
                <a:buFont typeface="Arial"/>
                <a:buChar char="⚬"/>
              </a:pPr>
              <a:r>
                <a:rPr lang="en-US" sz="1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Confirms that a diagnostic evaluation was done by an audiologist if a baby refers on their newborn hearing screening.</a:t>
              </a:r>
            </a:p>
            <a:p>
              <a:pPr marL="365761" lvl="2" indent="-121920" algn="l">
                <a:lnSpc>
                  <a:spcPts val="2399"/>
                </a:lnSpc>
                <a:buFont typeface="Arial"/>
                <a:buChar char="⚬"/>
              </a:pPr>
              <a:r>
                <a:rPr lang="en-US" sz="1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Connects families to an audiologist if  evaluation is still pending.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566549" y="1344445"/>
            <a:ext cx="3482700" cy="2326265"/>
            <a:chOff x="0" y="0"/>
            <a:chExt cx="4643601" cy="310168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643600" cy="3101686"/>
            </a:xfrm>
            <a:custGeom>
              <a:avLst/>
              <a:gdLst/>
              <a:ahLst/>
              <a:cxnLst/>
              <a:rect l="l" t="t" r="r" b="b"/>
              <a:pathLst>
                <a:path w="4643600" h="3101686">
                  <a:moveTo>
                    <a:pt x="0" y="0"/>
                  </a:moveTo>
                  <a:lnTo>
                    <a:pt x="4643600" y="0"/>
                  </a:lnTo>
                  <a:lnTo>
                    <a:pt x="4643600" y="3101686"/>
                  </a:lnTo>
                  <a:lnTo>
                    <a:pt x="0" y="31016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4643601" cy="31493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23850" lvl="2" indent="-107950" algn="l">
                <a:lnSpc>
                  <a:spcPts val="2250"/>
                </a:lnSpc>
                <a:buFont typeface="Arial"/>
                <a:buChar char="⚬"/>
              </a:pPr>
              <a:r>
                <a:rPr lang="en-US" sz="15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Once hearing loss is confirmed, the SLP helps implement the individualized treatment plan for the child.</a:t>
              </a:r>
            </a:p>
            <a:p>
              <a:pPr marL="323850" lvl="2" indent="-107950" algn="l">
                <a:lnSpc>
                  <a:spcPts val="2250"/>
                </a:lnSpc>
                <a:buFont typeface="Arial"/>
                <a:buChar char="⚬"/>
              </a:pPr>
              <a:r>
                <a:rPr lang="en-US" sz="15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This can involve speech therapy, hearing device support, family education, and collaboration with the EHDI team.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704629" y="6834681"/>
            <a:ext cx="4671138" cy="194798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3638"/>
              </a:lnSpc>
            </a:pPr>
            <a:r>
              <a:rPr lang="en-US" sz="259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Diagnosis and Assessment </a:t>
            </a:r>
          </a:p>
          <a:p>
            <a:pPr algn="ctr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(Communication Delays)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386502" y="7941325"/>
            <a:ext cx="5456106" cy="214665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65759" lvl="2" indent="-121920" algn="l">
              <a:lnSpc>
                <a:spcPts val="2399"/>
              </a:lnSpc>
              <a:buFont typeface="Arial"/>
              <a:buChar char="⚬"/>
            </a:pPr>
            <a:r>
              <a:rPr lang="en-US" sz="1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Assesses children who have been diagnosed with hearing loss or who show signs of communication delays.</a:t>
            </a:r>
          </a:p>
          <a:p>
            <a:pPr marL="365759" lvl="2" indent="-121920" algn="l">
              <a:lnSpc>
                <a:spcPts val="2399"/>
              </a:lnSpc>
              <a:buFont typeface="Arial"/>
              <a:buChar char="⚬"/>
            </a:pPr>
            <a:r>
              <a:rPr lang="en-US" sz="1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This means using observation, interview, and criterion-referenced assessments to look at speech, language, social communication, and overall development.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70548" y="-23059"/>
            <a:ext cx="14897583" cy="109544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ctr">
              <a:lnSpc>
                <a:spcPts val="6856"/>
              </a:lnSpc>
            </a:pPr>
            <a:r>
              <a:rPr lang="en-US" sz="4897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Role of the SLP in the EHDI System</a:t>
            </a:r>
          </a:p>
        </p:txBody>
      </p:sp>
      <p:sp>
        <p:nvSpPr>
          <p:cNvPr id="34" name="Freeform 34"/>
          <p:cNvSpPr/>
          <p:nvPr/>
        </p:nvSpPr>
        <p:spPr>
          <a:xfrm>
            <a:off x="2700682" y="3846114"/>
            <a:ext cx="1541226" cy="2048141"/>
          </a:xfrm>
          <a:custGeom>
            <a:avLst/>
            <a:gdLst/>
            <a:ahLst/>
            <a:cxnLst/>
            <a:rect l="l" t="t" r="r" b="b"/>
            <a:pathLst>
              <a:path w="1541226" h="2048141">
                <a:moveTo>
                  <a:pt x="0" y="0"/>
                </a:moveTo>
                <a:lnTo>
                  <a:pt x="1541226" y="0"/>
                </a:lnTo>
                <a:lnTo>
                  <a:pt x="1541226" y="2048141"/>
                </a:lnTo>
                <a:lnTo>
                  <a:pt x="0" y="204814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2368293" y="7394522"/>
            <a:ext cx="3800470" cy="1930922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65759" lvl="2" indent="-121920" algn="l">
              <a:lnSpc>
                <a:spcPts val="2399"/>
              </a:lnSpc>
              <a:buFont typeface="Arial"/>
              <a:buChar char="⚬"/>
            </a:pPr>
            <a:r>
              <a:rPr lang="en-US" sz="1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Makes sure to ask if a child on their caseload has received a newborn hearing screening.</a:t>
            </a:r>
          </a:p>
          <a:p>
            <a:pPr marL="365759" lvl="2" indent="-121920" algn="l">
              <a:lnSpc>
                <a:spcPts val="2399"/>
              </a:lnSpc>
              <a:buFont typeface="Arial"/>
              <a:buChar char="⚬"/>
            </a:pPr>
            <a:r>
              <a:rPr lang="en-US" sz="1599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Some SLPs receive specialty training to perform newborn hearing screenings.</a:t>
            </a:r>
          </a:p>
        </p:txBody>
      </p:sp>
      <p:sp>
        <p:nvSpPr>
          <p:cNvPr id="38" name="Freeform 38"/>
          <p:cNvSpPr/>
          <p:nvPr/>
        </p:nvSpPr>
        <p:spPr>
          <a:xfrm>
            <a:off x="6268462" y="4180333"/>
            <a:ext cx="1717292" cy="1695826"/>
          </a:xfrm>
          <a:custGeom>
            <a:avLst/>
            <a:gdLst/>
            <a:ahLst/>
            <a:cxnLst/>
            <a:rect l="l" t="t" r="r" b="b"/>
            <a:pathLst>
              <a:path w="1717292" h="1695826">
                <a:moveTo>
                  <a:pt x="0" y="0"/>
                </a:moveTo>
                <a:lnTo>
                  <a:pt x="1717291" y="0"/>
                </a:lnTo>
                <a:lnTo>
                  <a:pt x="1717291" y="1695826"/>
                </a:lnTo>
                <a:lnTo>
                  <a:pt x="0" y="169582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9" name="Group 39"/>
          <p:cNvGrpSpPr/>
          <p:nvPr/>
        </p:nvGrpSpPr>
        <p:grpSpPr>
          <a:xfrm>
            <a:off x="14632871" y="7449424"/>
            <a:ext cx="3446413" cy="526355"/>
            <a:chOff x="0" y="0"/>
            <a:chExt cx="4595217" cy="70180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595217" cy="701807"/>
            </a:xfrm>
            <a:custGeom>
              <a:avLst/>
              <a:gdLst/>
              <a:ahLst/>
              <a:cxnLst/>
              <a:rect l="l" t="t" r="r" b="b"/>
              <a:pathLst>
                <a:path w="4595217" h="701807">
                  <a:moveTo>
                    <a:pt x="0" y="0"/>
                  </a:moveTo>
                  <a:lnTo>
                    <a:pt x="4595217" y="0"/>
                  </a:lnTo>
                  <a:lnTo>
                    <a:pt x="4595217" y="701807"/>
                  </a:lnTo>
                  <a:lnTo>
                    <a:pt x="0" y="7018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66675"/>
              <a:ext cx="4595217" cy="7684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639"/>
                </a:lnSpc>
              </a:pPr>
              <a:r>
                <a:rPr lang="en-US" sz="2599" b="1" dirty="0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Advocacy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4379494" y="7941325"/>
            <a:ext cx="3908506" cy="1564525"/>
            <a:chOff x="0" y="0"/>
            <a:chExt cx="5060779" cy="202576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060779" cy="2025765"/>
            </a:xfrm>
            <a:custGeom>
              <a:avLst/>
              <a:gdLst/>
              <a:ahLst/>
              <a:cxnLst/>
              <a:rect l="l" t="t" r="r" b="b"/>
              <a:pathLst>
                <a:path w="5060779" h="2025765">
                  <a:moveTo>
                    <a:pt x="0" y="0"/>
                  </a:moveTo>
                  <a:lnTo>
                    <a:pt x="5060779" y="0"/>
                  </a:lnTo>
                  <a:lnTo>
                    <a:pt x="5060779" y="2025765"/>
                  </a:lnTo>
                  <a:lnTo>
                    <a:pt x="0" y="20257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47625"/>
              <a:ext cx="5060779" cy="207339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65761" lvl="2" indent="-121920" algn="l">
                <a:lnSpc>
                  <a:spcPts val="2399"/>
                </a:lnSpc>
                <a:buFont typeface="Arial"/>
                <a:buChar char="⚬"/>
              </a:pPr>
              <a:r>
                <a:rPr lang="en-US" sz="1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Keeps up with EHDI state and federal policy.</a:t>
              </a:r>
            </a:p>
            <a:p>
              <a:pPr marL="365759" lvl="2" indent="-121920" algn="l">
                <a:lnSpc>
                  <a:spcPts val="2399"/>
                </a:lnSpc>
                <a:buFont typeface="Arial"/>
                <a:buChar char="⚬"/>
              </a:pPr>
              <a:r>
                <a:rPr lang="en-US" sz="1599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Reminds community and elected reps why EHDI is important. </a:t>
              </a:r>
            </a:p>
          </p:txBody>
        </p:sp>
      </p:grpSp>
      <p:sp>
        <p:nvSpPr>
          <p:cNvPr id="45" name="Freeform 45"/>
          <p:cNvSpPr/>
          <p:nvPr/>
        </p:nvSpPr>
        <p:spPr>
          <a:xfrm>
            <a:off x="13976649" y="4647357"/>
            <a:ext cx="1681613" cy="1311658"/>
          </a:xfrm>
          <a:custGeom>
            <a:avLst/>
            <a:gdLst/>
            <a:ahLst/>
            <a:cxnLst/>
            <a:rect l="l" t="t" r="r" b="b"/>
            <a:pathLst>
              <a:path w="1681613" h="1311658">
                <a:moveTo>
                  <a:pt x="0" y="0"/>
                </a:moveTo>
                <a:lnTo>
                  <a:pt x="1681613" y="0"/>
                </a:lnTo>
                <a:lnTo>
                  <a:pt x="1681613" y="1311658"/>
                </a:lnTo>
                <a:lnTo>
                  <a:pt x="0" y="131165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6" name="Freeform 46"/>
          <p:cNvSpPr/>
          <p:nvPr/>
        </p:nvSpPr>
        <p:spPr>
          <a:xfrm>
            <a:off x="10296750" y="4380989"/>
            <a:ext cx="1486896" cy="1525022"/>
          </a:xfrm>
          <a:custGeom>
            <a:avLst/>
            <a:gdLst/>
            <a:ahLst/>
            <a:cxnLst/>
            <a:rect l="l" t="t" r="r" b="b"/>
            <a:pathLst>
              <a:path w="1486896" h="1525022">
                <a:moveTo>
                  <a:pt x="0" y="0"/>
                </a:moveTo>
                <a:lnTo>
                  <a:pt x="1486896" y="0"/>
                </a:lnTo>
                <a:lnTo>
                  <a:pt x="1486896" y="1525022"/>
                </a:lnTo>
                <a:lnTo>
                  <a:pt x="0" y="152502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0" y="1813283"/>
            <a:ext cx="9144000" cy="783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47"/>
              </a:lnSpc>
              <a:spcBef>
                <a:spcPct val="0"/>
              </a:spcBef>
            </a:pPr>
            <a:r>
              <a:rPr lang="en-US" sz="2165" i="1" dirty="0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Read the following statements. Decide if they are fact or fiction. </a:t>
            </a:r>
          </a:p>
          <a:p>
            <a:pPr marL="0" lvl="0" indent="0" algn="ctr">
              <a:lnSpc>
                <a:spcPts val="3247"/>
              </a:lnSpc>
              <a:spcBef>
                <a:spcPct val="0"/>
              </a:spcBef>
            </a:pPr>
            <a:endParaRPr lang="en-US" sz="2165" i="1" dirty="0">
              <a:solidFill>
                <a:srgbClr val="000000"/>
              </a:solidFill>
              <a:latin typeface="Inter Italics"/>
              <a:ea typeface="Inter Italics"/>
              <a:cs typeface="Inter Italics"/>
              <a:sym typeface="Inter Itali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303074" y="381000"/>
            <a:ext cx="8507944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Fact or Fiction?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3931" r="26845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9105900" y="2790736"/>
            <a:ext cx="9144000" cy="7759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913" lvl="1" indent="-457200" algn="l">
              <a:lnSpc>
                <a:spcPts val="3247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If a baby passes their newborn hearing screening, then they will have typical hearing for the remainder of their childhood.</a:t>
            </a:r>
          </a:p>
          <a:p>
            <a:pPr marL="690913" lvl="1" indent="-457200" algn="l">
              <a:lnSpc>
                <a:spcPts val="3247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90913" lvl="1" indent="-457200" algn="l">
              <a:lnSpc>
                <a:spcPts val="3247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Some SLPs are specially trained to work with kids who are deaf and hard of hearing on auditory-verbal practice.</a:t>
            </a:r>
          </a:p>
          <a:p>
            <a:pPr marL="690913" lvl="1" indent="-457200" algn="l">
              <a:lnSpc>
                <a:spcPts val="3247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u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90913" lvl="1" indent="-457200" algn="l">
              <a:lnSpc>
                <a:spcPts val="3247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Hearing aids that are fit early are the only thing a baby needs to successfully communicate in early childhood.</a:t>
            </a:r>
          </a:p>
          <a:p>
            <a:pPr marL="690913" lvl="1" indent="-457200" algn="l">
              <a:lnSpc>
                <a:spcPts val="3247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u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90913" lvl="1" indent="-457200" algn="l">
              <a:lnSpc>
                <a:spcPts val="3247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u="none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Evidence shows that family-to-family support improves outcomes for children who are deaf and hard of hearing. </a:t>
            </a:r>
          </a:p>
          <a:p>
            <a:pPr marL="690913" lvl="1" indent="-457200" algn="l">
              <a:lnSpc>
                <a:spcPts val="3247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165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 algn="ctr">
              <a:lnSpc>
                <a:spcPts val="3247"/>
              </a:lnSpc>
              <a:spcBef>
                <a:spcPct val="0"/>
              </a:spcBef>
            </a:pPr>
            <a:r>
              <a:rPr lang="en-US" sz="2165" i="1" dirty="0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Each individual statement is discussed in more depth </a:t>
            </a:r>
          </a:p>
          <a:p>
            <a:pPr lvl="0" algn="ctr">
              <a:lnSpc>
                <a:spcPts val="3247"/>
              </a:lnSpc>
              <a:spcBef>
                <a:spcPct val="0"/>
              </a:spcBef>
            </a:pPr>
            <a:r>
              <a:rPr lang="en-US" sz="2165" i="1" dirty="0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on the slides that follow.</a:t>
            </a:r>
          </a:p>
          <a:p>
            <a:pPr marL="233713" lvl="1" algn="l">
              <a:lnSpc>
                <a:spcPts val="3247"/>
              </a:lnSpc>
              <a:spcBef>
                <a:spcPts val="600"/>
              </a:spcBef>
              <a:spcAft>
                <a:spcPts val="600"/>
              </a:spcAft>
            </a:pPr>
            <a:endParaRPr lang="en-US" sz="2165" u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0" y="1813283"/>
            <a:ext cx="9144000" cy="37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7"/>
              </a:lnSpc>
              <a:spcBef>
                <a:spcPct val="0"/>
              </a:spcBef>
            </a:pPr>
            <a:r>
              <a:rPr lang="en-US" sz="2165" i="1" dirty="0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Let’s look at Statement #1: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303074" y="381000"/>
            <a:ext cx="8507944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Fact or Fiction?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13931" r="26845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9144000" y="2600129"/>
            <a:ext cx="9144000" cy="5297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33713" lvl="1" algn="l">
              <a:lnSpc>
                <a:spcPts val="3247"/>
              </a:lnSpc>
            </a:pPr>
            <a:r>
              <a:rPr lang="en-US" sz="2165" b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1. If a baby passes their newborn hearing screening, then they will have typical hearing for the remainder of their childhood.</a:t>
            </a:r>
          </a:p>
          <a:p>
            <a:pPr marL="1371600" algn="l">
              <a:lnSpc>
                <a:spcPts val="3247"/>
              </a:lnSpc>
            </a:pPr>
            <a:endParaRPr lang="en-US" sz="2165" dirty="0">
              <a:solidFill>
                <a:srgbClr val="000000"/>
              </a:solidFill>
              <a:latin typeface="Inter"/>
              <a:ea typeface="Inter"/>
              <a:cs typeface="Inter Bold"/>
              <a:sym typeface="Inter"/>
            </a:endParaRPr>
          </a:p>
          <a:p>
            <a:pPr marL="1371600" algn="l">
              <a:lnSpc>
                <a:spcPts val="3247"/>
              </a:lnSpc>
            </a:pPr>
            <a:r>
              <a:rPr lang="en-US" sz="2165" b="1" dirty="0">
                <a:solidFill>
                  <a:srgbClr val="FF3131"/>
                </a:solidFill>
                <a:latin typeface="Inter Bold"/>
                <a:ea typeface="Inter Bold"/>
                <a:cs typeface="Inter Bold"/>
                <a:sym typeface="Inter Bold"/>
              </a:rPr>
              <a:t>× FICTION</a:t>
            </a:r>
            <a:r>
              <a:rPr lang="en-US" sz="2165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 Hearing loss can occur anytime across the lifespan. </a:t>
            </a:r>
          </a:p>
          <a:p>
            <a:pPr marL="1371600" algn="l">
              <a:lnSpc>
                <a:spcPts val="3247"/>
              </a:lnSpc>
            </a:pPr>
            <a:endParaRPr lang="en-US" sz="2165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714500" indent="-342900" algn="l">
              <a:lnSpc>
                <a:spcPts val="3247"/>
              </a:lnSpc>
              <a:buFont typeface="Arial" panose="020B0604020202020204" pitchFamily="34" charset="0"/>
              <a:buChar char="•"/>
            </a:pPr>
            <a:r>
              <a:rPr lang="en-US" sz="2165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Even a baby who passes their newborn hearing screening can develop hearing loss at any point in childhood. Be vigilant! </a:t>
            </a:r>
          </a:p>
          <a:p>
            <a:pPr marL="1714500" indent="-342900" algn="l">
              <a:lnSpc>
                <a:spcPts val="3247"/>
              </a:lnSpc>
              <a:buFont typeface="Arial" panose="020B0604020202020204" pitchFamily="34" charset="0"/>
              <a:buChar char="•"/>
            </a:pPr>
            <a:endParaRPr lang="en-US" sz="2165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714500" indent="-342900" algn="l">
              <a:lnSpc>
                <a:spcPts val="3247"/>
              </a:lnSpc>
              <a:buFont typeface="Arial" panose="020B0604020202020204" pitchFamily="34" charset="0"/>
              <a:buChar char="•"/>
            </a:pPr>
            <a:r>
              <a:rPr lang="en-US" sz="2165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If there are concerns about hearing, make sure that the family gets the child’s hearing checked by an audiologist.</a:t>
            </a:r>
            <a:endParaRPr lang="en-US" sz="2165" u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51B17A30505144B8578E436EEC8919" ma:contentTypeVersion="8" ma:contentTypeDescription="Create a new document." ma:contentTypeScope="" ma:versionID="20376609593543a134f285bbcdffff69">
  <xsd:schema xmlns:xsd="http://www.w3.org/2001/XMLSchema" xmlns:xs="http://www.w3.org/2001/XMLSchema" xmlns:p="http://schemas.microsoft.com/office/2006/metadata/properties" xmlns:ns2="d08932dc-740a-4c8f-9379-1774e89d5e2c" targetNamespace="http://schemas.microsoft.com/office/2006/metadata/properties" ma:root="true" ma:fieldsID="07dd1ed051387cb505fc28cfd2fb0c55" ns2:_="">
    <xsd:import namespace="d08932dc-740a-4c8f-9379-1774e89d5e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932dc-740a-4c8f-9379-1774e89d5e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EDC8D8-764D-4B00-9DEE-179DADDA7DB3}"/>
</file>

<file path=customXml/itemProps2.xml><?xml version="1.0" encoding="utf-8"?>
<ds:datastoreItem xmlns:ds="http://schemas.openxmlformats.org/officeDocument/2006/customXml" ds:itemID="{FCF3E41A-D4B8-4100-BF37-1739319A23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65D12B-024F-4C16-9238-86CA39352B6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1499</Words>
  <Application>Microsoft Office PowerPoint</Application>
  <PresentationFormat>Custom</PresentationFormat>
  <Paragraphs>172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Open Sans Light</vt:lpstr>
      <vt:lpstr>Aptos</vt:lpstr>
      <vt:lpstr>Montserrat</vt:lpstr>
      <vt:lpstr>Open Sans Italics</vt:lpstr>
      <vt:lpstr>Arimo Bold</vt:lpstr>
      <vt:lpstr>Open Sans Bold</vt:lpstr>
      <vt:lpstr>Montserrat Classic Bold</vt:lpstr>
      <vt:lpstr>Montserrat Classic</vt:lpstr>
      <vt:lpstr>Canva Sans</vt:lpstr>
      <vt:lpstr>Inter Bold</vt:lpstr>
      <vt:lpstr>Inter Italics</vt:lpstr>
      <vt:lpstr>TAN Harmoni</vt:lpstr>
      <vt:lpstr>Arial</vt:lpstr>
      <vt:lpstr>Kollektif Bold</vt:lpstr>
      <vt:lpstr>Calibri</vt:lpstr>
      <vt:lpstr>Canva Sans Bold</vt:lpstr>
      <vt:lpstr>Inter</vt:lpstr>
      <vt:lpstr>Open Sans</vt:lpstr>
      <vt:lpstr>Magneton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Audiologists and SLPs in the EHDI System</dc:title>
  <dc:creator>Kath</dc:creator>
  <cp:lastModifiedBy>Regina Zappi</cp:lastModifiedBy>
  <cp:revision>9</cp:revision>
  <dcterms:created xsi:type="dcterms:W3CDTF">2006-08-16T00:00:00Z</dcterms:created>
  <dcterms:modified xsi:type="dcterms:W3CDTF">2025-11-24T20:36:53Z</dcterms:modified>
  <dc:identifier>DAGqKOrJOtw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0x010100F351B17A30505144B8578E436EEC8919</vt:lpwstr>
  </property>
</Properties>
</file>