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8"/>
  </p:notesMasterIdLst>
  <p:sldIdLst>
    <p:sldId id="257" r:id="rId5"/>
    <p:sldId id="256" r:id="rId6"/>
    <p:sldId id="289" r:id="rId7"/>
    <p:sldId id="258" r:id="rId8"/>
    <p:sldId id="269" r:id="rId9"/>
    <p:sldId id="267" r:id="rId10"/>
    <p:sldId id="290" r:id="rId11"/>
    <p:sldId id="260" r:id="rId12"/>
    <p:sldId id="268" r:id="rId13"/>
    <p:sldId id="270" r:id="rId14"/>
    <p:sldId id="295" r:id="rId15"/>
    <p:sldId id="264" r:id="rId16"/>
    <p:sldId id="288" r:id="rId17"/>
    <p:sldId id="292" r:id="rId18"/>
    <p:sldId id="284" r:id="rId19"/>
    <p:sldId id="265" r:id="rId20"/>
    <p:sldId id="287" r:id="rId21"/>
    <p:sldId id="266" r:id="rId22"/>
    <p:sldId id="277" r:id="rId23"/>
    <p:sldId id="296" r:id="rId24"/>
    <p:sldId id="281" r:id="rId25"/>
    <p:sldId id="280" r:id="rId26"/>
    <p:sldId id="293" r:id="rId27"/>
    <p:sldId id="291" r:id="rId28"/>
    <p:sldId id="279" r:id="rId29"/>
    <p:sldId id="271" r:id="rId30"/>
    <p:sldId id="272" r:id="rId31"/>
    <p:sldId id="294" r:id="rId32"/>
    <p:sldId id="273" r:id="rId33"/>
    <p:sldId id="274" r:id="rId34"/>
    <p:sldId id="276" r:id="rId35"/>
    <p:sldId id="286" r:id="rId36"/>
    <p:sldId id="28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A2BA89-FAE9-DDD8-45CF-771BF21062A8}" name="Cynthia Brennan" initials="CB" userId="S::cbaur@asha.org::97bdd7b6-b057-4828-a5e1-1799504c58d2" providerId="AD"/>
  <p188:author id="{B76749C9-E151-7DB1-C8DE-D9878B54D54B}" name="Kathleen Halverson" initials="KH" userId="S::khalvers@asha.org::c30aa468-3b00-4f46-80f8-fe2f0a15b8a1" providerId="AD"/>
  <p188:author id="{D3B565CB-33EE-AC6A-31F5-A2D9A9EE7535}" name="Brooke Hatfield" initials="BH" userId="S::bhatfield@asha.org::4d60a229-db22-4ad6-a572-41cee73c408b" providerId="AD"/>
  <p188:author id="{BE6A8BFF-63D2-D087-2A56-5FDE0C1AB10A}" name="Angela Morrell" initials="AM" userId="S::amorrell@asha.org::ce524e57-f56e-4eff-8d3a-cab4fd446d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E94"/>
    <a:srgbClr val="FCEC13"/>
    <a:srgbClr val="76B62C"/>
    <a:srgbClr val="E9661E"/>
    <a:srgbClr val="0266B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722258-62A1-918A-B0F0-7AE421D7133E}" v="9" dt="2025-06-27T16:53:24.222"/>
    <p1510:client id="{4E68B928-C246-7332-05F5-92C0B230A43B}" v="3" dt="2025-06-27T16:45:02.720"/>
    <p1510:client id="{DCFDC3CF-83A1-4AC9-9370-094A8BE14F43}" v="1" dt="2025-06-27T16:40:47.3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a Morrell" userId="ce524e57-f56e-4eff-8d3a-cab4fd446d03" providerId="ADAL" clId="{DCFDC3CF-83A1-4AC9-9370-094A8BE14F43}"/>
    <pc:docChg chg="addSld delSld modSld sldOrd">
      <pc:chgData name="Angela Morrell" userId="ce524e57-f56e-4eff-8d3a-cab4fd446d03" providerId="ADAL" clId="{DCFDC3CF-83A1-4AC9-9370-094A8BE14F43}" dt="2025-06-27T16:40:49.077" v="3"/>
      <pc:docMkLst>
        <pc:docMk/>
      </pc:docMkLst>
      <pc:sldChg chg="add ord setBg">
        <pc:chgData name="Angela Morrell" userId="ce524e57-f56e-4eff-8d3a-cab4fd446d03" providerId="ADAL" clId="{DCFDC3CF-83A1-4AC9-9370-094A8BE14F43}" dt="2025-06-27T16:40:49.077" v="3"/>
        <pc:sldMkLst>
          <pc:docMk/>
          <pc:sldMk cId="2555937415" sldId="257"/>
        </pc:sldMkLst>
      </pc:sldChg>
      <pc:sldChg chg="del">
        <pc:chgData name="Angela Morrell" userId="ce524e57-f56e-4eff-8d3a-cab4fd446d03" providerId="ADAL" clId="{DCFDC3CF-83A1-4AC9-9370-094A8BE14F43}" dt="2025-06-27T16:40:28.030" v="0" actId="2696"/>
        <pc:sldMkLst>
          <pc:docMk/>
          <pc:sldMk cId="3236157650" sldId="257"/>
        </pc:sldMkLst>
      </pc:sldChg>
    </pc:docChg>
  </pc:docChgLst>
  <pc:docChgLst>
    <pc:chgData name="Angela Morrell" userId="S::amorrell@asha.org::ce524e57-f56e-4eff-8d3a-cab4fd446d03" providerId="AD" clId="Web-{4E68B928-C246-7332-05F5-92C0B230A43B}"/>
    <pc:docChg chg="addSld delSld modSld">
      <pc:chgData name="Angela Morrell" userId="S::amorrell@asha.org::ce524e57-f56e-4eff-8d3a-cab4fd446d03" providerId="AD" clId="Web-{4E68B928-C246-7332-05F5-92C0B230A43B}" dt="2025-06-27T16:45:02.720" v="2"/>
      <pc:docMkLst>
        <pc:docMk/>
      </pc:docMkLst>
      <pc:sldChg chg="addSp modSp">
        <pc:chgData name="Angela Morrell" userId="S::amorrell@asha.org::ce524e57-f56e-4eff-8d3a-cab4fd446d03" providerId="AD" clId="Web-{4E68B928-C246-7332-05F5-92C0B230A43B}" dt="2025-06-27T16:44:58.594" v="1"/>
        <pc:sldMkLst>
          <pc:docMk/>
          <pc:sldMk cId="1853349280" sldId="256"/>
        </pc:sldMkLst>
        <pc:spChg chg="add mod">
          <ac:chgData name="Angela Morrell" userId="S::amorrell@asha.org::ce524e57-f56e-4eff-8d3a-cab4fd446d03" providerId="AD" clId="Web-{4E68B928-C246-7332-05F5-92C0B230A43B}" dt="2025-06-27T16:44:58.594" v="1"/>
          <ac:spMkLst>
            <pc:docMk/>
            <pc:sldMk cId="1853349280" sldId="256"/>
            <ac:spMk id="4" creationId="{38FAE993-2F7A-F169-EE45-7B3238228C9F}"/>
          </ac:spMkLst>
        </pc:spChg>
      </pc:sldChg>
      <pc:sldChg chg="add del">
        <pc:chgData name="Angela Morrell" userId="S::amorrell@asha.org::ce524e57-f56e-4eff-8d3a-cab4fd446d03" providerId="AD" clId="Web-{4E68B928-C246-7332-05F5-92C0B230A43B}" dt="2025-06-27T16:45:02.720" v="2"/>
        <pc:sldMkLst>
          <pc:docMk/>
          <pc:sldMk cId="20913227" sldId="297"/>
        </pc:sldMkLst>
      </pc:sldChg>
    </pc:docChg>
  </pc:docChgLst>
  <pc:docChgLst>
    <pc:chgData name="Angela Morrell" userId="S::amorrell@asha.org::ce524e57-f56e-4eff-8d3a-cab4fd446d03" providerId="AD" clId="Web-{12722258-62A1-918A-B0F0-7AE421D7133E}"/>
    <pc:docChg chg="modSld">
      <pc:chgData name="Angela Morrell" userId="S::amorrell@asha.org::ce524e57-f56e-4eff-8d3a-cab4fd446d03" providerId="AD" clId="Web-{12722258-62A1-918A-B0F0-7AE421D7133E}" dt="2025-06-27T16:53:24.222" v="8" actId="20577"/>
      <pc:docMkLst>
        <pc:docMk/>
      </pc:docMkLst>
      <pc:sldChg chg="modSp">
        <pc:chgData name="Angela Morrell" userId="S::amorrell@asha.org::ce524e57-f56e-4eff-8d3a-cab4fd446d03" providerId="AD" clId="Web-{12722258-62A1-918A-B0F0-7AE421D7133E}" dt="2025-06-27T16:53:24.222" v="8" actId="20577"/>
        <pc:sldMkLst>
          <pc:docMk/>
          <pc:sldMk cId="726065500" sldId="285"/>
        </pc:sldMkLst>
        <pc:spChg chg="mod">
          <ac:chgData name="Angela Morrell" userId="S::amorrell@asha.org::ce524e57-f56e-4eff-8d3a-cab4fd446d03" providerId="AD" clId="Web-{12722258-62A1-918A-B0F0-7AE421D7133E}" dt="2025-06-27T16:53:24.222" v="8" actId="20577"/>
          <ac:spMkLst>
            <pc:docMk/>
            <pc:sldMk cId="726065500" sldId="285"/>
            <ac:spMk id="3" creationId="{B43ACABE-C45F-2BCA-8445-870C6A0FFF6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42E5C-7219-4D6D-8FE0-B62D866E6CB1}" type="datetimeFigureOut">
              <a:rPr lang="en-US" smtClean="0"/>
              <a:t>6/27/2025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62C4C6-77DC-4157-9A80-22077B640FF5}" type="slidenum">
              <a:rPr lang="en-US" smtClean="0"/>
              <a:t>‹#›</a:t>
            </a:fld>
            <a:endParaRPr lang="en-US" dirty="0"/>
          </a:p>
        </p:txBody>
      </p:sp>
    </p:spTree>
    <p:extLst>
      <p:ext uri="{BB962C8B-B14F-4D97-AF65-F5344CB8AC3E}">
        <p14:creationId xmlns:p14="http://schemas.microsoft.com/office/powerpoint/2010/main" val="428206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FEFFFF"/>
              </a:solidFill>
            </a:endParaRPr>
          </a:p>
        </p:txBody>
      </p:sp>
      <p:sp>
        <p:nvSpPr>
          <p:cNvPr id="4" name="Slide Number Placeholder 3"/>
          <p:cNvSpPr>
            <a:spLocks noGrp="1"/>
          </p:cNvSpPr>
          <p:nvPr>
            <p:ph type="sldNum" sz="quarter" idx="5"/>
          </p:nvPr>
        </p:nvSpPr>
        <p:spPr/>
        <p:txBody>
          <a:bodyPr/>
          <a:lstStyle/>
          <a:p>
            <a:fld id="{A462C4C6-77DC-4157-9A80-22077B640FF5}" type="slidenum">
              <a:rPr lang="en-US" smtClean="0"/>
              <a:t>8</a:t>
            </a:fld>
            <a:endParaRPr lang="en-US" dirty="0"/>
          </a:p>
        </p:txBody>
      </p:sp>
    </p:spTree>
    <p:extLst>
      <p:ext uri="{BB962C8B-B14F-4D97-AF65-F5344CB8AC3E}">
        <p14:creationId xmlns:p14="http://schemas.microsoft.com/office/powerpoint/2010/main" val="760814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241C6-2DFA-3D7E-FED6-E26F115F3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EBCD9-1D18-61C5-B40A-0FAEA851F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567A0A-4E9D-299A-CF00-7AD5A52CA1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BA12A4-D242-1F22-F9CB-BE49F69E47BF}"/>
              </a:ext>
            </a:extLst>
          </p:cNvPr>
          <p:cNvSpPr>
            <a:spLocks noGrp="1"/>
          </p:cNvSpPr>
          <p:nvPr>
            <p:ph type="sldNum" sz="quarter" idx="5"/>
          </p:nvPr>
        </p:nvSpPr>
        <p:spPr/>
        <p:txBody>
          <a:bodyPr/>
          <a:lstStyle/>
          <a:p>
            <a:fld id="{A462C4C6-77DC-4157-9A80-22077B640FF5}" type="slidenum">
              <a:rPr lang="en-US" smtClean="0"/>
              <a:t>9</a:t>
            </a:fld>
            <a:endParaRPr lang="en-US" dirty="0"/>
          </a:p>
        </p:txBody>
      </p:sp>
    </p:spTree>
    <p:extLst>
      <p:ext uri="{BB962C8B-B14F-4D97-AF65-F5344CB8AC3E}">
        <p14:creationId xmlns:p14="http://schemas.microsoft.com/office/powerpoint/2010/main" val="2326748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30160-621B-47E6-ED9D-3B979DB8E3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A23CF-E408-632D-DC07-65F551B788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5DCE7F-9D0D-7F87-C2FE-503A573887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2AA226-DFA1-2A32-9388-C8651A617685}"/>
              </a:ext>
            </a:extLst>
          </p:cNvPr>
          <p:cNvSpPr>
            <a:spLocks noGrp="1"/>
          </p:cNvSpPr>
          <p:nvPr>
            <p:ph type="sldNum" sz="quarter" idx="5"/>
          </p:nvPr>
        </p:nvSpPr>
        <p:spPr/>
        <p:txBody>
          <a:bodyPr/>
          <a:lstStyle/>
          <a:p>
            <a:fld id="{A462C4C6-77DC-4157-9A80-22077B640FF5}" type="slidenum">
              <a:rPr lang="en-US" smtClean="0"/>
              <a:t>20</a:t>
            </a:fld>
            <a:endParaRPr lang="en-US" dirty="0"/>
          </a:p>
        </p:txBody>
      </p:sp>
    </p:spTree>
    <p:extLst>
      <p:ext uri="{BB962C8B-B14F-4D97-AF65-F5344CB8AC3E}">
        <p14:creationId xmlns:p14="http://schemas.microsoft.com/office/powerpoint/2010/main" val="3318033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6C75B-5A21-F5BC-A7D3-10F07DB122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A8FF0D-CF46-32F4-52DA-748633C03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D67143-6C46-3645-A850-4F0681F8296D}"/>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1AC9D489-1978-6C5F-E7AB-AC53DDD3C3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E4F783-CB34-E6D5-416B-3F4570B00354}"/>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3515788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F282-5703-ABD0-DDC6-1412B7D543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50E5A-C672-C6F5-C833-BC2653D296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FF8B0E-9F78-1C9D-BAD5-D350DEBF7CB7}"/>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B1BEC589-8BD2-E648-6AE1-6A19360E8C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4044D7-9789-C5BD-B57B-5CA2EC376B93}"/>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386744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181A-3C75-F373-D089-82EF05B7A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8E972-BECF-5983-A20A-069B1350C3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73D304-886E-99E3-641F-366EF286F38C}"/>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B167AC4B-2E1C-2D8D-F249-965337EEA9C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DD3126-3DA2-98F7-2AEB-D8CA99EE16B2}"/>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260561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B3D2F-2411-1B7A-8F26-5BAB2AF638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A77273-84C4-4192-9181-ED69161B1A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C41F33-390D-6D9F-960E-2AB4AD3A16C0}"/>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76E4DF87-52DE-4EC2-B9B6-6B7F12AAD3E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B52849-CDF3-4653-AA12-2D40090DFCBC}"/>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1141661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2157-421B-0DE2-3712-99084475B6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C659E-2629-ABBF-F1E1-513BDEA569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BF64AD-B182-28E5-C7CC-359353413C9B}"/>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BB9FBF31-F81D-9D1B-2E7F-7493D87D26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92DC105-FD17-3EEC-64F6-CBD758B18FDD}"/>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147029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C4276-03F0-B47F-D27D-C85E2EA2D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E1A971-D686-5DCD-C18C-479540CAEC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633C1C-8F89-8419-E275-F004905D47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316631-92EA-0528-0B36-6B86F954B770}"/>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6" name="Footer Placeholder 5">
            <a:extLst>
              <a:ext uri="{FF2B5EF4-FFF2-40B4-BE49-F238E27FC236}">
                <a16:creationId xmlns:a16="http://schemas.microsoft.com/office/drawing/2014/main" id="{C6047FBA-9220-F84F-B23D-1314658F107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BF1B47B-1180-D45A-8956-EE13D7033912}"/>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222642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6FA-0A17-820E-148B-A3130B2EDC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1E0672-D63A-9A5A-6EDB-346A8E979B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ABDF39-9A21-7A43-76C4-236D9C35DC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1AFE3D-88BB-32B1-63C3-D2DCCE038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CD29C-F276-6EB1-01CE-325699E62E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042F84-5DA0-BE08-219D-E870980A638B}"/>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8" name="Footer Placeholder 7">
            <a:extLst>
              <a:ext uri="{FF2B5EF4-FFF2-40B4-BE49-F238E27FC236}">
                <a16:creationId xmlns:a16="http://schemas.microsoft.com/office/drawing/2014/main" id="{60162E80-B5ED-FE87-DD76-3F549E0A5A4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EF9919C-24CD-05D6-EF80-E8DC0EC875C9}"/>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43415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28F6-DEFE-1022-86F7-4016F2A6EA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421803-0024-B1AD-3C4C-187238B6B3A6}"/>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4" name="Footer Placeholder 3">
            <a:extLst>
              <a:ext uri="{FF2B5EF4-FFF2-40B4-BE49-F238E27FC236}">
                <a16:creationId xmlns:a16="http://schemas.microsoft.com/office/drawing/2014/main" id="{D1A73AEC-10D0-496D-74CD-C6789CEDA03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3F4B99C-2601-B5A9-66AD-D66A7D474119}"/>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231179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4A0A2C-07FD-EC6B-0454-24193ED4EAF1}"/>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3" name="Footer Placeholder 2">
            <a:extLst>
              <a:ext uri="{FF2B5EF4-FFF2-40B4-BE49-F238E27FC236}">
                <a16:creationId xmlns:a16="http://schemas.microsoft.com/office/drawing/2014/main" id="{EAF78E02-0AE4-8E4D-33DD-996356269D7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2B1293D-9775-2BD1-9B2D-A56F04D585BE}"/>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97797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A106C-5FE1-B643-21AF-53C33CCED5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84A822-0E2A-8660-2A5A-5C15FC3CBA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46828E-B6AA-D3EF-E06B-E7F503C7A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2A58A8-2F49-417C-1141-6D4E519CF34F}"/>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6" name="Footer Placeholder 5">
            <a:extLst>
              <a:ext uri="{FF2B5EF4-FFF2-40B4-BE49-F238E27FC236}">
                <a16:creationId xmlns:a16="http://schemas.microsoft.com/office/drawing/2014/main" id="{9C640B6D-5D36-26E2-ACF8-A0EC0EE1B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59E770-5C00-2C86-8DE0-AF11FA7F77C6}"/>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255499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8AB2-21F2-2DD8-6EB6-1547D93AF4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C066C7-5CF8-17B6-55DE-F9A1076B16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DDB17E2-8382-8384-CFA6-20C0B9258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D655A-35BE-E00F-3A90-E3CB111A3D6A}"/>
              </a:ext>
            </a:extLst>
          </p:cNvPr>
          <p:cNvSpPr>
            <a:spLocks noGrp="1"/>
          </p:cNvSpPr>
          <p:nvPr>
            <p:ph type="dt" sz="half" idx="10"/>
          </p:nvPr>
        </p:nvSpPr>
        <p:spPr/>
        <p:txBody>
          <a:bodyPr/>
          <a:lstStyle/>
          <a:p>
            <a:fld id="{0F529381-1008-40D6-B3B5-EE6A766FF704}" type="datetimeFigureOut">
              <a:rPr lang="en-US" smtClean="0"/>
              <a:t>6/27/2025</a:t>
            </a:fld>
            <a:endParaRPr lang="en-US" dirty="0"/>
          </a:p>
        </p:txBody>
      </p:sp>
      <p:sp>
        <p:nvSpPr>
          <p:cNvPr id="6" name="Footer Placeholder 5">
            <a:extLst>
              <a:ext uri="{FF2B5EF4-FFF2-40B4-BE49-F238E27FC236}">
                <a16:creationId xmlns:a16="http://schemas.microsoft.com/office/drawing/2014/main" id="{B71AF21D-5151-28E1-8B86-7F80F7CB6B4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23B844-CD65-F42C-CC2C-1D1277529AC1}"/>
              </a:ext>
            </a:extLst>
          </p:cNvPr>
          <p:cNvSpPr>
            <a:spLocks noGrp="1"/>
          </p:cNvSpPr>
          <p:nvPr>
            <p:ph type="sldNum" sz="quarter" idx="12"/>
          </p:nvPr>
        </p:nvSpPr>
        <p:spPr/>
        <p:txBody>
          <a:bodyPr/>
          <a:lstStyle/>
          <a:p>
            <a:fld id="{B463D02C-B36E-46CB-B22F-8620E6A28AAE}" type="slidenum">
              <a:rPr lang="en-US" smtClean="0"/>
              <a:t>‹#›</a:t>
            </a:fld>
            <a:endParaRPr lang="en-US" dirty="0"/>
          </a:p>
        </p:txBody>
      </p:sp>
    </p:spTree>
    <p:extLst>
      <p:ext uri="{BB962C8B-B14F-4D97-AF65-F5344CB8AC3E}">
        <p14:creationId xmlns:p14="http://schemas.microsoft.com/office/powerpoint/2010/main" val="74987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74F77B-A589-6061-F215-A70BE3088F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A5E855-F994-427F-FF71-3922BD6350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447C7-EA78-7401-5CCD-6731734FDC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529381-1008-40D6-B3B5-EE6A766FF704}" type="datetimeFigureOut">
              <a:rPr lang="en-US" smtClean="0"/>
              <a:t>6/27/2025</a:t>
            </a:fld>
            <a:endParaRPr lang="en-US" dirty="0"/>
          </a:p>
        </p:txBody>
      </p:sp>
      <p:sp>
        <p:nvSpPr>
          <p:cNvPr id="5" name="Footer Placeholder 4">
            <a:extLst>
              <a:ext uri="{FF2B5EF4-FFF2-40B4-BE49-F238E27FC236}">
                <a16:creationId xmlns:a16="http://schemas.microsoft.com/office/drawing/2014/main" id="{EEFB6761-14A1-336D-31BE-8B33B6B639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400233D7-33E6-130C-46CE-E15CC0E33F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63D02C-B36E-46CB-B22F-8620E6A28AAE}" type="slidenum">
              <a:rPr lang="en-US" smtClean="0"/>
              <a:t>‹#›</a:t>
            </a:fld>
            <a:endParaRPr lang="en-US" dirty="0"/>
          </a:p>
        </p:txBody>
      </p:sp>
    </p:spTree>
    <p:extLst>
      <p:ext uri="{BB962C8B-B14F-4D97-AF65-F5344CB8AC3E}">
        <p14:creationId xmlns:p14="http://schemas.microsoft.com/office/powerpoint/2010/main" val="2553599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asha.org/slp/clinical/speech-language-pathologists-as-the-preferred-providers-for-dysphagia-servic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9O76ue_dsg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asha.org/slp/healthcare/healthcareinservicetools/#referral-guideline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mailto:healthservices@asha.org" TargetMode="External"/><Relationship Id="rId3" Type="http://schemas.openxmlformats.org/officeDocument/2006/relationships/hyperlink" Target="https://www.asha.org/practice-portal/" TargetMode="External"/><Relationship Id="rId7" Type="http://schemas.openxmlformats.org/officeDocument/2006/relationships/hyperlink" Target="https://www.iddsi.org/" TargetMode="External"/><Relationship Id="rId2" Type="http://schemas.openxmlformats.org/officeDocument/2006/relationships/hyperlink" Target="https://www.asha.org/slp/healthcare/?srsltid=AfmBOorl1B3tUbC0SaTtE905kUBROSX_Vb2k2BiZy4odCgW4GAwneusL" TargetMode="External"/><Relationship Id="rId1" Type="http://schemas.openxmlformats.org/officeDocument/2006/relationships/slideLayout" Target="../slideLayouts/slideLayout2.xml"/><Relationship Id="rId6" Type="http://schemas.openxmlformats.org/officeDocument/2006/relationships/hyperlink" Target="https://www.asha.org/practice-portal/resources/videofluoroscopic-swallow-study/?srsltid=AfmBOop-Z__7v5pCZ00YYH1Jb_x5kgHSs01834hopG7YRXmLdaYkpmv8" TargetMode="External"/><Relationship Id="rId5" Type="http://schemas.openxmlformats.org/officeDocument/2006/relationships/hyperlink" Target="https://www.asha.org/practice-portal/resources/flexible-endoscopic-evaluation-of-swallowing/" TargetMode="External"/><Relationship Id="rId4" Type="http://schemas.openxmlformats.org/officeDocument/2006/relationships/hyperlink" Target="https://apps.asha.org/EvidenceMap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doi.org/10.1007/s00455-016-9758-y" TargetMode="External"/><Relationship Id="rId7" Type="http://schemas.openxmlformats.org/officeDocument/2006/relationships/hyperlink" Target="https://doi.org/10.1044/leader.FTR1.23052018.50" TargetMode="External"/><Relationship Id="rId2" Type="http://schemas.openxmlformats.org/officeDocument/2006/relationships/hyperlink" Target="https://doi.org/10.1186/s12903-023-03629-0" TargetMode="External"/><Relationship Id="rId1" Type="http://schemas.openxmlformats.org/officeDocument/2006/relationships/slideLayout" Target="../slideLayouts/slideLayout2.xml"/><Relationship Id="rId6" Type="http://schemas.openxmlformats.org/officeDocument/2006/relationships/hyperlink" Target="https://doi.org/10.3390/jcm11123521" TargetMode="External"/><Relationship Id="rId5" Type="http://schemas.openxmlformats.org/officeDocument/2006/relationships/hyperlink" Target="https://doi.org/10.1017/ice.2015.77" TargetMode="External"/><Relationship Id="rId4" Type="http://schemas.openxmlformats.org/officeDocument/2006/relationships/hyperlink" Target="https://doi.org/10.1044/2020_AJSLP-19-0006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6DdwhoWiPz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youtube.com/watch?v=Xxfqb5I1zm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FE104-1BEB-B441-4976-5ECEB246EEA8}"/>
              </a:ext>
            </a:extLst>
          </p:cNvPr>
          <p:cNvSpPr>
            <a:spLocks noGrp="1"/>
          </p:cNvSpPr>
          <p:nvPr>
            <p:ph type="title"/>
          </p:nvPr>
        </p:nvSpPr>
        <p:spPr>
          <a:xfrm>
            <a:off x="838200" y="365125"/>
            <a:ext cx="10661514" cy="1333669"/>
          </a:xfrm>
        </p:spPr>
        <p:txBody>
          <a:bodyPr anchor="ctr">
            <a:normAutofit/>
          </a:bodyPr>
          <a:lstStyle/>
          <a:p>
            <a:r>
              <a:rPr lang="en-US" dirty="0">
                <a:latin typeface="Aptos Display"/>
              </a:rPr>
              <a:t>Instructions for Customizing This Presentation </a:t>
            </a:r>
            <a:endParaRPr lang="en-US" dirty="0"/>
          </a:p>
        </p:txBody>
      </p:sp>
      <p:sp>
        <p:nvSpPr>
          <p:cNvPr id="63" name="Content Placeholder 2">
            <a:extLst>
              <a:ext uri="{FF2B5EF4-FFF2-40B4-BE49-F238E27FC236}">
                <a16:creationId xmlns:a16="http://schemas.microsoft.com/office/drawing/2014/main" id="{383F8706-EE62-4C3B-92F8-447E1C60264A}"/>
              </a:ext>
            </a:extLst>
          </p:cNvPr>
          <p:cNvSpPr>
            <a:spLocks noGrp="1"/>
          </p:cNvSpPr>
          <p:nvPr>
            <p:ph idx="1"/>
          </p:nvPr>
        </p:nvSpPr>
        <p:spPr>
          <a:xfrm>
            <a:off x="838200" y="1825625"/>
            <a:ext cx="10515600" cy="4351338"/>
          </a:xfrm>
        </p:spPr>
        <p:txBody>
          <a:bodyPr anchor="t">
            <a:noAutofit/>
          </a:bodyPr>
          <a:lstStyle/>
          <a:p>
            <a:r>
              <a:rPr lang="en-US" dirty="0">
                <a:ea typeface="+mn-lt"/>
                <a:cs typeface="+mn-lt"/>
              </a:rPr>
              <a:t>Adjust the slide background to match your preferences or your organization’s branding.</a:t>
            </a:r>
            <a:endParaRPr lang="en-US" dirty="0"/>
          </a:p>
          <a:p>
            <a:r>
              <a:rPr lang="en-US" dirty="0">
                <a:ea typeface="+mn-lt"/>
                <a:cs typeface="+mn-lt"/>
              </a:rPr>
              <a:t>Add images or videos to enhance engagement.</a:t>
            </a:r>
            <a:endParaRPr lang="en-US" dirty="0"/>
          </a:p>
          <a:p>
            <a:r>
              <a:rPr lang="en-US" dirty="0">
                <a:ea typeface="+mn-lt"/>
                <a:cs typeface="+mn-lt"/>
              </a:rPr>
              <a:t>Modify fonts, colors, and layouts for readability and consistency.</a:t>
            </a:r>
            <a:endParaRPr lang="en-US" dirty="0"/>
          </a:p>
          <a:p>
            <a:r>
              <a:rPr lang="en-US" dirty="0">
                <a:ea typeface="+mn-lt"/>
                <a:cs typeface="+mn-lt"/>
              </a:rPr>
              <a:t>Ensure accessibility by using high-contrast colors and alt text for images.</a:t>
            </a:r>
            <a:endParaRPr lang="en-US" dirty="0"/>
          </a:p>
          <a:p>
            <a:r>
              <a:rPr lang="en-US" dirty="0">
                <a:ea typeface="+mn-lt"/>
                <a:cs typeface="+mn-lt"/>
              </a:rPr>
              <a:t>Add or remove slides as needed to tailor your presentation.</a:t>
            </a:r>
            <a:endParaRPr lang="en-US" dirty="0"/>
          </a:p>
          <a:p>
            <a:r>
              <a:rPr lang="en-US" dirty="0">
                <a:ea typeface="+mn-lt"/>
                <a:cs typeface="+mn-lt"/>
              </a:rPr>
              <a:t>Save and share in the preferred format (e.g., PPTX, PDF) for easy access.</a:t>
            </a:r>
            <a:endParaRPr lang="en-US" dirty="0"/>
          </a:p>
          <a:p>
            <a:pPr>
              <a:buFont typeface="Calibri" panose="020B0604020202020204" pitchFamily="34" charset="0"/>
              <a:buChar char="-"/>
            </a:pPr>
            <a:endParaRPr lang="en-US" dirty="0"/>
          </a:p>
        </p:txBody>
      </p:sp>
    </p:spTree>
    <p:extLst>
      <p:ext uri="{BB962C8B-B14F-4D97-AF65-F5344CB8AC3E}">
        <p14:creationId xmlns:p14="http://schemas.microsoft.com/office/powerpoint/2010/main" val="2555937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313F-B447-648F-4078-FC1942A0CE6A}"/>
              </a:ext>
            </a:extLst>
          </p:cNvPr>
          <p:cNvSpPr>
            <a:spLocks noGrp="1"/>
          </p:cNvSpPr>
          <p:nvPr>
            <p:ph type="title"/>
          </p:nvPr>
        </p:nvSpPr>
        <p:spPr/>
        <p:txBody>
          <a:bodyPr/>
          <a:lstStyle/>
          <a:p>
            <a:r>
              <a:rPr lang="en-US" dirty="0"/>
              <a:t>Swallowing Disorders (Dysphagia)</a:t>
            </a:r>
          </a:p>
        </p:txBody>
      </p:sp>
      <p:sp>
        <p:nvSpPr>
          <p:cNvPr id="3" name="Content Placeholder 2">
            <a:extLst>
              <a:ext uri="{FF2B5EF4-FFF2-40B4-BE49-F238E27FC236}">
                <a16:creationId xmlns:a16="http://schemas.microsoft.com/office/drawing/2014/main" id="{39767F96-6104-0C92-F00E-A6AF2C341866}"/>
              </a:ext>
            </a:extLst>
          </p:cNvPr>
          <p:cNvSpPr>
            <a:spLocks noGrp="1"/>
          </p:cNvSpPr>
          <p:nvPr>
            <p:ph idx="1"/>
          </p:nvPr>
        </p:nvSpPr>
        <p:spPr/>
        <p:txBody>
          <a:bodyPr>
            <a:normAutofit fontScale="92500" lnSpcReduction="20000"/>
          </a:bodyPr>
          <a:lstStyle/>
          <a:p>
            <a:r>
              <a:rPr lang="en-US" i="1" dirty="0"/>
              <a:t>Dysphagia</a:t>
            </a:r>
            <a:r>
              <a:rPr lang="en-US" dirty="0"/>
              <a:t> is a swallowing disorder involving the oral cavity, pharynx, esophagus, or gastroesophageal junction.</a:t>
            </a:r>
          </a:p>
          <a:p>
            <a:r>
              <a:rPr lang="en-US" dirty="0"/>
              <a:t>Dysphagia can have the following consequences:</a:t>
            </a:r>
          </a:p>
          <a:p>
            <a:pPr lvl="1"/>
            <a:r>
              <a:rPr lang="en-US" dirty="0"/>
              <a:t>malnutrition</a:t>
            </a:r>
          </a:p>
          <a:p>
            <a:pPr lvl="1"/>
            <a:r>
              <a:rPr lang="en-US" dirty="0"/>
              <a:t>dehydration</a:t>
            </a:r>
          </a:p>
          <a:p>
            <a:pPr lvl="1"/>
            <a:r>
              <a:rPr lang="en-US" dirty="0"/>
              <a:t>aspiration pneumonia</a:t>
            </a:r>
          </a:p>
          <a:p>
            <a:pPr lvl="1"/>
            <a:r>
              <a:rPr lang="en-US" dirty="0"/>
              <a:t>compromised general health</a:t>
            </a:r>
          </a:p>
          <a:p>
            <a:pPr lvl="1"/>
            <a:r>
              <a:rPr lang="en-US" dirty="0"/>
              <a:t>chronic lung disease</a:t>
            </a:r>
          </a:p>
          <a:p>
            <a:pPr lvl="1"/>
            <a:r>
              <a:rPr lang="en-US" dirty="0"/>
              <a:t>choking</a:t>
            </a:r>
          </a:p>
          <a:p>
            <a:pPr lvl="1"/>
            <a:r>
              <a:rPr lang="en-US" dirty="0"/>
              <a:t>death </a:t>
            </a:r>
          </a:p>
          <a:p>
            <a:r>
              <a:rPr lang="en-US" dirty="0"/>
              <a:t>Adults with dysphagia may also experience disinterest, reduced enjoyment, embarrassment, and/or isolation related to eating or drinking. </a:t>
            </a:r>
          </a:p>
        </p:txBody>
      </p:sp>
    </p:spTree>
    <p:extLst>
      <p:ext uri="{BB962C8B-B14F-4D97-AF65-F5344CB8AC3E}">
        <p14:creationId xmlns:p14="http://schemas.microsoft.com/office/powerpoint/2010/main" val="145598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9ABBE-350E-44B2-FB1A-4524869ED6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59989-A478-6A8B-87D6-DA12EA0180E5}"/>
              </a:ext>
            </a:extLst>
          </p:cNvPr>
          <p:cNvSpPr>
            <a:spLocks noGrp="1"/>
          </p:cNvSpPr>
          <p:nvPr>
            <p:ph type="title"/>
          </p:nvPr>
        </p:nvSpPr>
        <p:spPr/>
        <p:txBody>
          <a:bodyPr/>
          <a:lstStyle/>
          <a:p>
            <a:r>
              <a:rPr lang="en-US" dirty="0"/>
              <a:t>Swallowing Disorders (Dysphagia), cont’d</a:t>
            </a:r>
          </a:p>
        </p:txBody>
      </p:sp>
      <p:sp>
        <p:nvSpPr>
          <p:cNvPr id="3" name="Content Placeholder 2">
            <a:extLst>
              <a:ext uri="{FF2B5EF4-FFF2-40B4-BE49-F238E27FC236}">
                <a16:creationId xmlns:a16="http://schemas.microsoft.com/office/drawing/2014/main" id="{F741AA86-141E-D1CF-16BC-424B2B13D3F0}"/>
              </a:ext>
            </a:extLst>
          </p:cNvPr>
          <p:cNvSpPr>
            <a:spLocks noGrp="1"/>
          </p:cNvSpPr>
          <p:nvPr>
            <p:ph idx="1"/>
          </p:nvPr>
        </p:nvSpPr>
        <p:spPr/>
        <p:txBody>
          <a:bodyPr>
            <a:normAutofit/>
          </a:bodyPr>
          <a:lstStyle/>
          <a:p>
            <a:r>
              <a:rPr lang="en-US" dirty="0"/>
              <a:t>SLPs primarily manage oral and pharyngeal dysphagia. </a:t>
            </a:r>
          </a:p>
          <a:p>
            <a:pPr lvl="1"/>
            <a:r>
              <a:rPr lang="en-US" dirty="0"/>
              <a:t>See this resource for information on SLPs as the preferred providers for dysphagia services: </a:t>
            </a:r>
            <a:r>
              <a:rPr lang="en-US" dirty="0">
                <a:hlinkClick r:id="rId2"/>
              </a:rPr>
              <a:t>https://www.asha.org/slp/clinical/speech-language-pathologists-as-the-preferred-providers-for-dysphagia-services/</a:t>
            </a:r>
            <a:endParaRPr lang="en-US" dirty="0"/>
          </a:p>
          <a:p>
            <a:r>
              <a:rPr lang="en-US" dirty="0"/>
              <a:t>SLPs also recognize causes and signs/symptoms of esophageal dysphagia and make appropriate referrals for its diagnosis and management.</a:t>
            </a:r>
          </a:p>
          <a:p>
            <a:endParaRPr lang="en-US" dirty="0"/>
          </a:p>
        </p:txBody>
      </p:sp>
    </p:spTree>
    <p:extLst>
      <p:ext uri="{BB962C8B-B14F-4D97-AF65-F5344CB8AC3E}">
        <p14:creationId xmlns:p14="http://schemas.microsoft.com/office/powerpoint/2010/main" val="2334918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33AF1-7199-923C-5CA1-24EB0F462A0C}"/>
              </a:ext>
            </a:extLst>
          </p:cNvPr>
          <p:cNvSpPr>
            <a:spLocks noGrp="1"/>
          </p:cNvSpPr>
          <p:nvPr>
            <p:ph type="title"/>
          </p:nvPr>
        </p:nvSpPr>
        <p:spPr>
          <a:xfrm>
            <a:off x="838200" y="365125"/>
            <a:ext cx="10515600" cy="1325563"/>
          </a:xfrm>
        </p:spPr>
        <p:txBody>
          <a:bodyPr anchor="ctr">
            <a:normAutofit/>
          </a:bodyPr>
          <a:lstStyle/>
          <a:p>
            <a:r>
              <a:rPr lang="en-US" dirty="0"/>
              <a:t>How Does an SLP Assess Swallowing? </a:t>
            </a:r>
          </a:p>
        </p:txBody>
      </p:sp>
      <p:sp>
        <p:nvSpPr>
          <p:cNvPr id="3" name="Content Placeholder 2">
            <a:extLst>
              <a:ext uri="{FF2B5EF4-FFF2-40B4-BE49-F238E27FC236}">
                <a16:creationId xmlns:a16="http://schemas.microsoft.com/office/drawing/2014/main" id="{0915E282-E21A-887D-8FF2-D6473B2D86DB}"/>
              </a:ext>
            </a:extLst>
          </p:cNvPr>
          <p:cNvSpPr>
            <a:spLocks noGrp="1"/>
          </p:cNvSpPr>
          <p:nvPr>
            <p:ph idx="1"/>
          </p:nvPr>
        </p:nvSpPr>
        <p:spPr>
          <a:xfrm>
            <a:off x="838200" y="1825625"/>
            <a:ext cx="10515600" cy="4351338"/>
          </a:xfrm>
        </p:spPr>
        <p:txBody>
          <a:bodyPr vert="horz" lIns="91440" tIns="45720" rIns="91440" bIns="45720" rtlCol="0" anchor="t">
            <a:normAutofit lnSpcReduction="10000"/>
          </a:bodyPr>
          <a:lstStyle/>
          <a:p>
            <a:r>
              <a:rPr lang="en-US" dirty="0"/>
              <a:t>The SLP assesses swallowing by conducting a </a:t>
            </a:r>
            <a:r>
              <a:rPr lang="en-US" i="1" dirty="0"/>
              <a:t>comprehensive swallowing assessment.</a:t>
            </a:r>
          </a:p>
          <a:p>
            <a:r>
              <a:rPr lang="en-US" dirty="0"/>
              <a:t>This assessment may include </a:t>
            </a:r>
          </a:p>
          <a:p>
            <a:pPr lvl="1"/>
            <a:r>
              <a:rPr lang="en-US" dirty="0"/>
              <a:t>non-instrumental swallowing assessment—the </a:t>
            </a:r>
            <a:r>
              <a:rPr lang="en-US" i="1" dirty="0"/>
              <a:t>clinical</a:t>
            </a:r>
            <a:r>
              <a:rPr lang="en-US" dirty="0"/>
              <a:t> </a:t>
            </a:r>
            <a:r>
              <a:rPr lang="en-US" i="1" dirty="0"/>
              <a:t>swallowing evaluation/examination </a:t>
            </a:r>
            <a:r>
              <a:rPr lang="en-US" dirty="0"/>
              <a:t>(CSE) and</a:t>
            </a:r>
          </a:p>
          <a:p>
            <a:pPr lvl="1"/>
            <a:r>
              <a:rPr lang="en-US" dirty="0"/>
              <a:t>imaging procedures such as VFSS/MBSS and FEES. These procedures are also known as </a:t>
            </a:r>
            <a:r>
              <a:rPr lang="en-US" i="1" dirty="0"/>
              <a:t>instrumental swallowing assessments.</a:t>
            </a:r>
          </a:p>
          <a:p>
            <a:r>
              <a:rPr lang="en-US" dirty="0"/>
              <a:t>Without instrumental assessments, it is insufficient to infer specific information related to laryngeal, pharyngeal, or upper esophageal anatomy and physiology required to develop effective treatment options” (Garand et al., 2020). </a:t>
            </a:r>
          </a:p>
        </p:txBody>
      </p:sp>
    </p:spTree>
    <p:extLst>
      <p:ext uri="{BB962C8B-B14F-4D97-AF65-F5344CB8AC3E}">
        <p14:creationId xmlns:p14="http://schemas.microsoft.com/office/powerpoint/2010/main" val="853175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DE65C-7B13-BD4E-E730-ED325F4F89E6}"/>
              </a:ext>
            </a:extLst>
          </p:cNvPr>
          <p:cNvSpPr>
            <a:spLocks noGrp="1"/>
          </p:cNvSpPr>
          <p:nvPr>
            <p:ph type="title"/>
          </p:nvPr>
        </p:nvSpPr>
        <p:spPr/>
        <p:txBody>
          <a:bodyPr/>
          <a:lstStyle/>
          <a:p>
            <a:r>
              <a:rPr lang="en-US" dirty="0"/>
              <a:t>Clinical Swallowing Evaluation/Examination (CSE)</a:t>
            </a:r>
          </a:p>
        </p:txBody>
      </p:sp>
      <p:sp>
        <p:nvSpPr>
          <p:cNvPr id="3" name="Content Placeholder 2">
            <a:extLst>
              <a:ext uri="{FF2B5EF4-FFF2-40B4-BE49-F238E27FC236}">
                <a16:creationId xmlns:a16="http://schemas.microsoft.com/office/drawing/2014/main" id="{628F419E-3285-E3F0-E183-D38030063975}"/>
              </a:ext>
            </a:extLst>
          </p:cNvPr>
          <p:cNvSpPr>
            <a:spLocks noGrp="1"/>
          </p:cNvSpPr>
          <p:nvPr>
            <p:ph idx="1"/>
          </p:nvPr>
        </p:nvSpPr>
        <p:spPr/>
        <p:txBody>
          <a:bodyPr>
            <a:normAutofit/>
          </a:bodyPr>
          <a:lstStyle/>
          <a:p>
            <a:r>
              <a:rPr lang="en-US" dirty="0"/>
              <a:t>The purpose of a </a:t>
            </a:r>
            <a:r>
              <a:rPr lang="en-US" i="1" dirty="0"/>
              <a:t>non-instrumental swallowing assessment, </a:t>
            </a:r>
            <a:r>
              <a:rPr lang="en-US" dirty="0"/>
              <a:t>also known as a clinical swallow evaluation/examination, is to determine the presence (or absence) of signs and symptoms of dysphagia, with consideration for factors such as fatigue during a meal, posture, positioning, and environmental conditions.</a:t>
            </a:r>
          </a:p>
          <a:p>
            <a:r>
              <a:rPr lang="en-US" dirty="0"/>
              <a:t>Verification of aspiration and thorough assessment of impairments in swallowing physiology or laryngeal/pharyngeal/upper esophageal anatomy require instrumental assessment.</a:t>
            </a:r>
          </a:p>
          <a:p>
            <a:endParaRPr lang="en-US" dirty="0"/>
          </a:p>
        </p:txBody>
      </p:sp>
    </p:spTree>
    <p:extLst>
      <p:ext uri="{BB962C8B-B14F-4D97-AF65-F5344CB8AC3E}">
        <p14:creationId xmlns:p14="http://schemas.microsoft.com/office/powerpoint/2010/main" val="673267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374E6-751E-6944-0048-44FF4B4F3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11D16-1DC2-F88C-9087-56264F7D0F58}"/>
              </a:ext>
            </a:extLst>
          </p:cNvPr>
          <p:cNvSpPr>
            <a:spLocks noGrp="1"/>
          </p:cNvSpPr>
          <p:nvPr>
            <p:ph type="title"/>
          </p:nvPr>
        </p:nvSpPr>
        <p:spPr/>
        <p:txBody>
          <a:bodyPr/>
          <a:lstStyle/>
          <a:p>
            <a:r>
              <a:rPr lang="en-US" dirty="0"/>
              <a:t>Clinical Swallow Evaluation (CSE) (cont’d)</a:t>
            </a:r>
          </a:p>
        </p:txBody>
      </p:sp>
      <p:sp>
        <p:nvSpPr>
          <p:cNvPr id="3" name="Content Placeholder 2">
            <a:extLst>
              <a:ext uri="{FF2B5EF4-FFF2-40B4-BE49-F238E27FC236}">
                <a16:creationId xmlns:a16="http://schemas.microsoft.com/office/drawing/2014/main" id="{BB3C5AD3-AB98-3339-40FC-5D19FE804035}"/>
              </a:ext>
            </a:extLst>
          </p:cNvPr>
          <p:cNvSpPr>
            <a:spLocks noGrp="1"/>
          </p:cNvSpPr>
          <p:nvPr>
            <p:ph idx="1"/>
          </p:nvPr>
        </p:nvSpPr>
        <p:spPr/>
        <p:txBody>
          <a:bodyPr>
            <a:normAutofit fontScale="92500" lnSpcReduction="20000"/>
          </a:bodyPr>
          <a:lstStyle/>
          <a:p>
            <a:r>
              <a:rPr lang="en-US" dirty="0"/>
              <a:t>The CSE includes the following key components:</a:t>
            </a:r>
          </a:p>
          <a:p>
            <a:pPr lvl="1"/>
            <a:r>
              <a:rPr lang="en-US" dirty="0"/>
              <a:t>medical chart review</a:t>
            </a:r>
          </a:p>
          <a:p>
            <a:pPr lvl="1"/>
            <a:r>
              <a:rPr lang="en-US" dirty="0"/>
              <a:t>assessment of </a:t>
            </a:r>
          </a:p>
          <a:p>
            <a:pPr lvl="2"/>
            <a:r>
              <a:rPr lang="en-US" dirty="0"/>
              <a:t>cognitive functioning</a:t>
            </a:r>
          </a:p>
          <a:p>
            <a:pPr lvl="2"/>
            <a:r>
              <a:rPr lang="en-US" dirty="0"/>
              <a:t>secretion management skills</a:t>
            </a:r>
          </a:p>
          <a:p>
            <a:pPr lvl="2"/>
            <a:r>
              <a:rPr lang="en-US" dirty="0"/>
              <a:t>posture/positioning for feeding</a:t>
            </a:r>
          </a:p>
          <a:p>
            <a:pPr lvl="2"/>
            <a:r>
              <a:rPr lang="en-US" dirty="0"/>
              <a:t>oral care status</a:t>
            </a:r>
          </a:p>
          <a:p>
            <a:pPr lvl="2"/>
            <a:r>
              <a:rPr lang="en-US" dirty="0"/>
              <a:t>cranial nerve functioning</a:t>
            </a:r>
          </a:p>
          <a:p>
            <a:pPr lvl="1"/>
            <a:r>
              <a:rPr lang="en-US" dirty="0"/>
              <a:t>oral mechanism inspection</a:t>
            </a:r>
          </a:p>
          <a:p>
            <a:pPr lvl="1"/>
            <a:r>
              <a:rPr lang="en-US" dirty="0"/>
              <a:t>administration of food and drink trials to assess </a:t>
            </a:r>
          </a:p>
          <a:p>
            <a:pPr lvl="2"/>
            <a:r>
              <a:rPr lang="en-US" dirty="0"/>
              <a:t>oral bolus management</a:t>
            </a:r>
          </a:p>
          <a:p>
            <a:pPr lvl="2"/>
            <a:r>
              <a:rPr lang="en-US" dirty="0"/>
              <a:t>behavioral signs of pharyngeal dysphagia</a:t>
            </a:r>
          </a:p>
          <a:p>
            <a:pPr lvl="2"/>
            <a:r>
              <a:rPr lang="en-US" dirty="0"/>
              <a:t>impact of fatigue or respiratory function on swallowing</a:t>
            </a:r>
          </a:p>
          <a:p>
            <a:pPr lvl="2"/>
            <a:r>
              <a:rPr lang="en-US" dirty="0"/>
              <a:t>changes to vital signs of physiological status because of food/liquid trials. </a:t>
            </a:r>
          </a:p>
          <a:p>
            <a:endParaRPr lang="en-US" dirty="0"/>
          </a:p>
        </p:txBody>
      </p:sp>
    </p:spTree>
    <p:extLst>
      <p:ext uri="{BB962C8B-B14F-4D97-AF65-F5344CB8AC3E}">
        <p14:creationId xmlns:p14="http://schemas.microsoft.com/office/powerpoint/2010/main" val="749390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11B1E-9822-596F-B192-22A56246E6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DBF2A-3654-A23C-C746-DE6EDF11A790}"/>
              </a:ext>
            </a:extLst>
          </p:cNvPr>
          <p:cNvSpPr>
            <a:spLocks noGrp="1"/>
          </p:cNvSpPr>
          <p:nvPr>
            <p:ph type="title"/>
          </p:nvPr>
        </p:nvSpPr>
        <p:spPr>
          <a:xfrm>
            <a:off x="838200" y="365125"/>
            <a:ext cx="10515600" cy="1325563"/>
          </a:xfrm>
        </p:spPr>
        <p:txBody>
          <a:bodyPr anchor="b">
            <a:normAutofit/>
          </a:bodyPr>
          <a:lstStyle/>
          <a:p>
            <a:r>
              <a:rPr lang="en-US" dirty="0"/>
              <a:t>Instrumental Swallowing Assessments:</a:t>
            </a:r>
            <a:br>
              <a:rPr lang="en-US" dirty="0"/>
            </a:br>
            <a:r>
              <a:rPr lang="en-US" dirty="0"/>
              <a:t>VFSS/MBSS</a:t>
            </a:r>
          </a:p>
        </p:txBody>
      </p:sp>
      <p:sp>
        <p:nvSpPr>
          <p:cNvPr id="3" name="Content Placeholder 2">
            <a:extLst>
              <a:ext uri="{FF2B5EF4-FFF2-40B4-BE49-F238E27FC236}">
                <a16:creationId xmlns:a16="http://schemas.microsoft.com/office/drawing/2014/main" id="{81C7FE44-4CED-CA84-8E54-B0566E98F0BA}"/>
              </a:ext>
            </a:extLst>
          </p:cNvPr>
          <p:cNvSpPr>
            <a:spLocks noGrp="1"/>
          </p:cNvSpPr>
          <p:nvPr>
            <p:ph idx="1"/>
          </p:nvPr>
        </p:nvSpPr>
        <p:spPr>
          <a:xfrm>
            <a:off x="838200" y="1825625"/>
            <a:ext cx="10515600" cy="4821360"/>
          </a:xfrm>
        </p:spPr>
        <p:txBody>
          <a:bodyPr>
            <a:normAutofit fontScale="92500" lnSpcReduction="20000"/>
          </a:bodyPr>
          <a:lstStyle/>
          <a:p>
            <a:r>
              <a:rPr lang="en-US" dirty="0"/>
              <a:t>Used to evaluate oropharyngeal swallowing anatomy and physiology and screen esophageal structure/function</a:t>
            </a:r>
          </a:p>
          <a:p>
            <a:r>
              <a:rPr lang="en-US" dirty="0"/>
              <a:t>Often completed with an SLP and radiologist or radiology technician (depending on state licensure guidelines, payer and facility policies)</a:t>
            </a:r>
          </a:p>
          <a:p>
            <a:r>
              <a:rPr lang="en-US" dirty="0"/>
              <a:t>The VFSS/MBSS may be used to: </a:t>
            </a:r>
          </a:p>
          <a:p>
            <a:pPr lvl="1"/>
            <a:r>
              <a:rPr lang="en-US" dirty="0"/>
              <a:t>identify relevant anatomical structures;</a:t>
            </a:r>
          </a:p>
          <a:p>
            <a:pPr lvl="1"/>
            <a:r>
              <a:rPr lang="en-US" dirty="0"/>
              <a:t>evaluate the oral and pharyngeal phases of swallowing;</a:t>
            </a:r>
          </a:p>
          <a:p>
            <a:pPr lvl="1"/>
            <a:r>
              <a:rPr lang="en-US" dirty="0"/>
              <a:t>identify the effectiveness of swallowing function and sensory awareness;</a:t>
            </a:r>
          </a:p>
          <a:p>
            <a:pPr lvl="1"/>
            <a:r>
              <a:rPr lang="en-US" dirty="0"/>
              <a:t>assess the effectiveness of altering bolus delivery or bolus consistency;</a:t>
            </a:r>
          </a:p>
          <a:p>
            <a:pPr lvl="1"/>
            <a:r>
              <a:rPr lang="en-US" dirty="0"/>
              <a:t>consider alternative methods of presentation (e.g., modified cups, spoons, alternative nipple to modify flow rate);</a:t>
            </a:r>
          </a:p>
          <a:p>
            <a:pPr lvl="1"/>
            <a:r>
              <a:rPr lang="en-US" dirty="0"/>
              <a:t>assess the effectiveness of compensatory techniques on swallowing function; and/or</a:t>
            </a:r>
          </a:p>
          <a:p>
            <a:pPr lvl="1"/>
            <a:r>
              <a:rPr lang="en-US" dirty="0"/>
              <a:t>assess the presence and effectiveness of the patient’s response to laryngeal penetration, residue, and/or aspiration.</a:t>
            </a:r>
          </a:p>
        </p:txBody>
      </p:sp>
    </p:spTree>
    <p:extLst>
      <p:ext uri="{BB962C8B-B14F-4D97-AF65-F5344CB8AC3E}">
        <p14:creationId xmlns:p14="http://schemas.microsoft.com/office/powerpoint/2010/main" val="3419923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5F415-1C2F-92B0-1EDD-7B8F4E4F6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B57CA-0A7D-1F4C-F615-4EC1139586B2}"/>
              </a:ext>
            </a:extLst>
          </p:cNvPr>
          <p:cNvSpPr>
            <a:spLocks noGrp="1"/>
          </p:cNvSpPr>
          <p:nvPr>
            <p:ph type="title"/>
          </p:nvPr>
        </p:nvSpPr>
        <p:spPr>
          <a:xfrm>
            <a:off x="838200" y="365125"/>
            <a:ext cx="10515600" cy="1325563"/>
          </a:xfrm>
        </p:spPr>
        <p:txBody>
          <a:bodyPr anchor="b">
            <a:normAutofit/>
          </a:bodyPr>
          <a:lstStyle/>
          <a:p>
            <a:r>
              <a:rPr lang="en-US" dirty="0"/>
              <a:t>Instrumental Swallowing Assessments: </a:t>
            </a:r>
            <a:br>
              <a:rPr lang="en-US" dirty="0"/>
            </a:br>
            <a:r>
              <a:rPr lang="en-US" dirty="0"/>
              <a:t>FEES</a:t>
            </a:r>
          </a:p>
        </p:txBody>
      </p:sp>
      <p:sp>
        <p:nvSpPr>
          <p:cNvPr id="3" name="Content Placeholder 2">
            <a:extLst>
              <a:ext uri="{FF2B5EF4-FFF2-40B4-BE49-F238E27FC236}">
                <a16:creationId xmlns:a16="http://schemas.microsoft.com/office/drawing/2014/main" id="{CD7F2FD4-6AF2-296B-F755-3CE2E6400C09}"/>
              </a:ext>
            </a:extLst>
          </p:cNvPr>
          <p:cNvSpPr>
            <a:spLocks noGrp="1"/>
          </p:cNvSpPr>
          <p:nvPr>
            <p:ph idx="1"/>
          </p:nvPr>
        </p:nvSpPr>
        <p:spPr>
          <a:xfrm>
            <a:off x="838200" y="1825625"/>
            <a:ext cx="10515600" cy="4351338"/>
          </a:xfrm>
        </p:spPr>
        <p:txBody>
          <a:bodyPr vert="horz" lIns="91440" tIns="45720" rIns="91440" bIns="45720" rtlCol="0" anchor="t">
            <a:normAutofit/>
          </a:bodyPr>
          <a:lstStyle/>
          <a:p>
            <a:r>
              <a:rPr lang="en-US" dirty="0"/>
              <a:t>Evaluates oropharyngeal swallowing function</a:t>
            </a:r>
          </a:p>
          <a:p>
            <a:r>
              <a:rPr lang="en-US" dirty="0"/>
              <a:t>Completed with a speech-language pathologist*</a:t>
            </a:r>
          </a:p>
          <a:p>
            <a:r>
              <a:rPr lang="en-US" dirty="0"/>
              <a:t>The FEES may be used to: </a:t>
            </a:r>
          </a:p>
          <a:p>
            <a:pPr lvl="1"/>
            <a:r>
              <a:rPr lang="en-US" dirty="0"/>
              <a:t>evaluate functioning and structure of oropharynx and screen laryngeal function, referring to a medical provider if structural abnormalities are noted;</a:t>
            </a:r>
          </a:p>
          <a:p>
            <a:pPr lvl="1"/>
            <a:r>
              <a:rPr lang="en-US" dirty="0"/>
              <a:t>identify effective swallowing strategies;</a:t>
            </a:r>
          </a:p>
          <a:p>
            <a:pPr lvl="1"/>
            <a:r>
              <a:rPr lang="en-US" dirty="0"/>
              <a:t>identify areas to target in therapy;</a:t>
            </a:r>
          </a:p>
          <a:p>
            <a:pPr lvl="1"/>
            <a:r>
              <a:rPr lang="en-US" dirty="0"/>
              <a:t>evaluate the safety of diet textures; and</a:t>
            </a:r>
          </a:p>
          <a:p>
            <a:pPr lvl="1"/>
            <a:r>
              <a:rPr lang="en-US" dirty="0"/>
              <a:t>provide biofeedback during therapy. </a:t>
            </a:r>
          </a:p>
          <a:p>
            <a:endParaRPr lang="en-US" dirty="0"/>
          </a:p>
        </p:txBody>
      </p:sp>
      <p:sp>
        <p:nvSpPr>
          <p:cNvPr id="4" name="TextBox 3">
            <a:extLst>
              <a:ext uri="{FF2B5EF4-FFF2-40B4-BE49-F238E27FC236}">
                <a16:creationId xmlns:a16="http://schemas.microsoft.com/office/drawing/2014/main" id="{F39DB897-27A4-606A-4687-C2672A8F6BEF}"/>
              </a:ext>
            </a:extLst>
          </p:cNvPr>
          <p:cNvSpPr txBox="1"/>
          <p:nvPr/>
        </p:nvSpPr>
        <p:spPr>
          <a:xfrm>
            <a:off x="4000964" y="6288088"/>
            <a:ext cx="8113440" cy="338554"/>
          </a:xfrm>
          <a:prstGeom prst="rect">
            <a:avLst/>
          </a:prstGeom>
          <a:noFill/>
        </p:spPr>
        <p:txBody>
          <a:bodyPr wrap="none" rtlCol="0">
            <a:spAutoFit/>
          </a:bodyPr>
          <a:lstStyle/>
          <a:p>
            <a:r>
              <a:rPr lang="en-US" sz="1600" i="1" dirty="0"/>
              <a:t>*State licensure guidelines may require additional personnel present during the FEES exam</a:t>
            </a:r>
          </a:p>
        </p:txBody>
      </p:sp>
    </p:spTree>
    <p:extLst>
      <p:ext uri="{BB962C8B-B14F-4D97-AF65-F5344CB8AC3E}">
        <p14:creationId xmlns:p14="http://schemas.microsoft.com/office/powerpoint/2010/main" val="1640975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EFA1A-39E2-E6D9-B9DD-8752E7A751E7}"/>
              </a:ext>
            </a:extLst>
          </p:cNvPr>
          <p:cNvSpPr>
            <a:spLocks noGrp="1"/>
          </p:cNvSpPr>
          <p:nvPr>
            <p:ph type="title"/>
          </p:nvPr>
        </p:nvSpPr>
        <p:spPr/>
        <p:txBody>
          <a:bodyPr>
            <a:normAutofit/>
          </a:bodyPr>
          <a:lstStyle/>
          <a:p>
            <a:r>
              <a:rPr lang="en-US" dirty="0"/>
              <a:t>Instrumental Swallowing Assessments:</a:t>
            </a:r>
            <a:br>
              <a:rPr lang="en-US" dirty="0"/>
            </a:br>
            <a:r>
              <a:rPr lang="en-US" dirty="0"/>
              <a:t>FEES (cont’d)</a:t>
            </a:r>
          </a:p>
        </p:txBody>
      </p:sp>
      <p:sp>
        <p:nvSpPr>
          <p:cNvPr id="5" name="Content Placeholder 4">
            <a:extLst>
              <a:ext uri="{FF2B5EF4-FFF2-40B4-BE49-F238E27FC236}">
                <a16:creationId xmlns:a16="http://schemas.microsoft.com/office/drawing/2014/main" id="{BBD33200-E482-72A7-04B9-A1EB64ACD092}"/>
              </a:ext>
            </a:extLst>
          </p:cNvPr>
          <p:cNvSpPr>
            <a:spLocks noGrp="1"/>
          </p:cNvSpPr>
          <p:nvPr>
            <p:ph idx="1"/>
          </p:nvPr>
        </p:nvSpPr>
        <p:spPr>
          <a:ln>
            <a:solidFill>
              <a:schemeClr val="accent1"/>
            </a:solidFill>
          </a:ln>
        </p:spPr>
        <p:txBody>
          <a:bodyPr/>
          <a:lstStyle/>
          <a:p>
            <a:pPr marL="0" indent="0">
              <a:buNone/>
            </a:pPr>
            <a:r>
              <a:rPr lang="en-US" i="1" dirty="0"/>
              <a:t>[NOTE TO PRESENTER: Consider inserting a video here showing a FEES study. Example: </a:t>
            </a:r>
          </a:p>
          <a:p>
            <a:r>
              <a:rPr lang="en-US" i="1" dirty="0">
                <a:hlinkClick r:id="rId2"/>
              </a:rPr>
              <a:t>FEES Swallowing Study: Fiberoptic Endoscopic Evaluation of a Swallowing</a:t>
            </a:r>
            <a:r>
              <a:rPr lang="en-US" i="1" dirty="0"/>
              <a:t>] </a:t>
            </a:r>
          </a:p>
        </p:txBody>
      </p:sp>
    </p:spTree>
    <p:extLst>
      <p:ext uri="{BB962C8B-B14F-4D97-AF65-F5344CB8AC3E}">
        <p14:creationId xmlns:p14="http://schemas.microsoft.com/office/powerpoint/2010/main" val="3665765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B9939-A7D2-20CC-9059-509BC0B1B5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987F7-88D2-FF49-FF88-568A0B49F165}"/>
              </a:ext>
            </a:extLst>
          </p:cNvPr>
          <p:cNvSpPr>
            <a:spLocks noGrp="1"/>
          </p:cNvSpPr>
          <p:nvPr>
            <p:ph type="title"/>
          </p:nvPr>
        </p:nvSpPr>
        <p:spPr>
          <a:xfrm>
            <a:off x="838200" y="365125"/>
            <a:ext cx="10515600" cy="1325563"/>
          </a:xfrm>
        </p:spPr>
        <p:txBody>
          <a:bodyPr anchor="ctr">
            <a:normAutofit/>
          </a:bodyPr>
          <a:lstStyle/>
          <a:p>
            <a:r>
              <a:rPr lang="en-US" dirty="0"/>
              <a:t>Swallowing Therapy</a:t>
            </a:r>
          </a:p>
        </p:txBody>
      </p:sp>
      <p:sp>
        <p:nvSpPr>
          <p:cNvPr id="3" name="Content Placeholder 2">
            <a:extLst>
              <a:ext uri="{FF2B5EF4-FFF2-40B4-BE49-F238E27FC236}">
                <a16:creationId xmlns:a16="http://schemas.microsoft.com/office/drawing/2014/main" id="{BC745D87-B05A-3596-A096-E62B36AF9E82}"/>
              </a:ext>
            </a:extLst>
          </p:cNvPr>
          <p:cNvSpPr>
            <a:spLocks noGrp="1"/>
          </p:cNvSpPr>
          <p:nvPr>
            <p:ph idx="1"/>
          </p:nvPr>
        </p:nvSpPr>
        <p:spPr>
          <a:xfrm>
            <a:off x="838200" y="1825625"/>
            <a:ext cx="10515600" cy="4535418"/>
          </a:xfrm>
        </p:spPr>
        <p:txBody>
          <a:bodyPr>
            <a:normAutofit fontScale="92500" lnSpcReduction="10000"/>
          </a:bodyPr>
          <a:lstStyle/>
          <a:p>
            <a:r>
              <a:rPr lang="en-US" dirty="0"/>
              <a:t>Therapy for individuals with dysphagia may include the following:</a:t>
            </a:r>
          </a:p>
          <a:p>
            <a:pPr lvl="1"/>
            <a:r>
              <a:rPr lang="en-US" b="1" dirty="0"/>
              <a:t>Rehabilitative techniques</a:t>
            </a:r>
            <a:r>
              <a:rPr lang="en-US" dirty="0"/>
              <a:t>—exercises focused on improving strength of muscles that aid in swallowing and airway protection. For example:</a:t>
            </a:r>
          </a:p>
          <a:p>
            <a:pPr lvl="2"/>
            <a:r>
              <a:rPr lang="en-US" dirty="0"/>
              <a:t>Swallowing strengthening exercises (e.g., effortful swallow maneuver, Masako maneuver)</a:t>
            </a:r>
          </a:p>
          <a:p>
            <a:pPr lvl="2"/>
            <a:r>
              <a:rPr lang="en-US" dirty="0"/>
              <a:t>Expiratory muscle strength training</a:t>
            </a:r>
          </a:p>
          <a:p>
            <a:pPr lvl="1"/>
            <a:r>
              <a:rPr lang="en-US" b="1" dirty="0"/>
              <a:t>Compensatory approaches</a:t>
            </a:r>
            <a:r>
              <a:rPr lang="en-US" dirty="0"/>
              <a:t>—techniques that can alter the swallow when used but do not create lasting functional change. For example:</a:t>
            </a:r>
            <a:endParaRPr lang="en-US" b="1" dirty="0"/>
          </a:p>
          <a:p>
            <a:pPr lvl="2"/>
            <a:r>
              <a:rPr lang="en-US" dirty="0"/>
              <a:t>Changing delivery mode or volume (e.g., taking liquids by spoon, using a cup that controls the sip size, taking small bites)</a:t>
            </a:r>
          </a:p>
          <a:p>
            <a:pPr lvl="2"/>
            <a:r>
              <a:rPr lang="en-US" dirty="0"/>
              <a:t>Modifying food or liquid textures</a:t>
            </a:r>
          </a:p>
          <a:p>
            <a:pPr lvl="2"/>
            <a:r>
              <a:rPr lang="en-US" dirty="0"/>
              <a:t>Swallowing maneuvers (e.g., chin tuck, head turn, effortful swallow) </a:t>
            </a:r>
          </a:p>
          <a:p>
            <a:pPr lvl="1"/>
            <a:r>
              <a:rPr lang="en-US" b="1" dirty="0"/>
              <a:t>Patient/care partner education</a:t>
            </a:r>
            <a:r>
              <a:rPr lang="en-US" dirty="0"/>
              <a:t>—providing the patient and care partner with resources focused on improving the safety and efficiency of swallowing, while preventing risk for swallowing-related illness. </a:t>
            </a:r>
            <a:endParaRPr lang="en-US" b="1" dirty="0"/>
          </a:p>
        </p:txBody>
      </p:sp>
    </p:spTree>
    <p:extLst>
      <p:ext uri="{BB962C8B-B14F-4D97-AF65-F5344CB8AC3E}">
        <p14:creationId xmlns:p14="http://schemas.microsoft.com/office/powerpoint/2010/main" val="1236380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EB7C-74A4-7124-7E77-66982DAF852D}"/>
              </a:ext>
            </a:extLst>
          </p:cNvPr>
          <p:cNvSpPr>
            <a:spLocks noGrp="1"/>
          </p:cNvSpPr>
          <p:nvPr>
            <p:ph type="title"/>
          </p:nvPr>
        </p:nvSpPr>
        <p:spPr/>
        <p:txBody>
          <a:bodyPr/>
          <a:lstStyle/>
          <a:p>
            <a:r>
              <a:rPr lang="en-US" dirty="0"/>
              <a:t>Oral Care: Why Is it important?</a:t>
            </a:r>
          </a:p>
        </p:txBody>
      </p:sp>
      <p:sp>
        <p:nvSpPr>
          <p:cNvPr id="3" name="Content Placeholder 2">
            <a:extLst>
              <a:ext uri="{FF2B5EF4-FFF2-40B4-BE49-F238E27FC236}">
                <a16:creationId xmlns:a16="http://schemas.microsoft.com/office/drawing/2014/main" id="{1748EBF7-6921-36BD-C7F7-09D3277499A0}"/>
              </a:ext>
            </a:extLst>
          </p:cNvPr>
          <p:cNvSpPr>
            <a:spLocks noGrp="1"/>
          </p:cNvSpPr>
          <p:nvPr>
            <p:ph idx="1"/>
          </p:nvPr>
        </p:nvSpPr>
        <p:spPr>
          <a:xfrm>
            <a:off x="838200" y="1825625"/>
            <a:ext cx="10515600" cy="4667250"/>
          </a:xfrm>
        </p:spPr>
        <p:txBody>
          <a:bodyPr vert="horz" lIns="91440" tIns="45720" rIns="91440" bIns="45720" rtlCol="0" anchor="t">
            <a:normAutofit fontScale="92500" lnSpcReduction="20000"/>
          </a:bodyPr>
          <a:lstStyle/>
          <a:p>
            <a:r>
              <a:rPr lang="en-US" dirty="0"/>
              <a:t>Oral bacteria can enter the lungs and cause infection (Berg et al., 2023</a:t>
            </a:r>
            <a:r>
              <a:rPr lang="en-US" sz="2800" dirty="0"/>
              <a:t>)</a:t>
            </a:r>
            <a:r>
              <a:rPr lang="en-US" dirty="0"/>
              <a:t>​. </a:t>
            </a:r>
          </a:p>
          <a:p>
            <a:r>
              <a:rPr lang="en-US" dirty="0"/>
              <a:t>Performing oral care significantly reduces the risk of aspiration pneumonia​ (</a:t>
            </a:r>
            <a:r>
              <a:rPr lang="en-US" sz="2800" dirty="0"/>
              <a:t>Kaneoka et al., 2015).</a:t>
            </a:r>
            <a:endParaRPr lang="en-US" dirty="0"/>
          </a:p>
          <a:p>
            <a:r>
              <a:rPr lang="en-US" dirty="0"/>
              <a:t>Oral care recommendations</a:t>
            </a:r>
          </a:p>
          <a:p>
            <a:pPr lvl="1"/>
            <a:r>
              <a:rPr lang="en-US" dirty="0"/>
              <a:t>Perform oral care twice a day with an antibacterial toothpaste in combination with </a:t>
            </a:r>
            <a:r>
              <a:rPr lang="en-US" i="1" dirty="0"/>
              <a:t>interdental cleaning (flossing) </a:t>
            </a:r>
            <a:r>
              <a:rPr lang="en-US" dirty="0"/>
              <a:t>and the </a:t>
            </a:r>
            <a:r>
              <a:rPr lang="en-US" i="1" dirty="0"/>
              <a:t>free water protocol</a:t>
            </a:r>
            <a:r>
              <a:rPr lang="en-US" dirty="0"/>
              <a:t> (Remijn et al., 2022).</a:t>
            </a:r>
          </a:p>
          <a:p>
            <a:pPr lvl="2"/>
            <a:r>
              <a:rPr lang="en-US" dirty="0"/>
              <a:t>The free water protocol offers patients with dysphagia regular water between meals under specific guidelines, even if they are otherwise on thickened liquids. The protocol is based on evidence that water poses a lower risk of aspiration-related complications than other liquids, provided patients have good oral hygiene and are cognitively able to follow safety strategies.</a:t>
            </a:r>
          </a:p>
          <a:p>
            <a:pPr lvl="1"/>
            <a:r>
              <a:rPr lang="en-US" dirty="0"/>
              <a:t>Brush teeth with a toothbrush, rather than with swabs, to effectively remove biofilm and stimulate saliva production (Sheffler, 2018). </a:t>
            </a:r>
          </a:p>
          <a:p>
            <a:pPr lvl="1"/>
            <a:r>
              <a:rPr lang="en-US" dirty="0"/>
              <a:t>People who have difficulty managing their secretions can use </a:t>
            </a:r>
            <a:r>
              <a:rPr lang="en-US" i="1" dirty="0"/>
              <a:t>oral suctioning</a:t>
            </a:r>
            <a:r>
              <a:rPr lang="en-US" dirty="0"/>
              <a:t> or </a:t>
            </a:r>
            <a:r>
              <a:rPr lang="en-US" i="1" dirty="0"/>
              <a:t>suction toothbrushes. </a:t>
            </a:r>
          </a:p>
          <a:p>
            <a:endParaRPr lang="en-US" dirty="0"/>
          </a:p>
          <a:p>
            <a:endParaRPr lang="en-US" dirty="0"/>
          </a:p>
        </p:txBody>
      </p:sp>
      <p:sp>
        <p:nvSpPr>
          <p:cNvPr id="5" name="Content Placeholder 2">
            <a:extLst>
              <a:ext uri="{FF2B5EF4-FFF2-40B4-BE49-F238E27FC236}">
                <a16:creationId xmlns:a16="http://schemas.microsoft.com/office/drawing/2014/main" id="{C8FDE38E-C8AC-231C-19C3-7AEC51EA1BB0}"/>
              </a:ext>
            </a:extLst>
          </p:cNvPr>
          <p:cNvSpPr txBox="1">
            <a:spLocks/>
          </p:cNvSpPr>
          <p:nvPr/>
        </p:nvSpPr>
        <p:spPr>
          <a:xfrm>
            <a:off x="4993105" y="5736579"/>
            <a:ext cx="6848476" cy="760511"/>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base">
              <a:buNone/>
            </a:pPr>
            <a:endParaRPr lang="en-US" sz="1800" dirty="0">
              <a:solidFill>
                <a:srgbClr val="FFFFFF"/>
              </a:solidFill>
            </a:endParaRPr>
          </a:p>
        </p:txBody>
      </p:sp>
    </p:spTree>
    <p:extLst>
      <p:ext uri="{BB962C8B-B14F-4D97-AF65-F5344CB8AC3E}">
        <p14:creationId xmlns:p14="http://schemas.microsoft.com/office/powerpoint/2010/main" val="3842570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0" name="Freeform: Shape 3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42" name="Freeform: Shape 4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2790A5-7A33-6629-FE77-2F7D6755B8D0}"/>
              </a:ext>
            </a:extLst>
          </p:cNvPr>
          <p:cNvSpPr>
            <a:spLocks noGrp="1"/>
          </p:cNvSpPr>
          <p:nvPr>
            <p:ph type="ctrTitle"/>
          </p:nvPr>
        </p:nvSpPr>
        <p:spPr>
          <a:xfrm>
            <a:off x="1524003" y="1999615"/>
            <a:ext cx="9144000" cy="2764028"/>
          </a:xfrm>
        </p:spPr>
        <p:txBody>
          <a:bodyPr anchor="ctr">
            <a:normAutofit/>
          </a:bodyPr>
          <a:lstStyle/>
          <a:p>
            <a:r>
              <a:rPr lang="en-US" sz="5000" dirty="0"/>
              <a:t>Adult Speech-Language Pathology Services in Health Care Settings</a:t>
            </a:r>
          </a:p>
        </p:txBody>
      </p:sp>
      <p:sp>
        <p:nvSpPr>
          <p:cNvPr id="44" name="Rectangle 4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Subtitle 2">
            <a:extLst>
              <a:ext uri="{FF2B5EF4-FFF2-40B4-BE49-F238E27FC236}">
                <a16:creationId xmlns:a16="http://schemas.microsoft.com/office/drawing/2014/main" id="{38FAE993-2F7A-F169-EE45-7B3238228C9F}"/>
              </a:ext>
            </a:extLst>
          </p:cNvPr>
          <p:cNvSpPr>
            <a:spLocks noGrp="1"/>
          </p:cNvSpPr>
          <p:nvPr>
            <p:ph type="subTitle" idx="1"/>
          </p:nvPr>
        </p:nvSpPr>
        <p:spPr>
          <a:xfrm>
            <a:off x="1966912" y="5645150"/>
            <a:ext cx="8258176" cy="631825"/>
          </a:xfrm>
        </p:spPr>
        <p:txBody>
          <a:bodyPr anchor="ctr">
            <a:normAutofit/>
          </a:bodyPr>
          <a:lstStyle/>
          <a:p>
            <a:r>
              <a:rPr lang="en-US" sz="2800"/>
              <a:t>Inservice Presentation</a:t>
            </a:r>
          </a:p>
        </p:txBody>
      </p:sp>
    </p:spTree>
    <p:extLst>
      <p:ext uri="{BB962C8B-B14F-4D97-AF65-F5344CB8AC3E}">
        <p14:creationId xmlns:p14="http://schemas.microsoft.com/office/powerpoint/2010/main" val="1853349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DADDF-A1F7-3EB4-97DF-0238489532B1}"/>
            </a:ext>
          </a:extLst>
        </p:cNvPr>
        <p:cNvGrpSpPr/>
        <p:nvPr/>
      </p:nvGrpSpPr>
      <p:grpSpPr>
        <a:xfrm>
          <a:off x="0" y="0"/>
          <a:ext cx="0" cy="0"/>
          <a:chOff x="0" y="0"/>
          <a:chExt cx="0" cy="0"/>
        </a:xfrm>
      </p:grpSpPr>
      <p:grpSp>
        <p:nvGrpSpPr>
          <p:cNvPr id="50" name="Group 49">
            <a:extLst>
              <a:ext uri="{FF2B5EF4-FFF2-40B4-BE49-F238E27FC236}">
                <a16:creationId xmlns:a16="http://schemas.microsoft.com/office/drawing/2014/main" id="{251CC5E2-9CCD-06EC-40E9-29A330F5FE85}"/>
              </a:ext>
            </a:extLst>
          </p:cNvPr>
          <p:cNvGrpSpPr/>
          <p:nvPr/>
        </p:nvGrpSpPr>
        <p:grpSpPr>
          <a:xfrm>
            <a:off x="8945576" y="38693"/>
            <a:ext cx="3076190" cy="6782542"/>
            <a:chOff x="8945576" y="48218"/>
            <a:chExt cx="3076190" cy="6782542"/>
          </a:xfrm>
        </p:grpSpPr>
        <p:sp>
          <p:nvSpPr>
            <p:cNvPr id="45" name="Flowchart: Alternate Process 44">
              <a:extLst>
                <a:ext uri="{FF2B5EF4-FFF2-40B4-BE49-F238E27FC236}">
                  <a16:creationId xmlns:a16="http://schemas.microsoft.com/office/drawing/2014/main" id="{17D8D65A-7FCF-3533-D1F1-89BD2B433D65}"/>
                </a:ext>
              </a:extLst>
            </p:cNvPr>
            <p:cNvSpPr/>
            <p:nvPr/>
          </p:nvSpPr>
          <p:spPr>
            <a:xfrm>
              <a:off x="8945576" y="48218"/>
              <a:ext cx="3076190" cy="6782542"/>
            </a:xfrm>
            <a:prstGeom prst="flowChartAlternateProcess">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59D89C-35D6-8B1E-A0D4-10670D65C58B}"/>
                </a:ext>
              </a:extLst>
            </p:cNvPr>
            <p:cNvGrpSpPr/>
            <p:nvPr/>
          </p:nvGrpSpPr>
          <p:grpSpPr>
            <a:xfrm>
              <a:off x="9024211" y="1099457"/>
              <a:ext cx="2923788" cy="5450509"/>
              <a:chOff x="7272741" y="1241723"/>
              <a:chExt cx="2923788" cy="5450509"/>
            </a:xfrm>
          </p:grpSpPr>
          <p:pic>
            <p:nvPicPr>
              <p:cNvPr id="19" name="Picture 18">
                <a:extLst>
                  <a:ext uri="{FF2B5EF4-FFF2-40B4-BE49-F238E27FC236}">
                    <a16:creationId xmlns:a16="http://schemas.microsoft.com/office/drawing/2014/main" id="{0CD88E97-75AB-4216-7749-8A3F0508A45A}"/>
                  </a:ext>
                </a:extLst>
              </p:cNvPr>
              <p:cNvPicPr>
                <a:picLocks noChangeAspect="1"/>
              </p:cNvPicPr>
              <p:nvPr/>
            </p:nvPicPr>
            <p:blipFill>
              <a:blip r:embed="rId3"/>
              <a:srcRect t="21322"/>
              <a:stretch>
                <a:fillRect/>
              </a:stretch>
            </p:blipFill>
            <p:spPr>
              <a:xfrm>
                <a:off x="7272741" y="1241723"/>
                <a:ext cx="2923788" cy="2408118"/>
              </a:xfrm>
              <a:prstGeom prst="rect">
                <a:avLst/>
              </a:prstGeom>
            </p:spPr>
          </p:pic>
          <p:pic>
            <p:nvPicPr>
              <p:cNvPr id="21" name="Picture 20">
                <a:extLst>
                  <a:ext uri="{FF2B5EF4-FFF2-40B4-BE49-F238E27FC236}">
                    <a16:creationId xmlns:a16="http://schemas.microsoft.com/office/drawing/2014/main" id="{B755AA5D-0466-4100-6BC2-9B88EE4DDDA3}"/>
                  </a:ext>
                </a:extLst>
              </p:cNvPr>
              <p:cNvPicPr>
                <a:picLocks noChangeAspect="1"/>
              </p:cNvPicPr>
              <p:nvPr/>
            </p:nvPicPr>
            <p:blipFill>
              <a:blip r:embed="rId4"/>
              <a:stretch>
                <a:fillRect/>
              </a:stretch>
            </p:blipFill>
            <p:spPr>
              <a:xfrm>
                <a:off x="7272741" y="3697947"/>
                <a:ext cx="2923788" cy="2994285"/>
              </a:xfrm>
              <a:prstGeom prst="rect">
                <a:avLst/>
              </a:prstGeom>
            </p:spPr>
          </p:pic>
        </p:grpSp>
        <p:pic>
          <p:nvPicPr>
            <p:cNvPr id="48" name="Picture 47">
              <a:extLst>
                <a:ext uri="{FF2B5EF4-FFF2-40B4-BE49-F238E27FC236}">
                  <a16:creationId xmlns:a16="http://schemas.microsoft.com/office/drawing/2014/main" id="{62466FE2-B2C8-6168-49B7-633AD90FB3A4}"/>
                </a:ext>
              </a:extLst>
            </p:cNvPr>
            <p:cNvPicPr>
              <a:picLocks noChangeAspect="1"/>
            </p:cNvPicPr>
            <p:nvPr/>
          </p:nvPicPr>
          <p:blipFill>
            <a:blip r:embed="rId5"/>
            <a:stretch>
              <a:fillRect/>
            </a:stretch>
          </p:blipFill>
          <p:spPr>
            <a:xfrm>
              <a:off x="9053265" y="318920"/>
              <a:ext cx="2882583" cy="487197"/>
            </a:xfrm>
            <a:prstGeom prst="rect">
              <a:avLst/>
            </a:prstGeom>
          </p:spPr>
        </p:pic>
        <p:sp>
          <p:nvSpPr>
            <p:cNvPr id="49" name="TextBox 48">
              <a:extLst>
                <a:ext uri="{FF2B5EF4-FFF2-40B4-BE49-F238E27FC236}">
                  <a16:creationId xmlns:a16="http://schemas.microsoft.com/office/drawing/2014/main" id="{EA01B474-1B42-391E-84E7-7CF8CC56BEB4}"/>
                </a:ext>
              </a:extLst>
            </p:cNvPr>
            <p:cNvSpPr txBox="1"/>
            <p:nvPr/>
          </p:nvSpPr>
          <p:spPr>
            <a:xfrm>
              <a:off x="10055908" y="2475230"/>
              <a:ext cx="305260" cy="246221"/>
            </a:xfrm>
            <a:prstGeom prst="rect">
              <a:avLst/>
            </a:prstGeom>
            <a:noFill/>
          </p:spPr>
          <p:txBody>
            <a:bodyPr wrap="square" rtlCol="0">
              <a:spAutoFit/>
            </a:bodyPr>
            <a:lstStyle/>
            <a:p>
              <a:r>
                <a:rPr lang="en-US" sz="1000" i="1" dirty="0">
                  <a:solidFill>
                    <a:srgbClr val="002060"/>
                  </a:solidFill>
                </a:rPr>
                <a:t>-</a:t>
              </a:r>
              <a:endParaRPr lang="en-US" sz="1000" dirty="0">
                <a:solidFill>
                  <a:srgbClr val="002060"/>
                </a:solidFill>
              </a:endParaRPr>
            </a:p>
          </p:txBody>
        </p:sp>
      </p:grpSp>
      <p:sp>
        <p:nvSpPr>
          <p:cNvPr id="2" name="Title 1">
            <a:extLst>
              <a:ext uri="{FF2B5EF4-FFF2-40B4-BE49-F238E27FC236}">
                <a16:creationId xmlns:a16="http://schemas.microsoft.com/office/drawing/2014/main" id="{A7F3E801-B1BD-BD0E-190D-5C800E6E0D6B}"/>
              </a:ext>
            </a:extLst>
          </p:cNvPr>
          <p:cNvSpPr>
            <a:spLocks noGrp="1"/>
          </p:cNvSpPr>
          <p:nvPr>
            <p:ph type="title"/>
          </p:nvPr>
        </p:nvSpPr>
        <p:spPr>
          <a:xfrm>
            <a:off x="887361" y="567616"/>
            <a:ext cx="3022819" cy="1013861"/>
          </a:xfrm>
        </p:spPr>
        <p:txBody>
          <a:bodyPr>
            <a:normAutofit fontScale="90000"/>
          </a:bodyPr>
          <a:lstStyle/>
          <a:p>
            <a:r>
              <a:rPr lang="en-US" dirty="0"/>
              <a:t>Dysphagia Diet Textures</a:t>
            </a:r>
          </a:p>
        </p:txBody>
      </p:sp>
      <p:sp>
        <p:nvSpPr>
          <p:cNvPr id="3" name="Content Placeholder 2">
            <a:extLst>
              <a:ext uri="{FF2B5EF4-FFF2-40B4-BE49-F238E27FC236}">
                <a16:creationId xmlns:a16="http://schemas.microsoft.com/office/drawing/2014/main" id="{9DBB32B3-8E84-F1C6-F6B7-1F0FFCFE7D20}"/>
              </a:ext>
            </a:extLst>
          </p:cNvPr>
          <p:cNvSpPr>
            <a:spLocks noGrp="1"/>
          </p:cNvSpPr>
          <p:nvPr>
            <p:ph idx="1"/>
          </p:nvPr>
        </p:nvSpPr>
        <p:spPr>
          <a:xfrm>
            <a:off x="887361" y="2066321"/>
            <a:ext cx="3022818" cy="3788910"/>
          </a:xfrm>
        </p:spPr>
        <p:txBody>
          <a:bodyPr>
            <a:normAutofit/>
          </a:bodyPr>
          <a:lstStyle/>
          <a:p>
            <a:pPr marL="0" indent="0">
              <a:buNone/>
            </a:pPr>
            <a:r>
              <a:rPr lang="en-US" sz="1900" dirty="0"/>
              <a:t>Dysphagia diet texture terminology can vary by individual facility—although there are widespread efforts to shift from national standards (e.g., National Dysphagia Diet) to international standards (e.g., International Dysphagia Diet </a:t>
            </a:r>
            <a:r>
              <a:rPr lang="en-US" sz="1900" dirty="0" err="1"/>
              <a:t>Standardisation</a:t>
            </a:r>
            <a:r>
              <a:rPr lang="en-US" sz="1900" dirty="0"/>
              <a:t> Initiative or </a:t>
            </a:r>
            <a:r>
              <a:rPr lang="en-US" sz="1900" i="1" dirty="0"/>
              <a:t>IDDSI</a:t>
            </a:r>
            <a:r>
              <a:rPr lang="en-US" sz="1900" dirty="0"/>
              <a:t>).  </a:t>
            </a:r>
          </a:p>
          <a:p>
            <a:endParaRPr lang="en-US" dirty="0"/>
          </a:p>
        </p:txBody>
      </p:sp>
      <p:grpSp>
        <p:nvGrpSpPr>
          <p:cNvPr id="52" name="Group 51">
            <a:extLst>
              <a:ext uri="{FF2B5EF4-FFF2-40B4-BE49-F238E27FC236}">
                <a16:creationId xmlns:a16="http://schemas.microsoft.com/office/drawing/2014/main" id="{EC1E0C5D-2537-565A-5110-DC3FB80D2EFF}"/>
              </a:ext>
            </a:extLst>
          </p:cNvPr>
          <p:cNvGrpSpPr/>
          <p:nvPr/>
        </p:nvGrpSpPr>
        <p:grpSpPr>
          <a:xfrm>
            <a:off x="4300204" y="10117"/>
            <a:ext cx="4645377" cy="6822724"/>
            <a:chOff x="4300204" y="48217"/>
            <a:chExt cx="4645377" cy="6822724"/>
          </a:xfrm>
        </p:grpSpPr>
        <p:sp>
          <p:nvSpPr>
            <p:cNvPr id="46" name="Flowchart: Alternate Process 45">
              <a:extLst>
                <a:ext uri="{FF2B5EF4-FFF2-40B4-BE49-F238E27FC236}">
                  <a16:creationId xmlns:a16="http://schemas.microsoft.com/office/drawing/2014/main" id="{02692E83-FE5D-6C39-E34E-D4C298507BC6}"/>
                </a:ext>
              </a:extLst>
            </p:cNvPr>
            <p:cNvSpPr/>
            <p:nvPr/>
          </p:nvSpPr>
          <p:spPr>
            <a:xfrm>
              <a:off x="4300204" y="48217"/>
              <a:ext cx="3076190" cy="6822724"/>
            </a:xfrm>
            <a:prstGeom prst="flowChartAlternateProcess">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latin typeface="Arial" panose="020B0604020202020204" pitchFamily="34" charset="0"/>
                <a:cs typeface="Arial" panose="020B0604020202020204" pitchFamily="34" charset="0"/>
              </a:endParaRPr>
            </a:p>
          </p:txBody>
        </p:sp>
        <p:sp>
          <p:nvSpPr>
            <p:cNvPr id="12" name="Arrow: Right 11">
              <a:extLst>
                <a:ext uri="{FF2B5EF4-FFF2-40B4-BE49-F238E27FC236}">
                  <a16:creationId xmlns:a16="http://schemas.microsoft.com/office/drawing/2014/main" id="{983365A9-A513-9E9A-151E-99272A44262D}"/>
                </a:ext>
              </a:extLst>
            </p:cNvPr>
            <p:cNvSpPr/>
            <p:nvPr/>
          </p:nvSpPr>
          <p:spPr>
            <a:xfrm>
              <a:off x="7360609" y="4973485"/>
              <a:ext cx="1584967" cy="221716"/>
            </a:xfrm>
            <a:prstGeom prst="rightArrow">
              <a:avLst/>
            </a:prstGeom>
            <a:solidFill>
              <a:srgbClr val="E84E94"/>
            </a:solidFill>
            <a:ln>
              <a:solidFill>
                <a:srgbClr val="E84E9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BA862042-CB55-CF74-E501-4DF0B73F64CC}"/>
                </a:ext>
              </a:extLst>
            </p:cNvPr>
            <p:cNvSpPr/>
            <p:nvPr/>
          </p:nvSpPr>
          <p:spPr>
            <a:xfrm>
              <a:off x="7360609" y="6202036"/>
              <a:ext cx="1584967" cy="221716"/>
            </a:xfrm>
            <a:prstGeom prst="rightArrow">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B5752DC3-767F-52A7-E7D8-1B04B8E49D86}"/>
                </a:ext>
              </a:extLst>
            </p:cNvPr>
            <p:cNvSpPr/>
            <p:nvPr/>
          </p:nvSpPr>
          <p:spPr>
            <a:xfrm>
              <a:off x="7360610" y="4373483"/>
              <a:ext cx="1584967" cy="221716"/>
            </a:xfrm>
            <a:prstGeom prst="rightArrow">
              <a:avLst/>
            </a:prstGeom>
            <a:solidFill>
              <a:srgbClr val="FCEC13"/>
            </a:solidFill>
            <a:ln>
              <a:solidFill>
                <a:srgbClr val="FCEC1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256C393E-1284-C738-FC8A-DD88969D7524}"/>
                </a:ext>
              </a:extLst>
            </p:cNvPr>
            <p:cNvSpPr/>
            <p:nvPr/>
          </p:nvSpPr>
          <p:spPr>
            <a:xfrm>
              <a:off x="7360611" y="3716729"/>
              <a:ext cx="1584967" cy="221716"/>
            </a:xfrm>
            <a:prstGeom prst="rightArrow">
              <a:avLst/>
            </a:prstGeom>
            <a:solidFill>
              <a:srgbClr val="76B62C"/>
            </a:solidFill>
            <a:ln>
              <a:solidFill>
                <a:srgbClr val="76B6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Right 15">
              <a:extLst>
                <a:ext uri="{FF2B5EF4-FFF2-40B4-BE49-F238E27FC236}">
                  <a16:creationId xmlns:a16="http://schemas.microsoft.com/office/drawing/2014/main" id="{CD5A2491-2380-2735-7140-183C722CE742}"/>
                </a:ext>
              </a:extLst>
            </p:cNvPr>
            <p:cNvSpPr/>
            <p:nvPr/>
          </p:nvSpPr>
          <p:spPr>
            <a:xfrm>
              <a:off x="7360612" y="3120056"/>
              <a:ext cx="1584967" cy="221716"/>
            </a:xfrm>
            <a:prstGeom prst="rightArrow">
              <a:avLst/>
            </a:prstGeom>
            <a:solidFill>
              <a:srgbClr val="E9661E"/>
            </a:solidFill>
            <a:ln>
              <a:solidFill>
                <a:srgbClr val="E966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Arrow: Right 16">
              <a:extLst>
                <a:ext uri="{FF2B5EF4-FFF2-40B4-BE49-F238E27FC236}">
                  <a16:creationId xmlns:a16="http://schemas.microsoft.com/office/drawing/2014/main" id="{82083648-083E-16E0-E63A-75E30C455F65}"/>
                </a:ext>
              </a:extLst>
            </p:cNvPr>
            <p:cNvSpPr/>
            <p:nvPr/>
          </p:nvSpPr>
          <p:spPr>
            <a:xfrm>
              <a:off x="7360613" y="2502065"/>
              <a:ext cx="1584967" cy="221716"/>
            </a:xfrm>
            <a:prstGeom prst="rightArrow">
              <a:avLst/>
            </a:prstGeom>
            <a:solidFill>
              <a:srgbClr val="0266B1"/>
            </a:solidFill>
            <a:ln>
              <a:solidFill>
                <a:srgbClr val="0266B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Right 17">
              <a:extLst>
                <a:ext uri="{FF2B5EF4-FFF2-40B4-BE49-F238E27FC236}">
                  <a16:creationId xmlns:a16="http://schemas.microsoft.com/office/drawing/2014/main" id="{A4D05C94-E4A9-CD93-373E-037F08152778}"/>
                </a:ext>
              </a:extLst>
            </p:cNvPr>
            <p:cNvSpPr/>
            <p:nvPr/>
          </p:nvSpPr>
          <p:spPr>
            <a:xfrm>
              <a:off x="7360614" y="1581477"/>
              <a:ext cx="1584967" cy="221716"/>
            </a:xfrm>
            <a:prstGeom prst="rightArrow">
              <a:avLst/>
            </a:prstGeom>
            <a:solidFill>
              <a:schemeClr val="tx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7" name="Picture 26">
              <a:extLst>
                <a:ext uri="{FF2B5EF4-FFF2-40B4-BE49-F238E27FC236}">
                  <a16:creationId xmlns:a16="http://schemas.microsoft.com/office/drawing/2014/main" id="{63BB2F40-5FD4-2CB9-CD17-82C00783B67C}"/>
                </a:ext>
              </a:extLst>
            </p:cNvPr>
            <p:cNvPicPr>
              <a:picLocks noChangeAspect="1"/>
            </p:cNvPicPr>
            <p:nvPr/>
          </p:nvPicPr>
          <p:blipFill>
            <a:blip r:embed="rId6"/>
            <a:stretch>
              <a:fillRect/>
            </a:stretch>
          </p:blipFill>
          <p:spPr>
            <a:xfrm>
              <a:off x="4381056" y="334684"/>
              <a:ext cx="2923788" cy="475534"/>
            </a:xfrm>
            <a:prstGeom prst="rect">
              <a:avLst/>
            </a:prstGeom>
          </p:spPr>
        </p:pic>
        <p:pic>
          <p:nvPicPr>
            <p:cNvPr id="29" name="Picture 28">
              <a:extLst>
                <a:ext uri="{FF2B5EF4-FFF2-40B4-BE49-F238E27FC236}">
                  <a16:creationId xmlns:a16="http://schemas.microsoft.com/office/drawing/2014/main" id="{C03E8755-EDB3-3D87-C625-6E5BF77D8857}"/>
                </a:ext>
              </a:extLst>
            </p:cNvPr>
            <p:cNvPicPr>
              <a:picLocks noChangeAspect="1"/>
            </p:cNvPicPr>
            <p:nvPr/>
          </p:nvPicPr>
          <p:blipFill>
            <a:blip r:embed="rId7"/>
            <a:stretch>
              <a:fillRect/>
            </a:stretch>
          </p:blipFill>
          <p:spPr>
            <a:xfrm>
              <a:off x="4358196" y="1463856"/>
              <a:ext cx="2923788" cy="456958"/>
            </a:xfrm>
            <a:prstGeom prst="rect">
              <a:avLst/>
            </a:prstGeom>
          </p:spPr>
        </p:pic>
        <p:pic>
          <p:nvPicPr>
            <p:cNvPr id="31" name="Picture 30">
              <a:extLst>
                <a:ext uri="{FF2B5EF4-FFF2-40B4-BE49-F238E27FC236}">
                  <a16:creationId xmlns:a16="http://schemas.microsoft.com/office/drawing/2014/main" id="{DD7122E3-D345-A2CC-EE25-24F677F33485}"/>
                </a:ext>
              </a:extLst>
            </p:cNvPr>
            <p:cNvPicPr>
              <a:picLocks noChangeAspect="1"/>
            </p:cNvPicPr>
            <p:nvPr/>
          </p:nvPicPr>
          <p:blipFill>
            <a:blip r:embed="rId8"/>
            <a:stretch>
              <a:fillRect/>
            </a:stretch>
          </p:blipFill>
          <p:spPr>
            <a:xfrm>
              <a:off x="4358196" y="2381029"/>
              <a:ext cx="2916295" cy="463788"/>
            </a:xfrm>
            <a:prstGeom prst="rect">
              <a:avLst/>
            </a:prstGeom>
          </p:spPr>
        </p:pic>
        <p:pic>
          <p:nvPicPr>
            <p:cNvPr id="33" name="Picture 32">
              <a:extLst>
                <a:ext uri="{FF2B5EF4-FFF2-40B4-BE49-F238E27FC236}">
                  <a16:creationId xmlns:a16="http://schemas.microsoft.com/office/drawing/2014/main" id="{0D390570-DA54-CAA7-402B-6BBB3AE1F9B7}"/>
                </a:ext>
              </a:extLst>
            </p:cNvPr>
            <p:cNvPicPr>
              <a:picLocks noChangeAspect="1"/>
            </p:cNvPicPr>
            <p:nvPr/>
          </p:nvPicPr>
          <p:blipFill>
            <a:blip r:embed="rId9"/>
            <a:stretch>
              <a:fillRect/>
            </a:stretch>
          </p:blipFill>
          <p:spPr>
            <a:xfrm>
              <a:off x="4350703" y="3014688"/>
              <a:ext cx="2923788" cy="470027"/>
            </a:xfrm>
            <a:prstGeom prst="rect">
              <a:avLst/>
            </a:prstGeom>
          </p:spPr>
        </p:pic>
        <p:pic>
          <p:nvPicPr>
            <p:cNvPr id="35" name="Picture 34">
              <a:extLst>
                <a:ext uri="{FF2B5EF4-FFF2-40B4-BE49-F238E27FC236}">
                  <a16:creationId xmlns:a16="http://schemas.microsoft.com/office/drawing/2014/main" id="{E1DEE8D7-DD63-433C-09C0-4B2C1EA481CE}"/>
                </a:ext>
              </a:extLst>
            </p:cNvPr>
            <p:cNvPicPr>
              <a:picLocks noChangeAspect="1"/>
            </p:cNvPicPr>
            <p:nvPr/>
          </p:nvPicPr>
          <p:blipFill>
            <a:blip r:embed="rId10"/>
            <a:stretch>
              <a:fillRect/>
            </a:stretch>
          </p:blipFill>
          <p:spPr>
            <a:xfrm>
              <a:off x="4350703" y="3619962"/>
              <a:ext cx="2916295" cy="470012"/>
            </a:xfrm>
            <a:prstGeom prst="rect">
              <a:avLst/>
            </a:prstGeom>
          </p:spPr>
        </p:pic>
        <p:pic>
          <p:nvPicPr>
            <p:cNvPr id="37" name="Picture 36">
              <a:extLst>
                <a:ext uri="{FF2B5EF4-FFF2-40B4-BE49-F238E27FC236}">
                  <a16:creationId xmlns:a16="http://schemas.microsoft.com/office/drawing/2014/main" id="{FB49F557-43FE-090C-7260-0A6F1491C384}"/>
                </a:ext>
              </a:extLst>
            </p:cNvPr>
            <p:cNvPicPr>
              <a:picLocks noChangeAspect="1"/>
            </p:cNvPicPr>
            <p:nvPr/>
          </p:nvPicPr>
          <p:blipFill>
            <a:blip r:embed="rId11"/>
            <a:stretch>
              <a:fillRect/>
            </a:stretch>
          </p:blipFill>
          <p:spPr>
            <a:xfrm>
              <a:off x="4362196" y="4261490"/>
              <a:ext cx="2923788" cy="464388"/>
            </a:xfrm>
            <a:prstGeom prst="rect">
              <a:avLst/>
            </a:prstGeom>
          </p:spPr>
        </p:pic>
        <p:pic>
          <p:nvPicPr>
            <p:cNvPr id="39" name="Picture 38">
              <a:extLst>
                <a:ext uri="{FF2B5EF4-FFF2-40B4-BE49-F238E27FC236}">
                  <a16:creationId xmlns:a16="http://schemas.microsoft.com/office/drawing/2014/main" id="{65DD2098-179B-E411-A571-22698AC6C0A6}"/>
                </a:ext>
              </a:extLst>
            </p:cNvPr>
            <p:cNvPicPr>
              <a:picLocks noChangeAspect="1"/>
            </p:cNvPicPr>
            <p:nvPr/>
          </p:nvPicPr>
          <p:blipFill>
            <a:blip r:embed="rId12"/>
            <a:stretch>
              <a:fillRect/>
            </a:stretch>
          </p:blipFill>
          <p:spPr>
            <a:xfrm>
              <a:off x="4381056" y="4868540"/>
              <a:ext cx="2882583" cy="470027"/>
            </a:xfrm>
            <a:prstGeom prst="rect">
              <a:avLst/>
            </a:prstGeom>
          </p:spPr>
        </p:pic>
        <p:pic>
          <p:nvPicPr>
            <p:cNvPr id="41" name="Picture 40">
              <a:extLst>
                <a:ext uri="{FF2B5EF4-FFF2-40B4-BE49-F238E27FC236}">
                  <a16:creationId xmlns:a16="http://schemas.microsoft.com/office/drawing/2014/main" id="{1EEF18A0-7EFB-60C1-20F7-7853126D02AB}"/>
                </a:ext>
              </a:extLst>
            </p:cNvPr>
            <p:cNvPicPr>
              <a:picLocks noChangeAspect="1"/>
            </p:cNvPicPr>
            <p:nvPr/>
          </p:nvPicPr>
          <p:blipFill>
            <a:blip r:embed="rId13"/>
            <a:stretch>
              <a:fillRect/>
            </a:stretch>
          </p:blipFill>
          <p:spPr>
            <a:xfrm>
              <a:off x="4418855" y="6080700"/>
              <a:ext cx="2863119" cy="464388"/>
            </a:xfrm>
            <a:prstGeom prst="rect">
              <a:avLst/>
            </a:prstGeom>
          </p:spPr>
        </p:pic>
      </p:grpSp>
      <p:sp>
        <p:nvSpPr>
          <p:cNvPr id="42" name="TextBox 41">
            <a:extLst>
              <a:ext uri="{FF2B5EF4-FFF2-40B4-BE49-F238E27FC236}">
                <a16:creationId xmlns:a16="http://schemas.microsoft.com/office/drawing/2014/main" id="{EDBB82C3-285D-C6EB-484E-59E6D8734413}"/>
              </a:ext>
            </a:extLst>
          </p:cNvPr>
          <p:cNvSpPr txBox="1"/>
          <p:nvPr/>
        </p:nvSpPr>
        <p:spPr>
          <a:xfrm>
            <a:off x="369917" y="5434369"/>
            <a:ext cx="3851652" cy="646331"/>
          </a:xfrm>
          <a:prstGeom prst="rect">
            <a:avLst/>
          </a:prstGeom>
          <a:noFill/>
        </p:spPr>
        <p:txBody>
          <a:bodyPr wrap="square" rtlCol="0">
            <a:spAutoFit/>
          </a:bodyPr>
          <a:lstStyle/>
          <a:p>
            <a:r>
              <a:rPr lang="en-US" sz="1200" i="1" dirty="0"/>
              <a:t>Note</a:t>
            </a:r>
            <a:r>
              <a:rPr lang="en-US" sz="1200" dirty="0"/>
              <a:t>: Level 1 (slightly thick liquids) is primarily used in pediatric cases and does not have a corresponding liquid texture in the National Dysphagia Diet. </a:t>
            </a:r>
          </a:p>
        </p:txBody>
      </p:sp>
    </p:spTree>
    <p:extLst>
      <p:ext uri="{BB962C8B-B14F-4D97-AF65-F5344CB8AC3E}">
        <p14:creationId xmlns:p14="http://schemas.microsoft.com/office/powerpoint/2010/main" val="3340692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0F265-DD19-5BBB-A719-34FFDCD46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B6AB2-749E-F121-0709-877EC2B435BB}"/>
              </a:ext>
            </a:extLst>
          </p:cNvPr>
          <p:cNvSpPr>
            <a:spLocks noGrp="1"/>
          </p:cNvSpPr>
          <p:nvPr>
            <p:ph type="title"/>
          </p:nvPr>
        </p:nvSpPr>
        <p:spPr/>
        <p:txBody>
          <a:bodyPr/>
          <a:lstStyle/>
          <a:p>
            <a:r>
              <a:rPr lang="en-US" dirty="0"/>
              <a:t>The IDDSI Framework</a:t>
            </a:r>
            <a:endParaRPr lang="en-US" b="1" dirty="0">
              <a:highlight>
                <a:srgbClr val="FFFF00"/>
              </a:highlight>
            </a:endParaRPr>
          </a:p>
        </p:txBody>
      </p:sp>
      <p:sp>
        <p:nvSpPr>
          <p:cNvPr id="3" name="Content Placeholder 2">
            <a:extLst>
              <a:ext uri="{FF2B5EF4-FFF2-40B4-BE49-F238E27FC236}">
                <a16:creationId xmlns:a16="http://schemas.microsoft.com/office/drawing/2014/main" id="{EE8A8729-380E-CA6D-27D5-25D32E1CF5CD}"/>
              </a:ext>
            </a:extLst>
          </p:cNvPr>
          <p:cNvSpPr>
            <a:spLocks noGrp="1"/>
          </p:cNvSpPr>
          <p:nvPr>
            <p:ph idx="1"/>
          </p:nvPr>
        </p:nvSpPr>
        <p:spPr/>
        <p:txBody>
          <a:bodyPr vert="horz" lIns="91440" tIns="45720" rIns="91440" bIns="45720" rtlCol="0" anchor="t">
            <a:normAutofit/>
          </a:bodyPr>
          <a:lstStyle/>
          <a:p>
            <a:r>
              <a:rPr lang="en-US" dirty="0"/>
              <a:t>The </a:t>
            </a:r>
            <a:r>
              <a:rPr lang="en-US" i="1" dirty="0"/>
              <a:t>International Dysphagia Diet Standardisation Initiative (IDDSI) framework </a:t>
            </a:r>
            <a:r>
              <a:rPr lang="en-US" dirty="0"/>
              <a:t>(https://www.iddsi.org/) is a global effort designed to avoid the confusion created by variable terminology and definitions to describe modified diets in locations around the world. </a:t>
            </a:r>
          </a:p>
          <a:p>
            <a:r>
              <a:rPr lang="en-US" dirty="0"/>
              <a:t>The goal is to improve safety and to ensure equitable care for diet modification for all individuals with dysphagia worldwide. </a:t>
            </a:r>
          </a:p>
        </p:txBody>
      </p:sp>
    </p:spTree>
    <p:extLst>
      <p:ext uri="{BB962C8B-B14F-4D97-AF65-F5344CB8AC3E}">
        <p14:creationId xmlns:p14="http://schemas.microsoft.com/office/powerpoint/2010/main" val="2513603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6FF3F-0BDF-FFBD-988B-705B93A14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E3E69-1AA9-27F6-704B-19E7D2678A04}"/>
              </a:ext>
            </a:extLst>
          </p:cNvPr>
          <p:cNvSpPr>
            <a:spLocks noGrp="1"/>
          </p:cNvSpPr>
          <p:nvPr>
            <p:ph type="title"/>
          </p:nvPr>
        </p:nvSpPr>
        <p:spPr/>
        <p:txBody>
          <a:bodyPr/>
          <a:lstStyle/>
          <a:p>
            <a:r>
              <a:rPr lang="en-US" dirty="0"/>
              <a:t>Thickened Liquids</a:t>
            </a:r>
          </a:p>
        </p:txBody>
      </p:sp>
      <p:sp>
        <p:nvSpPr>
          <p:cNvPr id="3" name="Content Placeholder 2">
            <a:extLst>
              <a:ext uri="{FF2B5EF4-FFF2-40B4-BE49-F238E27FC236}">
                <a16:creationId xmlns:a16="http://schemas.microsoft.com/office/drawing/2014/main" id="{5442D079-0213-6CD4-55F4-5764CB153D0F}"/>
              </a:ext>
            </a:extLst>
          </p:cNvPr>
          <p:cNvSpPr>
            <a:spLocks noGrp="1"/>
          </p:cNvSpPr>
          <p:nvPr>
            <p:ph idx="1"/>
          </p:nvPr>
        </p:nvSpPr>
        <p:spPr/>
        <p:txBody>
          <a:bodyPr>
            <a:normAutofit/>
          </a:bodyPr>
          <a:lstStyle/>
          <a:p>
            <a:r>
              <a:rPr lang="en-US" b="0" i="0" dirty="0">
                <a:solidFill>
                  <a:srgbClr val="242424"/>
                </a:solidFill>
                <a:effectLst/>
                <a:latin typeface="Aptos" panose="020B0004020202020204" pitchFamily="34" charset="0"/>
              </a:rPr>
              <a:t>Without instrumental swallowing assessments (e.g., VFSS/MBSS, FEES), we’re unable to determine if</a:t>
            </a:r>
          </a:p>
          <a:p>
            <a:pPr lvl="1"/>
            <a:r>
              <a:rPr lang="en-US" dirty="0">
                <a:solidFill>
                  <a:srgbClr val="242424"/>
                </a:solidFill>
                <a:latin typeface="Aptos" panose="020B0004020202020204" pitchFamily="34" charset="0"/>
              </a:rPr>
              <a:t>t</a:t>
            </a:r>
            <a:r>
              <a:rPr lang="en-US" b="0" i="0" dirty="0">
                <a:solidFill>
                  <a:srgbClr val="242424"/>
                </a:solidFill>
                <a:effectLst/>
                <a:latin typeface="Aptos" panose="020B0004020202020204" pitchFamily="34" charset="0"/>
              </a:rPr>
              <a:t>hickened liquids </a:t>
            </a:r>
            <a:r>
              <a:rPr lang="en-US" dirty="0">
                <a:solidFill>
                  <a:srgbClr val="242424"/>
                </a:solidFill>
                <a:latin typeface="Aptos" panose="020B0004020202020204" pitchFamily="34" charset="0"/>
              </a:rPr>
              <a:t>behave differently from thin liquids;</a:t>
            </a:r>
          </a:p>
          <a:p>
            <a:pPr lvl="1"/>
            <a:r>
              <a:rPr lang="en-US" b="0" i="0" dirty="0">
                <a:solidFill>
                  <a:srgbClr val="242424"/>
                </a:solidFill>
                <a:effectLst/>
                <a:latin typeface="Aptos" panose="020B0004020202020204" pitchFamily="34" charset="0"/>
              </a:rPr>
              <a:t>aspiration occurs with any texture; or</a:t>
            </a:r>
          </a:p>
          <a:p>
            <a:pPr lvl="1"/>
            <a:r>
              <a:rPr lang="en-US" b="0" i="0" dirty="0">
                <a:solidFill>
                  <a:srgbClr val="242424"/>
                </a:solidFill>
                <a:effectLst/>
                <a:latin typeface="Aptos" panose="020B0004020202020204" pitchFamily="34" charset="0"/>
              </a:rPr>
              <a:t>which strategies are most helpful for improving swallow efficiency and safety.</a:t>
            </a:r>
          </a:p>
          <a:p>
            <a:endParaRPr lang="en-US" dirty="0"/>
          </a:p>
        </p:txBody>
      </p:sp>
    </p:spTree>
    <p:extLst>
      <p:ext uri="{BB962C8B-B14F-4D97-AF65-F5344CB8AC3E}">
        <p14:creationId xmlns:p14="http://schemas.microsoft.com/office/powerpoint/2010/main" val="69832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749D7-E288-7512-BF60-BA679B2E18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B28BFE-A243-D020-5D9E-F2335EDC588B}"/>
              </a:ext>
            </a:extLst>
          </p:cNvPr>
          <p:cNvSpPr>
            <a:spLocks noGrp="1"/>
          </p:cNvSpPr>
          <p:nvPr>
            <p:ph type="title"/>
          </p:nvPr>
        </p:nvSpPr>
        <p:spPr/>
        <p:txBody>
          <a:bodyPr/>
          <a:lstStyle/>
          <a:p>
            <a:r>
              <a:rPr lang="en-US" dirty="0"/>
              <a:t>Thickened Liquids (cont’d)</a:t>
            </a:r>
          </a:p>
        </p:txBody>
      </p:sp>
      <p:sp>
        <p:nvSpPr>
          <p:cNvPr id="3" name="Content Placeholder 2">
            <a:extLst>
              <a:ext uri="{FF2B5EF4-FFF2-40B4-BE49-F238E27FC236}">
                <a16:creationId xmlns:a16="http://schemas.microsoft.com/office/drawing/2014/main" id="{84A57593-18FE-8D94-ABD4-430C0ABDFE26}"/>
              </a:ext>
            </a:extLst>
          </p:cNvPr>
          <p:cNvSpPr>
            <a:spLocks noGrp="1"/>
          </p:cNvSpPr>
          <p:nvPr>
            <p:ph idx="1"/>
          </p:nvPr>
        </p:nvSpPr>
        <p:spPr/>
        <p:txBody>
          <a:bodyPr>
            <a:normAutofit/>
          </a:bodyPr>
          <a:lstStyle/>
          <a:p>
            <a:r>
              <a:rPr lang="en-US" b="0" i="0" dirty="0">
                <a:solidFill>
                  <a:srgbClr val="242424"/>
                </a:solidFill>
                <a:effectLst/>
                <a:latin typeface="Aptos" panose="020B0004020202020204" pitchFamily="34" charset="0"/>
              </a:rPr>
              <a:t>Although using thickened liquids can help swallowing for </a:t>
            </a:r>
            <a:r>
              <a:rPr lang="en-US" b="0" i="1" dirty="0">
                <a:solidFill>
                  <a:srgbClr val="242424"/>
                </a:solidFill>
                <a:effectLst/>
                <a:latin typeface="Aptos" panose="020B0004020202020204" pitchFamily="34" charset="0"/>
              </a:rPr>
              <a:t>some</a:t>
            </a:r>
            <a:r>
              <a:rPr lang="en-US" b="0" i="0" dirty="0">
                <a:solidFill>
                  <a:srgbClr val="242424"/>
                </a:solidFill>
                <a:effectLst/>
                <a:latin typeface="Aptos" panose="020B0004020202020204" pitchFamily="34" charset="0"/>
              </a:rPr>
              <a:t> patients, it can also lead to problems—such as reduced fluid intake or other health issues if the patient aspirates the thickened liquids. </a:t>
            </a:r>
            <a:endParaRPr lang="en-US" b="1" i="0" dirty="0">
              <a:solidFill>
                <a:srgbClr val="242424"/>
              </a:solidFill>
              <a:effectLst/>
              <a:highlight>
                <a:srgbClr val="FFFF00"/>
              </a:highlight>
              <a:latin typeface="Aptos" panose="020B0004020202020204" pitchFamily="34" charset="0"/>
            </a:endParaRPr>
          </a:p>
          <a:p>
            <a:r>
              <a:rPr lang="en-US" dirty="0">
                <a:solidFill>
                  <a:srgbClr val="242424"/>
                </a:solidFill>
                <a:latin typeface="Aptos" panose="020B0004020202020204" pitchFamily="34" charset="0"/>
              </a:rPr>
              <a:t>SLPs may recommend t</a:t>
            </a:r>
            <a:r>
              <a:rPr lang="en-US" b="0" i="0" dirty="0">
                <a:solidFill>
                  <a:srgbClr val="242424"/>
                </a:solidFill>
                <a:effectLst/>
                <a:latin typeface="Aptos" panose="020B0004020202020204" pitchFamily="34" charset="0"/>
              </a:rPr>
              <a:t>hickened liquids on an </a:t>
            </a:r>
            <a:r>
              <a:rPr lang="en-US" b="0" i="1" dirty="0">
                <a:solidFill>
                  <a:srgbClr val="242424"/>
                </a:solidFill>
                <a:effectLst/>
                <a:latin typeface="Aptos" panose="020B0004020202020204" pitchFamily="34" charset="0"/>
              </a:rPr>
              <a:t>individualized</a:t>
            </a:r>
            <a:r>
              <a:rPr lang="en-US" b="0" i="0" dirty="0">
                <a:solidFill>
                  <a:srgbClr val="242424"/>
                </a:solidFill>
                <a:effectLst/>
                <a:latin typeface="Aptos" panose="020B0004020202020204" pitchFamily="34" charset="0"/>
              </a:rPr>
              <a:t> </a:t>
            </a:r>
            <a:r>
              <a:rPr lang="en-US" b="0" i="1" dirty="0">
                <a:solidFill>
                  <a:srgbClr val="242424"/>
                </a:solidFill>
                <a:effectLst/>
                <a:latin typeface="Aptos" panose="020B0004020202020204" pitchFamily="34" charset="0"/>
              </a:rPr>
              <a:t>basis.</a:t>
            </a:r>
          </a:p>
          <a:p>
            <a:pPr lvl="1"/>
            <a:r>
              <a:rPr lang="en-US" b="0" i="0" dirty="0">
                <a:solidFill>
                  <a:srgbClr val="242424"/>
                </a:solidFill>
                <a:effectLst/>
                <a:latin typeface="Aptos" panose="020B0004020202020204" pitchFamily="34" charset="0"/>
              </a:rPr>
              <a:t>SLPs use all available information about the patient’s health—as well as current evidence on diet texture modifications and the patient’s preferences—to make informed recommendations and to obtain </a:t>
            </a:r>
            <a:r>
              <a:rPr lang="en-US" b="0" i="0" dirty="0">
                <a:effectLst/>
                <a:latin typeface="Aptos" panose="020B0004020202020204" pitchFamily="34" charset="0"/>
              </a:rPr>
              <a:t>informed consent</a:t>
            </a:r>
            <a:r>
              <a:rPr lang="en-US" b="0" i="0" dirty="0">
                <a:solidFill>
                  <a:srgbClr val="242424"/>
                </a:solidFill>
                <a:effectLst/>
                <a:latin typeface="Aptos" panose="020B0004020202020204" pitchFamily="34" charset="0"/>
              </a:rPr>
              <a:t> from the patient or decision maker.</a:t>
            </a:r>
          </a:p>
          <a:p>
            <a:endParaRPr lang="en-US" dirty="0"/>
          </a:p>
        </p:txBody>
      </p:sp>
    </p:spTree>
    <p:extLst>
      <p:ext uri="{BB962C8B-B14F-4D97-AF65-F5344CB8AC3E}">
        <p14:creationId xmlns:p14="http://schemas.microsoft.com/office/powerpoint/2010/main" val="24284935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EA6B-D9C4-D922-5946-89080A2DB2DC}"/>
              </a:ext>
            </a:extLst>
          </p:cNvPr>
          <p:cNvSpPr>
            <a:spLocks noGrp="1"/>
          </p:cNvSpPr>
          <p:nvPr>
            <p:ph type="title"/>
          </p:nvPr>
        </p:nvSpPr>
        <p:spPr/>
        <p:txBody>
          <a:bodyPr/>
          <a:lstStyle/>
          <a:p>
            <a:r>
              <a:rPr lang="en-US" dirty="0"/>
              <a:t>Cognition, Speech, Language, and Voice	</a:t>
            </a:r>
          </a:p>
        </p:txBody>
      </p:sp>
      <p:sp>
        <p:nvSpPr>
          <p:cNvPr id="3" name="Content Placeholder 2">
            <a:extLst>
              <a:ext uri="{FF2B5EF4-FFF2-40B4-BE49-F238E27FC236}">
                <a16:creationId xmlns:a16="http://schemas.microsoft.com/office/drawing/2014/main" id="{09DBB526-0358-420D-B0AB-7C176ABD6911}"/>
              </a:ext>
            </a:extLst>
          </p:cNvPr>
          <p:cNvSpPr>
            <a:spLocks noGrp="1"/>
          </p:cNvSpPr>
          <p:nvPr>
            <p:ph idx="1"/>
          </p:nvPr>
        </p:nvSpPr>
        <p:spPr/>
        <p:txBody>
          <a:bodyPr>
            <a:normAutofit/>
          </a:bodyPr>
          <a:lstStyle/>
          <a:p>
            <a:r>
              <a:rPr lang="en-US" dirty="0"/>
              <a:t>In addition to treating swallowing disorders, SLPs also work with individuals who have difficulties with cognition, speech, language, and voice.</a:t>
            </a:r>
          </a:p>
        </p:txBody>
      </p:sp>
    </p:spTree>
    <p:extLst>
      <p:ext uri="{BB962C8B-B14F-4D97-AF65-F5344CB8AC3E}">
        <p14:creationId xmlns:p14="http://schemas.microsoft.com/office/powerpoint/2010/main" val="2392193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8D8DE-D4D4-B905-9A05-8B830818A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049C8-0081-3D04-FDE8-2A7E24767912}"/>
              </a:ext>
            </a:extLst>
          </p:cNvPr>
          <p:cNvSpPr>
            <a:spLocks noGrp="1"/>
          </p:cNvSpPr>
          <p:nvPr>
            <p:ph type="title"/>
          </p:nvPr>
        </p:nvSpPr>
        <p:spPr/>
        <p:txBody>
          <a:bodyPr/>
          <a:lstStyle/>
          <a:p>
            <a:r>
              <a:rPr lang="en-US" dirty="0"/>
              <a:t>Cognition</a:t>
            </a:r>
          </a:p>
        </p:txBody>
      </p:sp>
      <p:sp>
        <p:nvSpPr>
          <p:cNvPr id="3" name="Content Placeholder 2">
            <a:extLst>
              <a:ext uri="{FF2B5EF4-FFF2-40B4-BE49-F238E27FC236}">
                <a16:creationId xmlns:a16="http://schemas.microsoft.com/office/drawing/2014/main" id="{C9E56EB1-C979-10F8-B645-973E8744AD56}"/>
              </a:ext>
            </a:extLst>
          </p:cNvPr>
          <p:cNvSpPr>
            <a:spLocks noGrp="1"/>
          </p:cNvSpPr>
          <p:nvPr>
            <p:ph idx="1"/>
          </p:nvPr>
        </p:nvSpPr>
        <p:spPr>
          <a:xfrm>
            <a:off x="838200" y="1443788"/>
            <a:ext cx="10515600" cy="5274645"/>
          </a:xfrm>
        </p:spPr>
        <p:txBody>
          <a:bodyPr vert="horz" lIns="91440" tIns="45720" rIns="91440" bIns="45720" rtlCol="0" anchor="t">
            <a:normAutofit fontScale="70000" lnSpcReduction="20000"/>
          </a:bodyPr>
          <a:lstStyle/>
          <a:p>
            <a:endParaRPr lang="en-US" dirty="0"/>
          </a:p>
          <a:p>
            <a:r>
              <a:rPr lang="en-US" sz="4000" dirty="0"/>
              <a:t>SLPs play a role in the screening, assessment, diagnosis, and treatment of people with cognitive difficulties.</a:t>
            </a:r>
          </a:p>
          <a:p>
            <a:r>
              <a:rPr lang="en-US" sz="4000" dirty="0"/>
              <a:t>Changes in thinking skills—including memory, attention, problem solving, and executive functioning—can result from a variety of conditions, including the following:</a:t>
            </a:r>
          </a:p>
          <a:p>
            <a:pPr lvl="1"/>
            <a:r>
              <a:rPr lang="en-US" dirty="0"/>
              <a:t>stroke</a:t>
            </a:r>
          </a:p>
          <a:p>
            <a:pPr lvl="1"/>
            <a:r>
              <a:rPr lang="en-US" dirty="0"/>
              <a:t>dementia</a:t>
            </a:r>
          </a:p>
          <a:p>
            <a:pPr lvl="1"/>
            <a:r>
              <a:rPr lang="en-US" dirty="0"/>
              <a:t>delirium</a:t>
            </a:r>
          </a:p>
          <a:p>
            <a:pPr lvl="1"/>
            <a:r>
              <a:rPr lang="en-US" dirty="0"/>
              <a:t>traumatic brain injury (TBI)</a:t>
            </a:r>
          </a:p>
          <a:p>
            <a:pPr lvl="1"/>
            <a:r>
              <a:rPr lang="en-US" dirty="0"/>
              <a:t>concussion—also known as mild traumatic brain injury (mTBI)</a:t>
            </a:r>
          </a:p>
          <a:p>
            <a:pPr lvl="1"/>
            <a:r>
              <a:rPr lang="en-US" dirty="0"/>
              <a:t>long COVID</a:t>
            </a:r>
          </a:p>
          <a:p>
            <a:pPr lvl="1"/>
            <a:r>
              <a:rPr lang="en-US" dirty="0"/>
              <a:t>cancer-related cognitive changes</a:t>
            </a:r>
          </a:p>
          <a:p>
            <a:r>
              <a:rPr lang="en-US" sz="4000" dirty="0"/>
              <a:t>Cognitive treatment may be </a:t>
            </a:r>
            <a:r>
              <a:rPr lang="en-US" sz="4000" i="1" dirty="0"/>
              <a:t>restorative</a:t>
            </a:r>
            <a:r>
              <a:rPr lang="en-US" sz="4000" dirty="0"/>
              <a:t> (aiming to restore function and brain pathways), </a:t>
            </a:r>
            <a:r>
              <a:rPr lang="en-US" sz="4000" i="1" dirty="0"/>
              <a:t>compensatory</a:t>
            </a:r>
            <a:r>
              <a:rPr lang="en-US" sz="4000" dirty="0"/>
              <a:t> (e.g., environmental modifications, visual aids), and may involve patient and care partner education. </a:t>
            </a:r>
          </a:p>
          <a:p>
            <a:endParaRPr lang="en-US" dirty="0"/>
          </a:p>
        </p:txBody>
      </p:sp>
    </p:spTree>
    <p:extLst>
      <p:ext uri="{BB962C8B-B14F-4D97-AF65-F5344CB8AC3E}">
        <p14:creationId xmlns:p14="http://schemas.microsoft.com/office/powerpoint/2010/main" val="4006178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383E-545F-175B-FC83-F7AD7529048E}"/>
              </a:ext>
            </a:extLst>
          </p:cNvPr>
          <p:cNvSpPr>
            <a:spLocks noGrp="1"/>
          </p:cNvSpPr>
          <p:nvPr>
            <p:ph type="title"/>
          </p:nvPr>
        </p:nvSpPr>
        <p:spPr>
          <a:xfrm>
            <a:off x="838200" y="365126"/>
            <a:ext cx="10515600" cy="982908"/>
          </a:xfrm>
        </p:spPr>
        <p:txBody>
          <a:bodyPr/>
          <a:lstStyle/>
          <a:p>
            <a:r>
              <a:rPr lang="en-US" dirty="0"/>
              <a:t>Speech </a:t>
            </a:r>
          </a:p>
        </p:txBody>
      </p:sp>
      <p:sp>
        <p:nvSpPr>
          <p:cNvPr id="3" name="Content Placeholder 2">
            <a:extLst>
              <a:ext uri="{FF2B5EF4-FFF2-40B4-BE49-F238E27FC236}">
                <a16:creationId xmlns:a16="http://schemas.microsoft.com/office/drawing/2014/main" id="{F08F99CA-F3FA-8FBB-B60F-794296F13C22}"/>
              </a:ext>
            </a:extLst>
          </p:cNvPr>
          <p:cNvSpPr>
            <a:spLocks noGrp="1"/>
          </p:cNvSpPr>
          <p:nvPr>
            <p:ph idx="1"/>
          </p:nvPr>
        </p:nvSpPr>
        <p:spPr>
          <a:xfrm>
            <a:off x="838200" y="1348034"/>
            <a:ext cx="10515600" cy="4828929"/>
          </a:xfrm>
        </p:spPr>
        <p:txBody>
          <a:bodyPr>
            <a:normAutofit fontScale="92500" lnSpcReduction="20000"/>
          </a:bodyPr>
          <a:lstStyle/>
          <a:p>
            <a:r>
              <a:rPr lang="en-US" dirty="0"/>
              <a:t>Speech disorders can be developmental or acquired and can include the following:</a:t>
            </a:r>
          </a:p>
          <a:p>
            <a:pPr lvl="1"/>
            <a:r>
              <a:rPr lang="en-US" dirty="0"/>
              <a:t>dysarthria</a:t>
            </a:r>
          </a:p>
          <a:p>
            <a:pPr lvl="1"/>
            <a:r>
              <a:rPr lang="en-US" dirty="0"/>
              <a:t>apraxia of speech</a:t>
            </a:r>
          </a:p>
          <a:p>
            <a:pPr lvl="1"/>
            <a:endParaRPr lang="en-US" dirty="0"/>
          </a:p>
          <a:p>
            <a:r>
              <a:rPr lang="en-US" dirty="0"/>
              <a:t>Speech disorders may co-occur with other conditions—like aphasia or cognitive deficits. </a:t>
            </a:r>
          </a:p>
          <a:p>
            <a:endParaRPr lang="en-US" dirty="0"/>
          </a:p>
          <a:p>
            <a:r>
              <a:rPr lang="en-US" dirty="0"/>
              <a:t>SLPs can help improve a person’s speech production and intelligibility through a variety of methods, including:</a:t>
            </a:r>
          </a:p>
          <a:p>
            <a:pPr lvl="1"/>
            <a:r>
              <a:rPr lang="en-US" b="1" dirty="0"/>
              <a:t>strategies</a:t>
            </a:r>
            <a:r>
              <a:rPr lang="en-US" dirty="0"/>
              <a:t> — modifying loudness, rate of speech</a:t>
            </a:r>
          </a:p>
          <a:p>
            <a:pPr lvl="1"/>
            <a:r>
              <a:rPr lang="en-US" b="1" dirty="0"/>
              <a:t>prompts or cues </a:t>
            </a:r>
            <a:r>
              <a:rPr lang="en-US" dirty="0"/>
              <a:t>— to improve accuracy or efficiency</a:t>
            </a:r>
          </a:p>
          <a:p>
            <a:pPr lvl="1"/>
            <a:r>
              <a:rPr lang="en-US" b="1" dirty="0"/>
              <a:t>care partner training </a:t>
            </a:r>
            <a:r>
              <a:rPr lang="en-US" dirty="0"/>
              <a:t>— to maximize communication effectiveness</a:t>
            </a:r>
          </a:p>
          <a:p>
            <a:pPr lvl="1"/>
            <a:r>
              <a:rPr lang="en-US" b="1" dirty="0"/>
              <a:t>augmentative and alternative communication (AAC) </a:t>
            </a:r>
            <a:r>
              <a:rPr lang="en-US" dirty="0"/>
              <a:t>— using gestures, communication boards, or electronic speech output devices, if indicated </a:t>
            </a:r>
          </a:p>
        </p:txBody>
      </p:sp>
    </p:spTree>
    <p:extLst>
      <p:ext uri="{BB962C8B-B14F-4D97-AF65-F5344CB8AC3E}">
        <p14:creationId xmlns:p14="http://schemas.microsoft.com/office/powerpoint/2010/main" val="2941259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CEA77-9F42-2B93-EEE1-BC5A488C5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6470A4-44CE-27C6-C528-96E7C9CC985C}"/>
              </a:ext>
            </a:extLst>
          </p:cNvPr>
          <p:cNvSpPr>
            <a:spLocks noGrp="1"/>
          </p:cNvSpPr>
          <p:nvPr>
            <p:ph type="title"/>
          </p:nvPr>
        </p:nvSpPr>
        <p:spPr/>
        <p:txBody>
          <a:bodyPr/>
          <a:lstStyle/>
          <a:p>
            <a:r>
              <a:rPr lang="en-US" dirty="0"/>
              <a:t>Language</a:t>
            </a:r>
          </a:p>
        </p:txBody>
      </p:sp>
      <p:sp>
        <p:nvSpPr>
          <p:cNvPr id="3" name="Content Placeholder 2">
            <a:extLst>
              <a:ext uri="{FF2B5EF4-FFF2-40B4-BE49-F238E27FC236}">
                <a16:creationId xmlns:a16="http://schemas.microsoft.com/office/drawing/2014/main" id="{AA1F00BB-8277-F6B9-EC05-F6558FF876D1}"/>
              </a:ext>
            </a:extLst>
          </p:cNvPr>
          <p:cNvSpPr>
            <a:spLocks noGrp="1"/>
          </p:cNvSpPr>
          <p:nvPr>
            <p:ph idx="1"/>
          </p:nvPr>
        </p:nvSpPr>
        <p:spPr>
          <a:xfrm>
            <a:off x="838200" y="1442301"/>
            <a:ext cx="10515600" cy="4734662"/>
          </a:xfrm>
        </p:spPr>
        <p:txBody>
          <a:bodyPr>
            <a:normAutofit lnSpcReduction="10000"/>
          </a:bodyPr>
          <a:lstStyle/>
          <a:p>
            <a:r>
              <a:rPr lang="en-US" dirty="0"/>
              <a:t>Neurological disorders as well as developmental, psychiatric, and medical conditions can cause changes to </a:t>
            </a:r>
          </a:p>
          <a:p>
            <a:pPr lvl="1"/>
            <a:r>
              <a:rPr lang="en-US" dirty="0"/>
              <a:t>language production (</a:t>
            </a:r>
            <a:r>
              <a:rPr lang="en-US" i="1" dirty="0"/>
              <a:t>expressive language</a:t>
            </a:r>
            <a:r>
              <a:rPr lang="en-US" dirty="0"/>
              <a:t>) and</a:t>
            </a:r>
          </a:p>
          <a:p>
            <a:pPr lvl="1"/>
            <a:r>
              <a:rPr lang="en-US" dirty="0"/>
              <a:t>understanding of language (</a:t>
            </a:r>
            <a:r>
              <a:rPr lang="en-US" i="1" dirty="0"/>
              <a:t>receptive language</a:t>
            </a:r>
            <a:r>
              <a:rPr lang="en-US" dirty="0"/>
              <a:t>). </a:t>
            </a:r>
          </a:p>
          <a:p>
            <a:endParaRPr lang="en-US" dirty="0"/>
          </a:p>
          <a:p>
            <a:r>
              <a:rPr lang="en-US" dirty="0"/>
              <a:t>Here are some examples of conditions that can cause language changes:</a:t>
            </a:r>
          </a:p>
          <a:p>
            <a:pPr lvl="1"/>
            <a:r>
              <a:rPr lang="en-US" dirty="0"/>
              <a:t>stroke</a:t>
            </a:r>
          </a:p>
          <a:p>
            <a:pPr lvl="1"/>
            <a:r>
              <a:rPr lang="en-US" dirty="0"/>
              <a:t>traumatic brain injury</a:t>
            </a:r>
          </a:p>
          <a:p>
            <a:pPr lvl="1"/>
            <a:r>
              <a:rPr lang="en-US" dirty="0"/>
              <a:t>dementia</a:t>
            </a:r>
          </a:p>
          <a:p>
            <a:pPr lvl="1"/>
            <a:r>
              <a:rPr lang="en-US" dirty="0"/>
              <a:t>multiple sclerosis</a:t>
            </a:r>
          </a:p>
          <a:p>
            <a:pPr lvl="1"/>
            <a:r>
              <a:rPr lang="en-US" dirty="0"/>
              <a:t>intellectual disability</a:t>
            </a:r>
          </a:p>
          <a:p>
            <a:endParaRPr lang="en-US" dirty="0"/>
          </a:p>
          <a:p>
            <a:endParaRPr lang="en-US" dirty="0"/>
          </a:p>
        </p:txBody>
      </p:sp>
    </p:spTree>
    <p:extLst>
      <p:ext uri="{BB962C8B-B14F-4D97-AF65-F5344CB8AC3E}">
        <p14:creationId xmlns:p14="http://schemas.microsoft.com/office/powerpoint/2010/main" val="2965473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DD7AD-F9C6-C881-F1DD-B37B39BB2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C692E-2585-5CF2-BB05-8ACE5FE3089C}"/>
              </a:ext>
            </a:extLst>
          </p:cNvPr>
          <p:cNvSpPr>
            <a:spLocks noGrp="1"/>
          </p:cNvSpPr>
          <p:nvPr>
            <p:ph type="title"/>
          </p:nvPr>
        </p:nvSpPr>
        <p:spPr/>
        <p:txBody>
          <a:bodyPr/>
          <a:lstStyle/>
          <a:p>
            <a:r>
              <a:rPr lang="en-US" dirty="0"/>
              <a:t>Language (cont’d)</a:t>
            </a:r>
          </a:p>
        </p:txBody>
      </p:sp>
      <p:sp>
        <p:nvSpPr>
          <p:cNvPr id="3" name="Content Placeholder 2">
            <a:extLst>
              <a:ext uri="{FF2B5EF4-FFF2-40B4-BE49-F238E27FC236}">
                <a16:creationId xmlns:a16="http://schemas.microsoft.com/office/drawing/2014/main" id="{A418E926-9570-750C-5958-4F6C45060E33}"/>
              </a:ext>
            </a:extLst>
          </p:cNvPr>
          <p:cNvSpPr>
            <a:spLocks noGrp="1"/>
          </p:cNvSpPr>
          <p:nvPr>
            <p:ph idx="1"/>
          </p:nvPr>
        </p:nvSpPr>
        <p:spPr>
          <a:xfrm>
            <a:off x="838200" y="1442301"/>
            <a:ext cx="10515600" cy="4734662"/>
          </a:xfrm>
        </p:spPr>
        <p:txBody>
          <a:bodyPr>
            <a:normAutofit/>
          </a:bodyPr>
          <a:lstStyle/>
          <a:p>
            <a:r>
              <a:rPr lang="en-US" dirty="0"/>
              <a:t>SLPs help rehabilitate difficulties with language in the following ways:</a:t>
            </a:r>
          </a:p>
          <a:p>
            <a:pPr lvl="1"/>
            <a:r>
              <a:rPr lang="en-US" dirty="0"/>
              <a:t>provide training on communication strategies</a:t>
            </a:r>
          </a:p>
          <a:p>
            <a:pPr lvl="1"/>
            <a:r>
              <a:rPr lang="en-US" dirty="0"/>
              <a:t>help find the most effective method of communication (e.g., verbal, written, AAC)</a:t>
            </a:r>
          </a:p>
          <a:p>
            <a:pPr lvl="1"/>
            <a:r>
              <a:rPr lang="en-US" dirty="0"/>
              <a:t>train care partners to incorporate skills learned in therapy to everyday life  </a:t>
            </a:r>
          </a:p>
          <a:p>
            <a:endParaRPr lang="en-US" dirty="0"/>
          </a:p>
        </p:txBody>
      </p:sp>
    </p:spTree>
    <p:extLst>
      <p:ext uri="{BB962C8B-B14F-4D97-AF65-F5344CB8AC3E}">
        <p14:creationId xmlns:p14="http://schemas.microsoft.com/office/powerpoint/2010/main" val="1063153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0F63E-47E7-6A32-578E-D2A4667B2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EC5DF5-8DCE-AAD0-C38B-9C6930B92A1D}"/>
              </a:ext>
            </a:extLst>
          </p:cNvPr>
          <p:cNvSpPr>
            <a:spLocks noGrp="1"/>
          </p:cNvSpPr>
          <p:nvPr>
            <p:ph type="title"/>
          </p:nvPr>
        </p:nvSpPr>
        <p:spPr/>
        <p:txBody>
          <a:bodyPr/>
          <a:lstStyle/>
          <a:p>
            <a:r>
              <a:rPr lang="en-US" dirty="0"/>
              <a:t>Voice</a:t>
            </a:r>
          </a:p>
        </p:txBody>
      </p:sp>
      <p:sp>
        <p:nvSpPr>
          <p:cNvPr id="3" name="Content Placeholder 2">
            <a:extLst>
              <a:ext uri="{FF2B5EF4-FFF2-40B4-BE49-F238E27FC236}">
                <a16:creationId xmlns:a16="http://schemas.microsoft.com/office/drawing/2014/main" id="{21B7D3B5-7E28-23D5-1509-40A466E04860}"/>
              </a:ext>
            </a:extLst>
          </p:cNvPr>
          <p:cNvSpPr>
            <a:spLocks noGrp="1"/>
          </p:cNvSpPr>
          <p:nvPr>
            <p:ph idx="1"/>
          </p:nvPr>
        </p:nvSpPr>
        <p:spPr>
          <a:xfrm>
            <a:off x="838200" y="1690688"/>
            <a:ext cx="10515600" cy="4802187"/>
          </a:xfrm>
        </p:spPr>
        <p:txBody>
          <a:bodyPr>
            <a:normAutofit/>
          </a:bodyPr>
          <a:lstStyle/>
          <a:p>
            <a:r>
              <a:rPr lang="en-US" dirty="0"/>
              <a:t>A </a:t>
            </a:r>
            <a:r>
              <a:rPr lang="en-US" i="1" dirty="0"/>
              <a:t>voice disorder</a:t>
            </a:r>
            <a:r>
              <a:rPr lang="en-US" b="1" i="1" dirty="0"/>
              <a:t> </a:t>
            </a:r>
            <a:r>
              <a:rPr lang="en-US" dirty="0"/>
              <a:t>a set of changes to voice quality, pitch, or loudness that </a:t>
            </a:r>
          </a:p>
          <a:p>
            <a:pPr lvl="1"/>
            <a:r>
              <a:rPr lang="en-US" dirty="0"/>
              <a:t>does not align with the person’s age, gender, geographic location, or cultural background or </a:t>
            </a:r>
          </a:p>
          <a:p>
            <a:pPr lvl="1"/>
            <a:r>
              <a:rPr lang="en-US" dirty="0"/>
              <a:t>impacts an individual’s ability to meet their daily needs. </a:t>
            </a:r>
          </a:p>
          <a:p>
            <a:r>
              <a:rPr lang="en-US" dirty="0"/>
              <a:t>Examples of voice disorders include the following:</a:t>
            </a:r>
          </a:p>
          <a:p>
            <a:pPr lvl="1"/>
            <a:r>
              <a:rPr lang="en-US" dirty="0"/>
              <a:t>vocal fatigue</a:t>
            </a:r>
          </a:p>
          <a:p>
            <a:pPr lvl="1"/>
            <a:r>
              <a:rPr lang="en-US" dirty="0"/>
              <a:t>structural changes to the vocal folds or voice box (</a:t>
            </a:r>
            <a:r>
              <a:rPr lang="en-US" i="1" dirty="0"/>
              <a:t>larynx</a:t>
            </a:r>
            <a:r>
              <a:rPr lang="en-US" dirty="0"/>
              <a:t>)</a:t>
            </a:r>
          </a:p>
          <a:p>
            <a:pPr lvl="1"/>
            <a:r>
              <a:rPr lang="en-US" dirty="0"/>
              <a:t>spasmodic dysphonia</a:t>
            </a:r>
          </a:p>
          <a:p>
            <a:pPr lvl="1"/>
            <a:r>
              <a:rPr lang="en-US" dirty="0"/>
              <a:t>muscle tension dysphonia</a:t>
            </a:r>
          </a:p>
        </p:txBody>
      </p:sp>
    </p:spTree>
    <p:extLst>
      <p:ext uri="{BB962C8B-B14F-4D97-AF65-F5344CB8AC3E}">
        <p14:creationId xmlns:p14="http://schemas.microsoft.com/office/powerpoint/2010/main" val="1438033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54E250-B7ED-39A1-77DF-F377EA0D7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85FA6-70C1-F4AC-3AF1-86160B433E40}"/>
              </a:ext>
            </a:extLst>
          </p:cNvPr>
          <p:cNvSpPr>
            <a:spLocks noGrp="1"/>
          </p:cNvSpPr>
          <p:nvPr>
            <p:ph type="title"/>
          </p:nvPr>
        </p:nvSpPr>
        <p:spPr>
          <a:xfrm>
            <a:off x="838200" y="365125"/>
            <a:ext cx="10515600" cy="1325563"/>
          </a:xfrm>
        </p:spPr>
        <p:txBody>
          <a:bodyPr anchor="ctr">
            <a:normAutofit/>
          </a:bodyPr>
          <a:lstStyle/>
          <a:p>
            <a:r>
              <a:rPr lang="en-US" dirty="0"/>
              <a:t>Agenda</a:t>
            </a:r>
          </a:p>
        </p:txBody>
      </p:sp>
      <p:sp>
        <p:nvSpPr>
          <p:cNvPr id="63" name="Content Placeholder 2">
            <a:extLst>
              <a:ext uri="{FF2B5EF4-FFF2-40B4-BE49-F238E27FC236}">
                <a16:creationId xmlns:a16="http://schemas.microsoft.com/office/drawing/2014/main" id="{E6925DB0-4306-6F6C-A0A0-48EB0816A7A0}"/>
              </a:ext>
            </a:extLst>
          </p:cNvPr>
          <p:cNvSpPr>
            <a:spLocks noGrp="1"/>
          </p:cNvSpPr>
          <p:nvPr>
            <p:ph idx="1"/>
          </p:nvPr>
        </p:nvSpPr>
        <p:spPr>
          <a:xfrm>
            <a:off x="838200" y="1690688"/>
            <a:ext cx="10606238" cy="4594609"/>
          </a:xfrm>
        </p:spPr>
        <p:txBody>
          <a:bodyPr anchor="t">
            <a:noAutofit/>
          </a:bodyPr>
          <a:lstStyle/>
          <a:p>
            <a:r>
              <a:rPr lang="en-US" dirty="0"/>
              <a:t>Role of the Speech-Language Pathologist (SLP)</a:t>
            </a:r>
          </a:p>
          <a:p>
            <a:r>
              <a:rPr lang="en-US" dirty="0"/>
              <a:t>Populations Whom SLPs Serve</a:t>
            </a:r>
          </a:p>
          <a:p>
            <a:r>
              <a:rPr lang="en-US" dirty="0"/>
              <a:t>Health Care Settings</a:t>
            </a:r>
          </a:p>
          <a:p>
            <a:r>
              <a:rPr lang="en-US" dirty="0"/>
              <a:t>Swallowing and Swallowing Disorders</a:t>
            </a:r>
          </a:p>
          <a:p>
            <a:r>
              <a:rPr lang="en-US" dirty="0"/>
              <a:t>Cognition, Speech, Language, and Voice</a:t>
            </a:r>
          </a:p>
          <a:p>
            <a:r>
              <a:rPr lang="en-US" dirty="0"/>
              <a:t>Aerodigestive Disorders</a:t>
            </a:r>
          </a:p>
          <a:p>
            <a:r>
              <a:rPr lang="en-US" dirty="0"/>
              <a:t>When To Consult an SLP</a:t>
            </a:r>
          </a:p>
          <a:p>
            <a:endParaRPr lang="en-US" dirty="0"/>
          </a:p>
          <a:p>
            <a:endParaRPr lang="en-US" dirty="0"/>
          </a:p>
          <a:p>
            <a:endParaRPr lang="en-US" dirty="0"/>
          </a:p>
        </p:txBody>
      </p:sp>
      <p:sp>
        <p:nvSpPr>
          <p:cNvPr id="3" name="Footer Placeholder 3">
            <a:extLst>
              <a:ext uri="{FF2B5EF4-FFF2-40B4-BE49-F238E27FC236}">
                <a16:creationId xmlns:a16="http://schemas.microsoft.com/office/drawing/2014/main" id="{0304DD48-120D-9114-B0AA-A129AB806824}"/>
              </a:ext>
            </a:extLst>
          </p:cNvPr>
          <p:cNvSpPr>
            <a:spLocks noGrp="1"/>
          </p:cNvSpPr>
          <p:nvPr>
            <p:ph type="ftr" sz="quarter" idx="11"/>
          </p:nvPr>
        </p:nvSpPr>
        <p:spPr>
          <a:xfrm>
            <a:off x="838200" y="6356350"/>
            <a:ext cx="10515600" cy="365125"/>
          </a:xfrm>
        </p:spPr>
        <p:txBody>
          <a:bodyPr/>
          <a:lstStyle/>
          <a:p>
            <a:r>
              <a:rPr lang="en-US" dirty="0"/>
              <a:t>This template is consensus-based, is provided as a resource for ASHA members, and does not represent official ASHA policy.</a:t>
            </a:r>
          </a:p>
        </p:txBody>
      </p:sp>
    </p:spTree>
    <p:extLst>
      <p:ext uri="{BB962C8B-B14F-4D97-AF65-F5344CB8AC3E}">
        <p14:creationId xmlns:p14="http://schemas.microsoft.com/office/powerpoint/2010/main" val="4025788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5E587-3A07-E9E8-AE07-02445104B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7072AB-C89A-E172-43A4-CDE6D17D429E}"/>
              </a:ext>
            </a:extLst>
          </p:cNvPr>
          <p:cNvSpPr>
            <a:spLocks noGrp="1"/>
          </p:cNvSpPr>
          <p:nvPr>
            <p:ph type="title"/>
          </p:nvPr>
        </p:nvSpPr>
        <p:spPr/>
        <p:txBody>
          <a:bodyPr/>
          <a:lstStyle/>
          <a:p>
            <a:r>
              <a:rPr lang="en-US" dirty="0"/>
              <a:t>Aerodigestive Disorders</a:t>
            </a:r>
          </a:p>
        </p:txBody>
      </p:sp>
      <p:sp>
        <p:nvSpPr>
          <p:cNvPr id="3" name="Content Placeholder 2">
            <a:extLst>
              <a:ext uri="{FF2B5EF4-FFF2-40B4-BE49-F238E27FC236}">
                <a16:creationId xmlns:a16="http://schemas.microsoft.com/office/drawing/2014/main" id="{67FCC861-5668-2283-05FF-53A5E3EED594}"/>
              </a:ext>
            </a:extLst>
          </p:cNvPr>
          <p:cNvSpPr>
            <a:spLocks noGrp="1"/>
          </p:cNvSpPr>
          <p:nvPr>
            <p:ph idx="1"/>
          </p:nvPr>
        </p:nvSpPr>
        <p:spPr/>
        <p:txBody>
          <a:bodyPr>
            <a:normAutofit fontScale="92500" lnSpcReduction="10000"/>
          </a:bodyPr>
          <a:lstStyle/>
          <a:p>
            <a:r>
              <a:rPr lang="en-US" dirty="0"/>
              <a:t>Aerodigestive disorders can cause secondary problems in feeding, swallowing, voice, and/or laryngeal airway function. </a:t>
            </a:r>
          </a:p>
          <a:p>
            <a:r>
              <a:rPr lang="en-US" dirty="0"/>
              <a:t>SLPs play a role in the screening, assessment, diagnosis, and treatment of these secondary problems.</a:t>
            </a:r>
          </a:p>
          <a:p>
            <a:r>
              <a:rPr lang="en-US" dirty="0"/>
              <a:t>SLPs often work collaboratively with other professionals (e.g., ear, nose, and throat [ENT] specialists) in serving individuals with aerodigestive disorders.</a:t>
            </a:r>
          </a:p>
          <a:p>
            <a:r>
              <a:rPr lang="en-US" dirty="0"/>
              <a:t>Examples of aerodigestive disorders </a:t>
            </a:r>
            <a:r>
              <a:rPr lang="en-US" dirty="0" err="1"/>
              <a:t>inculde</a:t>
            </a:r>
            <a:r>
              <a:rPr lang="en-US" dirty="0"/>
              <a:t>:</a:t>
            </a:r>
          </a:p>
          <a:p>
            <a:pPr lvl="1"/>
            <a:r>
              <a:rPr lang="en-US" dirty="0"/>
              <a:t>muscle tension dysphonia</a:t>
            </a:r>
          </a:p>
          <a:p>
            <a:pPr lvl="1"/>
            <a:r>
              <a:rPr lang="en-US" dirty="0"/>
              <a:t>muscle tension dysphagia</a:t>
            </a:r>
          </a:p>
          <a:p>
            <a:pPr lvl="1"/>
            <a:r>
              <a:rPr lang="en-US" dirty="0"/>
              <a:t>paradoxical vocal fold movement (PVFM)</a:t>
            </a:r>
          </a:p>
          <a:p>
            <a:pPr lvl="1"/>
            <a:r>
              <a:rPr lang="en-US" dirty="0"/>
              <a:t>chronic cough</a:t>
            </a:r>
          </a:p>
        </p:txBody>
      </p:sp>
    </p:spTree>
    <p:extLst>
      <p:ext uri="{BB962C8B-B14F-4D97-AF65-F5344CB8AC3E}">
        <p14:creationId xmlns:p14="http://schemas.microsoft.com/office/powerpoint/2010/main" val="30583724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A34EE-DFBE-E17B-753F-89CED6AF6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83F13-6FBE-357B-4A3C-EA18A73C4B9D}"/>
              </a:ext>
            </a:extLst>
          </p:cNvPr>
          <p:cNvSpPr>
            <a:spLocks noGrp="1"/>
          </p:cNvSpPr>
          <p:nvPr>
            <p:ph type="title"/>
          </p:nvPr>
        </p:nvSpPr>
        <p:spPr/>
        <p:txBody>
          <a:bodyPr/>
          <a:lstStyle/>
          <a:p>
            <a:r>
              <a:rPr lang="en-US" dirty="0"/>
              <a:t>When To Consult an SLP</a:t>
            </a:r>
          </a:p>
        </p:txBody>
      </p:sp>
      <p:sp>
        <p:nvSpPr>
          <p:cNvPr id="3" name="Content Placeholder 2">
            <a:extLst>
              <a:ext uri="{FF2B5EF4-FFF2-40B4-BE49-F238E27FC236}">
                <a16:creationId xmlns:a16="http://schemas.microsoft.com/office/drawing/2014/main" id="{D4E745AA-FEEE-11B9-926B-97BC3049D684}"/>
              </a:ext>
            </a:extLst>
          </p:cNvPr>
          <p:cNvSpPr>
            <a:spLocks noGrp="1"/>
          </p:cNvSpPr>
          <p:nvPr>
            <p:ph idx="1"/>
          </p:nvPr>
        </p:nvSpPr>
        <p:spPr/>
        <p:txBody>
          <a:bodyPr vert="horz" lIns="91440" tIns="45720" rIns="91440" bIns="45720" rtlCol="0" anchor="t">
            <a:normAutofit/>
          </a:bodyPr>
          <a:lstStyle/>
          <a:p>
            <a:r>
              <a:rPr lang="en-US" dirty="0"/>
              <a:t>Consult an SLP when a patient has an observed or reported difficulty with communication, cognition, or swallowing.</a:t>
            </a:r>
          </a:p>
          <a:p>
            <a:pPr marL="0" indent="0">
              <a:buNone/>
            </a:pPr>
            <a:endParaRPr lang="en-US" dirty="0"/>
          </a:p>
          <a:p>
            <a:r>
              <a:rPr lang="en-US" dirty="0"/>
              <a:t>Use a referral guideline or a screening tool to identify instances when a comprehensive speech-language pathology evaluation may be indicated.</a:t>
            </a:r>
          </a:p>
          <a:p>
            <a:endParaRPr lang="en-US" dirty="0"/>
          </a:p>
          <a:p>
            <a:r>
              <a:rPr lang="en-US" dirty="0"/>
              <a:t>See this ASHA resource for more information:</a:t>
            </a:r>
          </a:p>
          <a:p>
            <a:pPr lvl="1"/>
            <a:r>
              <a:rPr lang="en-US" dirty="0"/>
              <a:t> </a:t>
            </a:r>
            <a:r>
              <a:rPr lang="en-US" dirty="0">
                <a:hlinkClick r:id="rId2"/>
              </a:rPr>
              <a:t>SLP Health Care Referral Guidelines</a:t>
            </a:r>
            <a:endParaRPr lang="en-US" dirty="0"/>
          </a:p>
        </p:txBody>
      </p:sp>
    </p:spTree>
    <p:extLst>
      <p:ext uri="{BB962C8B-B14F-4D97-AF65-F5344CB8AC3E}">
        <p14:creationId xmlns:p14="http://schemas.microsoft.com/office/powerpoint/2010/main" val="108413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C6E57-FB56-1BE2-3656-941E85E70B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618D4-8D9A-39DC-B737-DEAB3D286F8C}"/>
              </a:ext>
            </a:extLst>
          </p:cNvPr>
          <p:cNvSpPr>
            <a:spLocks noGrp="1"/>
          </p:cNvSpPr>
          <p:nvPr>
            <p:ph type="title"/>
          </p:nvPr>
        </p:nvSpPr>
        <p:spPr>
          <a:xfrm>
            <a:off x="838200" y="111125"/>
            <a:ext cx="10515600" cy="1020091"/>
          </a:xfrm>
        </p:spPr>
        <p:txBody>
          <a:bodyPr/>
          <a:lstStyle/>
          <a:p>
            <a:r>
              <a:rPr lang="en-US" dirty="0"/>
              <a:t>Additional Resources</a:t>
            </a:r>
          </a:p>
        </p:txBody>
      </p:sp>
      <p:sp>
        <p:nvSpPr>
          <p:cNvPr id="3" name="Content Placeholder 2">
            <a:extLst>
              <a:ext uri="{FF2B5EF4-FFF2-40B4-BE49-F238E27FC236}">
                <a16:creationId xmlns:a16="http://schemas.microsoft.com/office/drawing/2014/main" id="{8A772E41-1846-A9E4-37DB-9678D412AAFC}"/>
              </a:ext>
            </a:extLst>
          </p:cNvPr>
          <p:cNvSpPr>
            <a:spLocks noGrp="1"/>
          </p:cNvSpPr>
          <p:nvPr>
            <p:ph idx="1"/>
          </p:nvPr>
        </p:nvSpPr>
        <p:spPr>
          <a:xfrm>
            <a:off x="828039" y="1131216"/>
            <a:ext cx="10597247" cy="5615659"/>
          </a:xfrm>
        </p:spPr>
        <p:txBody>
          <a:bodyPr vert="horz" lIns="91440" tIns="45720" rIns="91440" bIns="45720" rtlCol="0" anchor="t">
            <a:noAutofit/>
          </a:bodyPr>
          <a:lstStyle/>
          <a:p>
            <a:pPr marL="0" indent="0">
              <a:buNone/>
            </a:pPr>
            <a:r>
              <a:rPr lang="en-US" sz="2000" b="1" dirty="0">
                <a:hlinkClick r:id="rId2"/>
              </a:rPr>
              <a:t>Speech-Language Pathologists in Health Care Settings</a:t>
            </a:r>
            <a:r>
              <a:rPr lang="en-US" sz="2000" b="1" dirty="0"/>
              <a:t> </a:t>
            </a:r>
            <a:r>
              <a:rPr lang="en-US" sz="2000" dirty="0"/>
              <a:t>— ASHA’s webpage with resources for SLPs who work in health care settings. </a:t>
            </a:r>
          </a:p>
          <a:p>
            <a:pPr marL="0" indent="0">
              <a:buNone/>
            </a:pPr>
            <a:r>
              <a:rPr lang="en-US" sz="2000" b="1" dirty="0">
                <a:hlinkClick r:id="rId3"/>
              </a:rPr>
              <a:t>ASHA Practice Portal</a:t>
            </a:r>
            <a:r>
              <a:rPr lang="en-US" sz="2000" b="1" dirty="0"/>
              <a:t> </a:t>
            </a:r>
            <a:r>
              <a:rPr lang="en-US" sz="2000" dirty="0"/>
              <a:t>— contains comprehensive information about evaluation and treatment considerations on topics including adult dysphagia, aphasia, acquired apraxia of speech, cultural responsiveness, dementia, dysarthria, head and neck cancer, telepractice, TBI, and voice disorders. </a:t>
            </a:r>
          </a:p>
          <a:p>
            <a:pPr marL="0" indent="0">
              <a:buNone/>
            </a:pPr>
            <a:r>
              <a:rPr lang="en-US" sz="2000" b="1" dirty="0">
                <a:hlinkClick r:id="rId4"/>
              </a:rPr>
              <a:t>ASHA Evidence Maps </a:t>
            </a:r>
            <a:r>
              <a:rPr lang="en-US" sz="2000" dirty="0"/>
              <a:t>— a searchable online tool designed to assist clinicians with making evidence-based decisions.</a:t>
            </a:r>
          </a:p>
          <a:p>
            <a:pPr marL="0" indent="0">
              <a:buNone/>
            </a:pPr>
            <a:r>
              <a:rPr lang="en-US" sz="2000" b="1" dirty="0">
                <a:hlinkClick r:id="rId5"/>
              </a:rPr>
              <a:t>Flexible Endoscopic Evaluation of Swallowing</a:t>
            </a:r>
            <a:r>
              <a:rPr lang="en-US" sz="2000" b="1" dirty="0"/>
              <a:t> </a:t>
            </a:r>
            <a:r>
              <a:rPr lang="en-US" sz="2000" dirty="0"/>
              <a:t>— ASHA’s webpage that describes the instrumental assessment FEES. </a:t>
            </a:r>
          </a:p>
          <a:p>
            <a:pPr marL="0" indent="0">
              <a:buNone/>
            </a:pPr>
            <a:r>
              <a:rPr lang="en-US" sz="2000" b="1" dirty="0">
                <a:hlinkClick r:id="rId6"/>
              </a:rPr>
              <a:t>Videofluoroscopic Swallow Study (VFSS)</a:t>
            </a:r>
            <a:r>
              <a:rPr lang="en-US" sz="2000" b="1" dirty="0"/>
              <a:t> </a:t>
            </a:r>
            <a:r>
              <a:rPr lang="en-US" sz="2000" dirty="0"/>
              <a:t>— ASHA’s webpage that describes the instrumental assessment VFSS/MBSS.</a:t>
            </a:r>
          </a:p>
          <a:p>
            <a:pPr marL="0" indent="0">
              <a:buNone/>
            </a:pPr>
            <a:r>
              <a:rPr lang="en-US" sz="2000" b="1" dirty="0">
                <a:hlinkClick r:id="rId7"/>
              </a:rPr>
              <a:t>International Dysphagia Diet Standardisation Initiative</a:t>
            </a:r>
            <a:r>
              <a:rPr lang="en-US" sz="2000" b="1" dirty="0"/>
              <a:t> </a:t>
            </a:r>
            <a:r>
              <a:rPr lang="en-US" sz="2000" dirty="0"/>
              <a:t>—This webpage details the history behind—and ASHA’s support of—IDDSI.</a:t>
            </a:r>
          </a:p>
          <a:p>
            <a:pPr marL="0" indent="0">
              <a:buNone/>
            </a:pPr>
            <a:endParaRPr lang="en-US" sz="2000" dirty="0"/>
          </a:p>
          <a:p>
            <a:pPr marL="0" indent="0">
              <a:buNone/>
            </a:pPr>
            <a:r>
              <a:rPr lang="en-US" sz="2000" dirty="0"/>
              <a:t>Questions? Email </a:t>
            </a:r>
            <a:r>
              <a:rPr lang="en-US" sz="2000" dirty="0">
                <a:hlinkClick r:id="rId8"/>
              </a:rPr>
              <a:t>healthservices@asha.org</a:t>
            </a:r>
            <a:r>
              <a:rPr lang="en-US" sz="2000" dirty="0"/>
              <a:t> and let us know how we can support you. </a:t>
            </a:r>
          </a:p>
          <a:p>
            <a:pPr>
              <a:buFontTx/>
              <a:buChar char="-"/>
            </a:pPr>
            <a:endParaRPr lang="en-US" sz="2000" dirty="0"/>
          </a:p>
        </p:txBody>
      </p:sp>
    </p:spTree>
    <p:extLst>
      <p:ext uri="{BB962C8B-B14F-4D97-AF65-F5344CB8AC3E}">
        <p14:creationId xmlns:p14="http://schemas.microsoft.com/office/powerpoint/2010/main" val="3082406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9F390-CBE0-999C-EE28-BB9132A1B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A21C-BDEF-92AB-B6C1-D26CC613997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43ACABE-C45F-2BCA-8445-870C6A0FFF6E}"/>
              </a:ext>
            </a:extLst>
          </p:cNvPr>
          <p:cNvSpPr>
            <a:spLocks noGrp="1"/>
          </p:cNvSpPr>
          <p:nvPr>
            <p:ph idx="1"/>
          </p:nvPr>
        </p:nvSpPr>
        <p:spPr>
          <a:xfrm>
            <a:off x="838200" y="1557268"/>
            <a:ext cx="10515600" cy="4351338"/>
          </a:xfrm>
        </p:spPr>
        <p:txBody>
          <a:bodyPr vert="horz" lIns="91440" tIns="45720" rIns="91440" bIns="45720" rtlCol="0" anchor="t">
            <a:noAutofit/>
          </a:bodyPr>
          <a:lstStyle/>
          <a:p>
            <a:pPr marL="0" indent="0">
              <a:buNone/>
            </a:pPr>
            <a:r>
              <a:rPr lang="en-US" sz="1600" dirty="0"/>
              <a:t>Berg, R. L., </a:t>
            </a:r>
            <a:r>
              <a:rPr lang="en-US" sz="1600" err="1"/>
              <a:t>Glurich</a:t>
            </a:r>
            <a:r>
              <a:rPr lang="en-US" sz="1600" dirty="0"/>
              <a:t>, I., Panny, A., Scannapieco, F. A., Miecznikowski, J., </a:t>
            </a:r>
            <a:r>
              <a:rPr lang="en-US" sz="1600" err="1"/>
              <a:t>VanWormer</a:t>
            </a:r>
            <a:r>
              <a:rPr lang="en-US" sz="1600" dirty="0"/>
              <a:t>, J., &amp; Acharya, A. (2023). Modeling longitudinal oral health status and pneumonia risk: Secondary data analyses of an integrated dental-medical cohort. BMC Oral Health, 23, 950. </a:t>
            </a:r>
            <a:r>
              <a:rPr lang="en-US" sz="1600" dirty="0">
                <a:solidFill>
                  <a:srgbClr val="000000"/>
                </a:solidFill>
                <a:ea typeface="+mn-lt"/>
                <a:cs typeface="+mn-lt"/>
                <a:hlinkClick r:id="rId2"/>
              </a:rPr>
              <a:t>https://doi.org/10.1186/s12903-023-03629-0</a:t>
            </a:r>
            <a:endParaRPr lang="en-US" sz="1600" dirty="0"/>
          </a:p>
          <a:p>
            <a:pPr marL="0" indent="0">
              <a:buNone/>
            </a:pPr>
            <a:r>
              <a:rPr lang="en-US" sz="1600" err="1"/>
              <a:t>Cichero</a:t>
            </a:r>
            <a:r>
              <a:rPr lang="en-US" sz="1600" dirty="0"/>
              <a:t>, J. A., Lam, P., Steele, C. M., Hanson, B., Chen, J., Dantas, R. O., </a:t>
            </a:r>
            <a:r>
              <a:rPr lang="en-US" sz="1600" err="1"/>
              <a:t>Duivestein</a:t>
            </a:r>
            <a:r>
              <a:rPr lang="en-US" sz="1600" dirty="0"/>
              <a:t>, J., </a:t>
            </a:r>
            <a:r>
              <a:rPr lang="en-US" sz="1600" err="1"/>
              <a:t>Kayashita</a:t>
            </a:r>
            <a:r>
              <a:rPr lang="en-US" sz="1600" dirty="0"/>
              <a:t>, J., </a:t>
            </a:r>
            <a:r>
              <a:rPr lang="en-US" sz="1600" err="1"/>
              <a:t>Lecko</a:t>
            </a:r>
            <a:r>
              <a:rPr lang="en-US" sz="1600" dirty="0"/>
              <a:t>, C., Murray, J., Pillay, M., Riquelme, L., &amp; </a:t>
            </a:r>
            <a:r>
              <a:rPr lang="en-US" sz="1600" err="1"/>
              <a:t>Stanschus</a:t>
            </a:r>
            <a:r>
              <a:rPr lang="en-US" sz="1600" dirty="0"/>
              <a:t>, S. (2017). Development of International Terminology and Definitions for Texture-Modified Foods and Thickened Fluids Used in Dysphagia Management: The IDDSI Framework. Dysphagia, 32(2), 293–314. </a:t>
            </a:r>
            <a:r>
              <a:rPr lang="en-US" sz="1600" dirty="0">
                <a:hlinkClick r:id="rId3"/>
              </a:rPr>
              <a:t>https://doi.org/10.1007/s00455-016-9758-y</a:t>
            </a:r>
          </a:p>
          <a:p>
            <a:pPr marL="0" indent="0">
              <a:buNone/>
            </a:pPr>
            <a:r>
              <a:rPr lang="en-US" sz="1600" dirty="0"/>
              <a:t>Garand, K. L., McCullough, G., Crary, M., Arvedson, J. C., &amp; Dodrill, P. (2020). Assessment across the life span: The clinical swallow evaluation. </a:t>
            </a:r>
            <a:r>
              <a:rPr lang="en-US" sz="1600" i="1" dirty="0"/>
              <a:t>American Journal of Speech-Language Pathology, 29</a:t>
            </a:r>
            <a:r>
              <a:rPr lang="en-US" sz="1600" dirty="0"/>
              <a:t>(2S), 919–933. </a:t>
            </a:r>
            <a:r>
              <a:rPr lang="en-US" sz="1600" dirty="0">
                <a:hlinkClick r:id="rId4"/>
              </a:rPr>
              <a:t>https://doi.org/10.1044/2020_AJSLP-19-00063</a:t>
            </a:r>
            <a:endParaRPr lang="en-US" sz="1600" dirty="0"/>
          </a:p>
          <a:p>
            <a:pPr marL="0" indent="0">
              <a:buNone/>
            </a:pPr>
            <a:r>
              <a:rPr lang="en-US" sz="1600" dirty="0"/>
              <a:t>Kaneoka, A., Pisgena, J. M., Miloro, K. V., Lo, M., Saito, H., Riquelme, L. F., LaValley, M. P., &amp; Langmore, S. E. (2015). Prevention of healthcare-associated pneumonia with oral care in individuals without mechanical ventilation: A systematic review and meta-analysis of randomized controlled trials. </a:t>
            </a:r>
            <a:r>
              <a:rPr lang="en-US" sz="1600" i="1" dirty="0"/>
              <a:t>Infection Control and Hospital Epidemiology, </a:t>
            </a:r>
            <a:r>
              <a:rPr lang="fr-FR" sz="1600" i="1" dirty="0"/>
              <a:t>36</a:t>
            </a:r>
            <a:r>
              <a:rPr lang="fr-FR" sz="1600" dirty="0"/>
              <a:t>(8), 899–906. </a:t>
            </a:r>
            <a:r>
              <a:rPr lang="fr-FR" sz="1600" dirty="0">
                <a:hlinkClick r:id="rId5"/>
              </a:rPr>
              <a:t>https://doi.org/10.1017/ice.2015.77</a:t>
            </a:r>
            <a:endParaRPr lang="fr-FR" sz="1600" dirty="0"/>
          </a:p>
          <a:p>
            <a:pPr marL="0" indent="0">
              <a:buNone/>
            </a:pPr>
            <a:r>
              <a:rPr lang="en-US" sz="1600" dirty="0"/>
              <a:t>Remijn, L., Sanchez, F., Heijnen, B. J., Windsor, C., &amp; Speyer, R. (2022). Effects of oral health interventions in people with oropharyngeal dysphagia: A systematic review. </a:t>
            </a:r>
            <a:r>
              <a:rPr lang="en-US" sz="1600" i="1" dirty="0"/>
              <a:t>Journal of Clinical Medicine, 11</a:t>
            </a:r>
            <a:r>
              <a:rPr lang="en-US" sz="1600" dirty="0"/>
              <a:t>(12), 3521. </a:t>
            </a:r>
            <a:r>
              <a:rPr lang="en-US" sz="1600" dirty="0">
                <a:hlinkClick r:id="rId6"/>
              </a:rPr>
              <a:t>https://doi.org/10.3390/jcm11123521</a:t>
            </a:r>
            <a:endParaRPr lang="en-US" sz="1600" dirty="0"/>
          </a:p>
          <a:p>
            <a:pPr marL="0" indent="0">
              <a:buNone/>
            </a:pPr>
            <a:r>
              <a:rPr lang="en-US" sz="1600" dirty="0"/>
              <a:t>Sheffler, K. (2018). The power of a toothbrush. </a:t>
            </a:r>
            <a:r>
              <a:rPr lang="en-US" sz="1600" i="1" dirty="0"/>
              <a:t>The ASHA Leader, 23</a:t>
            </a:r>
            <a:r>
              <a:rPr lang="en-US" sz="1600" dirty="0"/>
              <a:t>(5), 50–57. </a:t>
            </a:r>
            <a:r>
              <a:rPr lang="en-US" sz="1600" dirty="0">
                <a:hlinkClick r:id="rId7"/>
              </a:rPr>
              <a:t>https://doi.org/10.1044/leader.FTR1.23052018.50</a:t>
            </a:r>
            <a:endParaRPr lang="en-US" sz="1600" dirty="0"/>
          </a:p>
          <a:p>
            <a:pPr marL="0" indent="0">
              <a:buNone/>
            </a:pPr>
            <a:endParaRPr lang="en-US" sz="1600" dirty="0"/>
          </a:p>
        </p:txBody>
      </p:sp>
    </p:spTree>
    <p:extLst>
      <p:ext uri="{BB962C8B-B14F-4D97-AF65-F5344CB8AC3E}">
        <p14:creationId xmlns:p14="http://schemas.microsoft.com/office/powerpoint/2010/main" val="726065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9C6F0-3994-B9C9-C7B2-148E5E99F38B}"/>
              </a:ext>
            </a:extLst>
          </p:cNvPr>
          <p:cNvSpPr>
            <a:spLocks noGrp="1"/>
          </p:cNvSpPr>
          <p:nvPr>
            <p:ph type="title"/>
          </p:nvPr>
        </p:nvSpPr>
        <p:spPr>
          <a:xfrm>
            <a:off x="752601" y="0"/>
            <a:ext cx="11183754" cy="1325563"/>
          </a:xfrm>
        </p:spPr>
        <p:txBody>
          <a:bodyPr anchor="b">
            <a:normAutofit/>
          </a:bodyPr>
          <a:lstStyle/>
          <a:p>
            <a:r>
              <a:rPr lang="en-US" dirty="0"/>
              <a:t>Role of the Speech-Language Pathologist (SLP)</a:t>
            </a:r>
          </a:p>
        </p:txBody>
      </p:sp>
      <p:sp>
        <p:nvSpPr>
          <p:cNvPr id="3" name="Content Placeholder 2">
            <a:extLst>
              <a:ext uri="{FF2B5EF4-FFF2-40B4-BE49-F238E27FC236}">
                <a16:creationId xmlns:a16="http://schemas.microsoft.com/office/drawing/2014/main" id="{97A459AE-6A23-DB00-412B-4E3CAC15A451}"/>
              </a:ext>
            </a:extLst>
          </p:cNvPr>
          <p:cNvSpPr>
            <a:spLocks noGrp="1"/>
          </p:cNvSpPr>
          <p:nvPr>
            <p:ph idx="1"/>
          </p:nvPr>
        </p:nvSpPr>
        <p:spPr>
          <a:xfrm>
            <a:off x="838200" y="2342460"/>
            <a:ext cx="10515600" cy="4351338"/>
          </a:xfrm>
        </p:spPr>
        <p:txBody>
          <a:bodyPr>
            <a:normAutofit/>
          </a:bodyPr>
          <a:lstStyle/>
          <a:p>
            <a:r>
              <a:rPr lang="en-US" dirty="0"/>
              <a:t>The SLP’s role is to </a:t>
            </a:r>
          </a:p>
          <a:p>
            <a:pPr lvl="1"/>
            <a:r>
              <a:rPr lang="en-US" dirty="0"/>
              <a:t>maximize communication, thinking, and safe swallowing function;</a:t>
            </a:r>
          </a:p>
          <a:p>
            <a:pPr lvl="1"/>
            <a:r>
              <a:rPr lang="en-US" dirty="0"/>
              <a:t>perform screening and comprehensive evaluations; and</a:t>
            </a:r>
          </a:p>
          <a:p>
            <a:pPr lvl="1"/>
            <a:r>
              <a:rPr lang="en-US" dirty="0"/>
              <a:t>provide individualized treatment that aligns with the patient’s or client’s goals. </a:t>
            </a:r>
          </a:p>
          <a:p>
            <a:endParaRPr lang="en-US" dirty="0"/>
          </a:p>
          <a:p>
            <a:endParaRPr lang="en-US" dirty="0"/>
          </a:p>
        </p:txBody>
      </p:sp>
    </p:spTree>
    <p:extLst>
      <p:ext uri="{BB962C8B-B14F-4D97-AF65-F5344CB8AC3E}">
        <p14:creationId xmlns:p14="http://schemas.microsoft.com/office/powerpoint/2010/main" val="419411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A81CC-92BC-A427-9F03-A61DCCF17ED0}"/>
              </a:ext>
            </a:extLst>
          </p:cNvPr>
          <p:cNvSpPr>
            <a:spLocks noGrp="1"/>
          </p:cNvSpPr>
          <p:nvPr>
            <p:ph type="title"/>
          </p:nvPr>
        </p:nvSpPr>
        <p:spPr/>
        <p:txBody>
          <a:bodyPr/>
          <a:lstStyle/>
          <a:p>
            <a:r>
              <a:rPr lang="en-US" dirty="0"/>
              <a:t>Populations Whom SLPs Serve</a:t>
            </a:r>
          </a:p>
        </p:txBody>
      </p:sp>
      <p:sp>
        <p:nvSpPr>
          <p:cNvPr id="3" name="Content Placeholder 2">
            <a:extLst>
              <a:ext uri="{FF2B5EF4-FFF2-40B4-BE49-F238E27FC236}">
                <a16:creationId xmlns:a16="http://schemas.microsoft.com/office/drawing/2014/main" id="{8605B477-B7DC-8065-F757-C268E7E0BCA4}"/>
              </a:ext>
            </a:extLst>
          </p:cNvPr>
          <p:cNvSpPr>
            <a:spLocks noGrp="1"/>
          </p:cNvSpPr>
          <p:nvPr>
            <p:ph idx="1"/>
          </p:nvPr>
        </p:nvSpPr>
        <p:spPr/>
        <p:txBody>
          <a:bodyPr/>
          <a:lstStyle/>
          <a:p>
            <a:r>
              <a:rPr lang="en-US" dirty="0"/>
              <a:t>SLPs serve individuals who have difficulty with communication, thinking, or swallowing. </a:t>
            </a:r>
          </a:p>
          <a:p>
            <a:endParaRPr lang="en-US" dirty="0"/>
          </a:p>
          <a:p>
            <a:pPr lvl="0"/>
            <a:r>
              <a:rPr lang="en-US" dirty="0"/>
              <a:t>SLPs are commonly consulted in patients with</a:t>
            </a:r>
          </a:p>
          <a:p>
            <a:pPr lvl="1"/>
            <a:r>
              <a:rPr lang="en-US" dirty="0"/>
              <a:t>neurological conditions (e.g., stroke, traumatic brain injury, multiple sclerosis, Parkinson’s disease);</a:t>
            </a:r>
          </a:p>
          <a:p>
            <a:pPr lvl="1"/>
            <a:r>
              <a:rPr lang="en-US" dirty="0"/>
              <a:t>medical/surgical events (e.g., surgery to head/neck, endotracheal intubation);</a:t>
            </a:r>
          </a:p>
          <a:p>
            <a:pPr lvl="1"/>
            <a:r>
              <a:rPr lang="en-US" dirty="0"/>
              <a:t>chronic conditions (e.g., chronic obstructive pulmonary disease); and</a:t>
            </a:r>
          </a:p>
          <a:p>
            <a:pPr lvl="1"/>
            <a:r>
              <a:rPr lang="en-US" dirty="0"/>
              <a:t>developmental or congenital conditions (e.g., cerebral palsy).</a:t>
            </a:r>
          </a:p>
          <a:p>
            <a:endParaRPr lang="en-US" dirty="0"/>
          </a:p>
          <a:p>
            <a:endParaRPr lang="en-US" dirty="0"/>
          </a:p>
        </p:txBody>
      </p:sp>
    </p:spTree>
    <p:extLst>
      <p:ext uri="{BB962C8B-B14F-4D97-AF65-F5344CB8AC3E}">
        <p14:creationId xmlns:p14="http://schemas.microsoft.com/office/powerpoint/2010/main" val="1259746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D0B67B-D018-2E19-4DB7-1E7A1B514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C62FE3-4F66-3778-8368-C837297A8CCC}"/>
              </a:ext>
            </a:extLst>
          </p:cNvPr>
          <p:cNvSpPr>
            <a:spLocks noGrp="1"/>
          </p:cNvSpPr>
          <p:nvPr>
            <p:ph type="title"/>
          </p:nvPr>
        </p:nvSpPr>
        <p:spPr>
          <a:xfrm>
            <a:off x="838200" y="365125"/>
            <a:ext cx="10515600" cy="1325563"/>
          </a:xfrm>
        </p:spPr>
        <p:txBody>
          <a:bodyPr>
            <a:normAutofit/>
          </a:bodyPr>
          <a:lstStyle/>
          <a:p>
            <a:r>
              <a:rPr lang="en-US" dirty="0"/>
              <a:t>Health Care Settings</a:t>
            </a:r>
          </a:p>
        </p:txBody>
      </p:sp>
      <p:sp>
        <p:nvSpPr>
          <p:cNvPr id="4" name="Content Placeholder 3">
            <a:extLst>
              <a:ext uri="{FF2B5EF4-FFF2-40B4-BE49-F238E27FC236}">
                <a16:creationId xmlns:a16="http://schemas.microsoft.com/office/drawing/2014/main" id="{5C7B6067-CFF2-6501-06ED-5D2280F129F9}"/>
              </a:ext>
            </a:extLst>
          </p:cNvPr>
          <p:cNvSpPr>
            <a:spLocks noGrp="1"/>
          </p:cNvSpPr>
          <p:nvPr>
            <p:ph idx="1"/>
          </p:nvPr>
        </p:nvSpPr>
        <p:spPr>
          <a:xfrm>
            <a:off x="838200" y="1825625"/>
            <a:ext cx="10515600" cy="4351338"/>
          </a:xfrm>
        </p:spPr>
        <p:txBody>
          <a:bodyPr anchor="ctr">
            <a:normAutofit fontScale="70000" lnSpcReduction="20000"/>
          </a:bodyPr>
          <a:lstStyle/>
          <a:p>
            <a:endParaRPr lang="en-US" dirty="0"/>
          </a:p>
          <a:p>
            <a:pPr marL="0" indent="0">
              <a:buNone/>
            </a:pPr>
            <a:r>
              <a:rPr lang="en-US" sz="3000" dirty="0"/>
              <a:t>SLPs help patients throughout the continuum of care in a variety of settings:</a:t>
            </a:r>
          </a:p>
          <a:p>
            <a:pPr marL="0" indent="0">
              <a:buNone/>
            </a:pPr>
            <a:endParaRPr lang="en-US" sz="3000" dirty="0"/>
          </a:p>
          <a:p>
            <a:r>
              <a:rPr lang="en-US" sz="3000" dirty="0"/>
              <a:t>hospital (acute care)</a:t>
            </a:r>
          </a:p>
          <a:p>
            <a:r>
              <a:rPr lang="en-US" sz="3000" dirty="0"/>
              <a:t>acute rehabilitation</a:t>
            </a:r>
          </a:p>
          <a:p>
            <a:r>
              <a:rPr lang="en-US" sz="3000" dirty="0"/>
              <a:t>outpatient rehabilitation</a:t>
            </a:r>
          </a:p>
          <a:p>
            <a:r>
              <a:rPr lang="en-US" sz="3000" dirty="0"/>
              <a:t>skilled nursing facility (SNF)</a:t>
            </a:r>
          </a:p>
          <a:p>
            <a:r>
              <a:rPr lang="en-US" sz="3000" dirty="0"/>
              <a:t>long-term care (LTC)</a:t>
            </a:r>
          </a:p>
          <a:p>
            <a:r>
              <a:rPr lang="en-US" sz="3000" dirty="0"/>
              <a:t>long-term acute-care hospital (LTACH)</a:t>
            </a:r>
          </a:p>
          <a:p>
            <a:r>
              <a:rPr lang="en-US" sz="3000" dirty="0"/>
              <a:t>assisted living facility</a:t>
            </a:r>
          </a:p>
          <a:p>
            <a:r>
              <a:rPr lang="en-US" sz="3000" dirty="0"/>
              <a:t>continuing care retirement community</a:t>
            </a:r>
          </a:p>
          <a:p>
            <a:r>
              <a:rPr lang="en-US" sz="3000" dirty="0"/>
              <a:t>home health</a:t>
            </a:r>
          </a:p>
          <a:p>
            <a:endParaRPr lang="en-US" dirty="0"/>
          </a:p>
        </p:txBody>
      </p:sp>
    </p:spTree>
    <p:extLst>
      <p:ext uri="{BB962C8B-B14F-4D97-AF65-F5344CB8AC3E}">
        <p14:creationId xmlns:p14="http://schemas.microsoft.com/office/powerpoint/2010/main" val="285014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72145A-70F4-AAB1-50A5-1F2405B98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2A535E-7FCD-6BAD-1959-13D214331A53}"/>
              </a:ext>
            </a:extLst>
          </p:cNvPr>
          <p:cNvSpPr>
            <a:spLocks noGrp="1"/>
          </p:cNvSpPr>
          <p:nvPr>
            <p:ph type="title"/>
          </p:nvPr>
        </p:nvSpPr>
        <p:spPr>
          <a:xfrm>
            <a:off x="838200" y="365125"/>
            <a:ext cx="10515600" cy="1325563"/>
          </a:xfrm>
        </p:spPr>
        <p:txBody>
          <a:bodyPr>
            <a:normAutofit/>
          </a:bodyPr>
          <a:lstStyle/>
          <a:p>
            <a:r>
              <a:rPr lang="en-US" dirty="0"/>
              <a:t>Swallowing and Swallowing Disorders</a:t>
            </a:r>
          </a:p>
        </p:txBody>
      </p:sp>
      <p:sp>
        <p:nvSpPr>
          <p:cNvPr id="5" name="Content Placeholder 4">
            <a:extLst>
              <a:ext uri="{FF2B5EF4-FFF2-40B4-BE49-F238E27FC236}">
                <a16:creationId xmlns:a16="http://schemas.microsoft.com/office/drawing/2014/main" id="{CD83B616-0EBB-3314-B3F6-A5A5FE05C6A7}"/>
              </a:ext>
            </a:extLst>
          </p:cNvPr>
          <p:cNvSpPr>
            <a:spLocks noGrp="1"/>
          </p:cNvSpPr>
          <p:nvPr>
            <p:ph idx="1"/>
          </p:nvPr>
        </p:nvSpPr>
        <p:spPr/>
        <p:txBody>
          <a:bodyPr>
            <a:normAutofit/>
          </a:bodyPr>
          <a:lstStyle/>
          <a:p>
            <a:r>
              <a:rPr lang="en-US" dirty="0"/>
              <a:t>SLPs screen, evaluate, diagnose, and treat swallowing disorders to support safe, effective, and dignified eating and drinking across the lifespan.</a:t>
            </a:r>
          </a:p>
          <a:p>
            <a:r>
              <a:rPr lang="en-US" dirty="0"/>
              <a:t>The following information describes normal swallowing and swallowing disorders (</a:t>
            </a:r>
            <a:r>
              <a:rPr lang="en-US" i="1" dirty="0"/>
              <a:t>dysphagia</a:t>
            </a:r>
            <a:r>
              <a:rPr lang="en-US" dirty="0"/>
              <a:t>). </a:t>
            </a:r>
          </a:p>
          <a:p>
            <a:endParaRPr lang="en-US" dirty="0"/>
          </a:p>
        </p:txBody>
      </p:sp>
    </p:spTree>
    <p:extLst>
      <p:ext uri="{BB962C8B-B14F-4D97-AF65-F5344CB8AC3E}">
        <p14:creationId xmlns:p14="http://schemas.microsoft.com/office/powerpoint/2010/main" val="3745829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6CA171-8B91-D741-E72C-2B162FF0D9E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BFF6732-B0E1-115F-31DD-2519476429F4}"/>
              </a:ext>
            </a:extLst>
          </p:cNvPr>
          <p:cNvSpPr>
            <a:spLocks noGrp="1"/>
          </p:cNvSpPr>
          <p:nvPr>
            <p:ph type="title"/>
          </p:nvPr>
        </p:nvSpPr>
        <p:spPr/>
        <p:txBody>
          <a:bodyPr/>
          <a:lstStyle/>
          <a:p>
            <a:r>
              <a:rPr lang="en-US" dirty="0"/>
              <a:t>Normal Swallowing</a:t>
            </a:r>
          </a:p>
        </p:txBody>
      </p:sp>
      <p:sp>
        <p:nvSpPr>
          <p:cNvPr id="2" name="Content Placeholder 3">
            <a:extLst>
              <a:ext uri="{FF2B5EF4-FFF2-40B4-BE49-F238E27FC236}">
                <a16:creationId xmlns:a16="http://schemas.microsoft.com/office/drawing/2014/main" id="{230F0353-431D-CB22-D896-5386379E5AA0}"/>
              </a:ext>
            </a:extLst>
          </p:cNvPr>
          <p:cNvSpPr>
            <a:spLocks noGrp="1"/>
          </p:cNvSpPr>
          <p:nvPr>
            <p:ph idx="1"/>
          </p:nvPr>
        </p:nvSpPr>
        <p:spPr>
          <a:xfrm>
            <a:off x="838200" y="1442175"/>
            <a:ext cx="10515600" cy="4978504"/>
          </a:xfrm>
        </p:spPr>
        <p:txBody>
          <a:bodyPr anchor="ctr">
            <a:normAutofit/>
          </a:bodyPr>
          <a:lstStyle/>
          <a:p>
            <a:r>
              <a:rPr lang="en-US" dirty="0"/>
              <a:t>Swallowing is a complex, coordinated process that moves food, liquid, and saliva from the mouth to the stomach. It involves 3 phases:</a:t>
            </a:r>
          </a:p>
          <a:p>
            <a:pPr lvl="1"/>
            <a:r>
              <a:rPr lang="en-US" b="1" dirty="0"/>
              <a:t>Oral phase:</a:t>
            </a:r>
            <a:r>
              <a:rPr lang="en-US" dirty="0"/>
              <a:t> Containing food/liquid/saliva in the mouth, chewing, and moving food/liquid to the back of the mouth</a:t>
            </a:r>
          </a:p>
          <a:p>
            <a:pPr lvl="1"/>
            <a:r>
              <a:rPr lang="en-US" b="1" dirty="0"/>
              <a:t>Pharyngeal phase:</a:t>
            </a:r>
            <a:r>
              <a:rPr lang="en-US" dirty="0"/>
              <a:t> Moving food/liquid/saliva through the throat, protecting the airway, and clearing residue from the throat</a:t>
            </a:r>
          </a:p>
          <a:p>
            <a:pPr lvl="1"/>
            <a:r>
              <a:rPr lang="en-US" b="1" dirty="0"/>
              <a:t>Esophageal phase:</a:t>
            </a:r>
            <a:r>
              <a:rPr lang="en-US" dirty="0"/>
              <a:t> Moving food/liquid/saliva through the food pipe, down to the stomach</a:t>
            </a:r>
          </a:p>
        </p:txBody>
      </p:sp>
    </p:spTree>
    <p:extLst>
      <p:ext uri="{BB962C8B-B14F-4D97-AF65-F5344CB8AC3E}">
        <p14:creationId xmlns:p14="http://schemas.microsoft.com/office/powerpoint/2010/main" val="2229669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B41C8-AD85-A101-F9E0-C52E1F8A08D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5013FE6-96D6-8DC9-9CB8-2746E1FF490A}"/>
              </a:ext>
            </a:extLst>
          </p:cNvPr>
          <p:cNvSpPr>
            <a:spLocks noGrp="1"/>
          </p:cNvSpPr>
          <p:nvPr>
            <p:ph type="title"/>
          </p:nvPr>
        </p:nvSpPr>
        <p:spPr/>
        <p:txBody>
          <a:bodyPr/>
          <a:lstStyle/>
          <a:p>
            <a:r>
              <a:rPr lang="en-US" dirty="0"/>
              <a:t>Normal Swallowing (cont’d)</a:t>
            </a:r>
          </a:p>
        </p:txBody>
      </p:sp>
      <p:sp>
        <p:nvSpPr>
          <p:cNvPr id="2" name="Content Placeholder 4">
            <a:extLst>
              <a:ext uri="{FF2B5EF4-FFF2-40B4-BE49-F238E27FC236}">
                <a16:creationId xmlns:a16="http://schemas.microsoft.com/office/drawing/2014/main" id="{1446576D-639A-18EB-812E-3A2CF7C89F7D}"/>
              </a:ext>
            </a:extLst>
          </p:cNvPr>
          <p:cNvSpPr>
            <a:spLocks noGrp="1"/>
          </p:cNvSpPr>
          <p:nvPr>
            <p:ph idx="1"/>
          </p:nvPr>
        </p:nvSpPr>
        <p:spPr>
          <a:xfrm>
            <a:off x="838200" y="1825625"/>
            <a:ext cx="10515600" cy="4351338"/>
          </a:xfrm>
          <a:ln>
            <a:solidFill>
              <a:schemeClr val="accent1"/>
            </a:solidFill>
          </a:ln>
        </p:spPr>
        <p:txBody>
          <a:bodyPr vert="horz" lIns="91440" tIns="45720" rIns="91440" bIns="45720" rtlCol="0" anchor="t">
            <a:normAutofit/>
          </a:bodyPr>
          <a:lstStyle/>
          <a:p>
            <a:pPr marL="0" indent="0">
              <a:buNone/>
            </a:pPr>
            <a:r>
              <a:rPr lang="en-US" i="1" dirty="0"/>
              <a:t>[NOTE TO PRESENTER: Consider inserting a video demonstrating normal swallowing on VFSS/MBSS here. Examples:</a:t>
            </a:r>
          </a:p>
          <a:p>
            <a:r>
              <a:rPr lang="en-US" i="1" dirty="0">
                <a:hlinkClick r:id="rId3"/>
              </a:rPr>
              <a:t>Normal Swallow</a:t>
            </a:r>
            <a:endParaRPr lang="en-US" i="1" dirty="0"/>
          </a:p>
          <a:p>
            <a:r>
              <a:rPr lang="en-US" i="1" dirty="0">
                <a:hlinkClick r:id="rId4"/>
              </a:rPr>
              <a:t>Swallow Study - Solid Texture/Cracker - Modified Barium Swallow Study (MBSS) Lateral View HD</a:t>
            </a:r>
            <a:r>
              <a:rPr lang="en-US" i="1" dirty="0"/>
              <a:t>] </a:t>
            </a:r>
          </a:p>
        </p:txBody>
      </p:sp>
    </p:spTree>
    <p:extLst>
      <p:ext uri="{BB962C8B-B14F-4D97-AF65-F5344CB8AC3E}">
        <p14:creationId xmlns:p14="http://schemas.microsoft.com/office/powerpoint/2010/main" val="4020427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32d150b-d67c-4080-af75-03984fae70a2">
      <Terms xmlns="http://schemas.microsoft.com/office/infopath/2007/PartnerControls"/>
    </lcf76f155ced4ddcb4097134ff3c332f>
    <TaxCatchAll xmlns="7cbe90c2-684b-4609-a702-c351b1ce3ed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464267D2ADBB64485B4D75DFC82B8AB" ma:contentTypeVersion="18" ma:contentTypeDescription="Create a new document." ma:contentTypeScope="" ma:versionID="1a4958bcec79439464d1b99975bf4910">
  <xsd:schema xmlns:xsd="http://www.w3.org/2001/XMLSchema" xmlns:xs="http://www.w3.org/2001/XMLSchema" xmlns:p="http://schemas.microsoft.com/office/2006/metadata/properties" xmlns:ns2="832d150b-d67c-4080-af75-03984fae70a2" xmlns:ns3="7cbe90c2-684b-4609-a702-c351b1ce3edf" targetNamespace="http://schemas.microsoft.com/office/2006/metadata/properties" ma:root="true" ma:fieldsID="2e2037da0079b07fb094e558153163ca" ns2:_="" ns3:_="">
    <xsd:import namespace="832d150b-d67c-4080-af75-03984fae70a2"/>
    <xsd:import namespace="7cbe90c2-684b-4609-a702-c351b1ce3e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2d150b-d67c-4080-af75-03984fae70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2fd663b-f12d-4793-8d0f-f31da22be460"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be90c2-684b-4609-a702-c351b1ce3ed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531f8d5-677d-44a6-a3d2-b6059b9afa87}" ma:internalName="TaxCatchAll" ma:showField="CatchAllData" ma:web="7cbe90c2-684b-4609-a702-c351b1ce3e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F31769-0861-43FC-8470-35E23F1C5E27}">
  <ds:schemaRefs>
    <ds:schemaRef ds:uri="http://schemas.microsoft.com/sharepoint/v3/contenttype/forms"/>
  </ds:schemaRefs>
</ds:datastoreItem>
</file>

<file path=customXml/itemProps2.xml><?xml version="1.0" encoding="utf-8"?>
<ds:datastoreItem xmlns:ds="http://schemas.openxmlformats.org/officeDocument/2006/customXml" ds:itemID="{E37F5A07-91BF-48D0-8EB7-7111D4398AAE}">
  <ds:schemaRefs>
    <ds:schemaRef ds:uri="http://schemas.microsoft.com/office/2006/metadata/properties"/>
    <ds:schemaRef ds:uri="http://schemas.microsoft.com/office/infopath/2007/PartnerControls"/>
    <ds:schemaRef ds:uri="832d150b-d67c-4080-af75-03984fae70a2"/>
    <ds:schemaRef ds:uri="7cbe90c2-684b-4609-a702-c351b1ce3edf"/>
  </ds:schemaRefs>
</ds:datastoreItem>
</file>

<file path=customXml/itemProps3.xml><?xml version="1.0" encoding="utf-8"?>
<ds:datastoreItem xmlns:ds="http://schemas.openxmlformats.org/officeDocument/2006/customXml" ds:itemID="{44545FE8-AA2C-48FA-B6BE-E159810E28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2d150b-d67c-4080-af75-03984fae70a2"/>
    <ds:schemaRef ds:uri="7cbe90c2-684b-4609-a702-c351b1ce3e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2943</TotalTime>
  <Words>2909</Words>
  <Application>Microsoft Office PowerPoint</Application>
  <PresentationFormat>Widescreen</PresentationFormat>
  <Paragraphs>239</Paragraphs>
  <Slides>33</Slides>
  <Notes>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Instructions for Customizing This Presentation </vt:lpstr>
      <vt:lpstr>Adult Speech-Language Pathology Services in Health Care Settings</vt:lpstr>
      <vt:lpstr>Agenda</vt:lpstr>
      <vt:lpstr>Role of the Speech-Language Pathologist (SLP)</vt:lpstr>
      <vt:lpstr>Populations Whom SLPs Serve</vt:lpstr>
      <vt:lpstr>Health Care Settings</vt:lpstr>
      <vt:lpstr>Swallowing and Swallowing Disorders</vt:lpstr>
      <vt:lpstr>Normal Swallowing</vt:lpstr>
      <vt:lpstr>Normal Swallowing (cont’d)</vt:lpstr>
      <vt:lpstr>Swallowing Disorders (Dysphagia)</vt:lpstr>
      <vt:lpstr>Swallowing Disorders (Dysphagia), cont’d</vt:lpstr>
      <vt:lpstr>How Does an SLP Assess Swallowing? </vt:lpstr>
      <vt:lpstr>Clinical Swallowing Evaluation/Examination (CSE)</vt:lpstr>
      <vt:lpstr>Clinical Swallow Evaluation (CSE) (cont’d)</vt:lpstr>
      <vt:lpstr>Instrumental Swallowing Assessments: VFSS/MBSS</vt:lpstr>
      <vt:lpstr>Instrumental Swallowing Assessments:  FEES</vt:lpstr>
      <vt:lpstr>Instrumental Swallowing Assessments: FEES (cont’d)</vt:lpstr>
      <vt:lpstr>Swallowing Therapy</vt:lpstr>
      <vt:lpstr>Oral Care: Why Is it important?</vt:lpstr>
      <vt:lpstr>Dysphagia Diet Textures</vt:lpstr>
      <vt:lpstr>The IDDSI Framework</vt:lpstr>
      <vt:lpstr>Thickened Liquids</vt:lpstr>
      <vt:lpstr>Thickened Liquids (cont’d)</vt:lpstr>
      <vt:lpstr>Cognition, Speech, Language, and Voice </vt:lpstr>
      <vt:lpstr>Cognition</vt:lpstr>
      <vt:lpstr>Speech </vt:lpstr>
      <vt:lpstr>Language</vt:lpstr>
      <vt:lpstr>Language (cont’d)</vt:lpstr>
      <vt:lpstr>Voice</vt:lpstr>
      <vt:lpstr>Aerodigestive Disorders</vt:lpstr>
      <vt:lpstr>When To Consult an SLP</vt:lpstr>
      <vt:lpstr>Additional Resources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Angela Morrell</dc:creator>
  <cp:lastModifiedBy>Angela Morrell</cp:lastModifiedBy>
  <cp:revision>26</cp:revision>
  <dcterms:created xsi:type="dcterms:W3CDTF">2024-12-26T18:18:29Z</dcterms:created>
  <dcterms:modified xsi:type="dcterms:W3CDTF">2025-06-27T16:53:34Z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0x0101004464267D2ADBB64485B4D75DFC82B8AB</vt:lpwstr>
  </property>
  <property fmtid="{D5CDD505-2E9C-101B-9397-08002B2CF9AE}" pid="3" name="MediaServiceImageTags">
    <vt:lpwstr/>
  </property>
</Properties>
</file>