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81" r:id="rId2"/>
    <p:sldId id="257" r:id="rId3"/>
    <p:sldId id="261" r:id="rId4"/>
    <p:sldId id="265" r:id="rId5"/>
    <p:sldId id="262" r:id="rId6"/>
    <p:sldId id="273" r:id="rId7"/>
    <p:sldId id="263" r:id="rId8"/>
    <p:sldId id="264" r:id="rId9"/>
    <p:sldId id="275" r:id="rId10"/>
    <p:sldId id="282" r:id="rId11"/>
    <p:sldId id="260" r:id="rId12"/>
    <p:sldId id="258" r:id="rId13"/>
    <p:sldId id="278" r:id="rId14"/>
    <p:sldId id="277" r:id="rId15"/>
    <p:sldId id="286" r:id="rId16"/>
    <p:sldId id="271" r:id="rId17"/>
    <p:sldId id="274" r:id="rId18"/>
    <p:sldId id="276" r:id="rId19"/>
    <p:sldId id="283" r:id="rId20"/>
    <p:sldId id="287" r:id="rId21"/>
    <p:sldId id="284" r:id="rId22"/>
    <p:sldId id="259" r:id="rId23"/>
    <p:sldId id="266" r:id="rId24"/>
    <p:sldId id="267" r:id="rId25"/>
    <p:sldId id="268" r:id="rId26"/>
    <p:sldId id="269" r:id="rId27"/>
    <p:sldId id="280" r:id="rId28"/>
    <p:sldId id="285" r:id="rId29"/>
    <p:sldId id="279"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5A2BA89-FAE9-DDD8-45CF-771BF21062A8}" name="Cynthia Brennan" initials="CB" userId="S::cbaur@asha.org::97bdd7b6-b057-4828-a5e1-1799504c58d2" providerId="AD"/>
  <p188:author id="{B76749C9-E151-7DB1-C8DE-D9878B54D54B}" name="Kathleen Halverson" initials="KH" userId="S::khalvers@asha.org::c30aa468-3b00-4f46-80f8-fe2f0a15b8a1" providerId="AD"/>
  <p188:author id="{D3B565CB-33EE-AC6A-31F5-A2D9A9EE7535}" name="Brooke Hatfield" initials="BH" userId="S::bhatfield@asha.org::4d60a229-db22-4ad6-a572-41cee73c408b" providerId="AD"/>
  <p188:author id="{BE6A8BFF-63D2-D087-2A56-5FDE0C1AB10A}" name="Angela Morrell" initials="AM" userId="S::amorrell@asha.org::ce524e57-f56e-4eff-8d3a-cab4fd446d0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477BFF-8549-4E07-9BD7-3B028126551A}" v="2" dt="2025-06-27T15:57:47.5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1.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microsoft.com/office/2015/10/relationships/revisionInfo" Target="revisionInfo.xml"/><Relationship Id="rId40"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38"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gela Morrell" userId="ce524e57-f56e-4eff-8d3a-cab4fd446d03" providerId="ADAL" clId="{2D477BFF-8549-4E07-9BD7-3B028126551A}"/>
    <pc:docChg chg="addSld delSld modSld sldOrd">
      <pc:chgData name="Angela Morrell" userId="ce524e57-f56e-4eff-8d3a-cab4fd446d03" providerId="ADAL" clId="{2D477BFF-8549-4E07-9BD7-3B028126551A}" dt="2025-06-27T15:57:50.081" v="42"/>
      <pc:docMkLst>
        <pc:docMk/>
      </pc:docMkLst>
      <pc:sldChg chg="modSp mod">
        <pc:chgData name="Angela Morrell" userId="ce524e57-f56e-4eff-8d3a-cab4fd446d03" providerId="ADAL" clId="{2D477BFF-8549-4E07-9BD7-3B028126551A}" dt="2025-06-27T15:56:09.903" v="32" actId="20577"/>
        <pc:sldMkLst>
          <pc:docMk/>
          <pc:sldMk cId="2828139001" sldId="259"/>
        </pc:sldMkLst>
        <pc:spChg chg="mod">
          <ac:chgData name="Angela Morrell" userId="ce524e57-f56e-4eff-8d3a-cab4fd446d03" providerId="ADAL" clId="{2D477BFF-8549-4E07-9BD7-3B028126551A}" dt="2025-06-27T15:56:09.903" v="32" actId="20577"/>
          <ac:spMkLst>
            <pc:docMk/>
            <pc:sldMk cId="2828139001" sldId="259"/>
            <ac:spMk id="2" creationId="{E5DF430A-CFBA-333F-2931-8D3CEFDB6026}"/>
          </ac:spMkLst>
        </pc:spChg>
      </pc:sldChg>
      <pc:sldChg chg="modSp mod">
        <pc:chgData name="Angela Morrell" userId="ce524e57-f56e-4eff-8d3a-cab4fd446d03" providerId="ADAL" clId="{2D477BFF-8549-4E07-9BD7-3B028126551A}" dt="2025-06-27T15:55:51.748" v="20" actId="20577"/>
        <pc:sldMkLst>
          <pc:docMk/>
          <pc:sldMk cId="3205092098" sldId="260"/>
        </pc:sldMkLst>
        <pc:spChg chg="mod">
          <ac:chgData name="Angela Morrell" userId="ce524e57-f56e-4eff-8d3a-cab4fd446d03" providerId="ADAL" clId="{2D477BFF-8549-4E07-9BD7-3B028126551A}" dt="2025-06-27T15:55:51.748" v="20" actId="20577"/>
          <ac:spMkLst>
            <pc:docMk/>
            <pc:sldMk cId="3205092098" sldId="260"/>
            <ac:spMk id="2" creationId="{D825F6FA-9426-7E0F-D652-F11D4E1A58D0}"/>
          </ac:spMkLst>
        </pc:spChg>
      </pc:sldChg>
      <pc:sldChg chg="modSp mod">
        <pc:chgData name="Angela Morrell" userId="ce524e57-f56e-4eff-8d3a-cab4fd446d03" providerId="ADAL" clId="{2D477BFF-8549-4E07-9BD7-3B028126551A}" dt="2025-06-27T15:55:34.431" v="14" actId="12"/>
        <pc:sldMkLst>
          <pc:docMk/>
          <pc:sldMk cId="1011614194" sldId="261"/>
        </pc:sldMkLst>
        <pc:spChg chg="mod">
          <ac:chgData name="Angela Morrell" userId="ce524e57-f56e-4eff-8d3a-cab4fd446d03" providerId="ADAL" clId="{2D477BFF-8549-4E07-9BD7-3B028126551A}" dt="2025-06-27T15:55:34.431" v="14" actId="12"/>
          <ac:spMkLst>
            <pc:docMk/>
            <pc:sldMk cId="1011614194" sldId="261"/>
            <ac:spMk id="3" creationId="{ECCF381B-27CC-C03B-2F6E-40E13B9F5BC4}"/>
          </ac:spMkLst>
        </pc:spChg>
      </pc:sldChg>
      <pc:sldChg chg="modSp mod">
        <pc:chgData name="Angela Morrell" userId="ce524e57-f56e-4eff-8d3a-cab4fd446d03" providerId="ADAL" clId="{2D477BFF-8549-4E07-9BD7-3B028126551A}" dt="2025-06-27T15:55:42.897" v="17" actId="20577"/>
        <pc:sldMkLst>
          <pc:docMk/>
          <pc:sldMk cId="1487098820" sldId="265"/>
        </pc:sldMkLst>
        <pc:spChg chg="mod">
          <ac:chgData name="Angela Morrell" userId="ce524e57-f56e-4eff-8d3a-cab4fd446d03" providerId="ADAL" clId="{2D477BFF-8549-4E07-9BD7-3B028126551A}" dt="2025-06-27T15:55:42.897" v="17" actId="20577"/>
          <ac:spMkLst>
            <pc:docMk/>
            <pc:sldMk cId="1487098820" sldId="265"/>
            <ac:spMk id="2" creationId="{8AD47226-5CC7-822A-A70E-E83C395FBCB8}"/>
          </ac:spMkLst>
        </pc:spChg>
      </pc:sldChg>
      <pc:sldChg chg="modSp mod">
        <pc:chgData name="Angela Morrell" userId="ce524e57-f56e-4eff-8d3a-cab4fd446d03" providerId="ADAL" clId="{2D477BFF-8549-4E07-9BD7-3B028126551A}" dt="2025-06-27T15:56:13.006" v="35" actId="20577"/>
        <pc:sldMkLst>
          <pc:docMk/>
          <pc:sldMk cId="1867843136" sldId="266"/>
        </pc:sldMkLst>
        <pc:spChg chg="mod">
          <ac:chgData name="Angela Morrell" userId="ce524e57-f56e-4eff-8d3a-cab4fd446d03" providerId="ADAL" clId="{2D477BFF-8549-4E07-9BD7-3B028126551A}" dt="2025-06-27T15:56:13.006" v="35" actId="20577"/>
          <ac:spMkLst>
            <pc:docMk/>
            <pc:sldMk cId="1867843136" sldId="266"/>
            <ac:spMk id="2" creationId="{D1B73594-E6D0-1919-1B67-D2C79AE3B49D}"/>
          </ac:spMkLst>
        </pc:spChg>
      </pc:sldChg>
      <pc:sldChg chg="modSp mod">
        <pc:chgData name="Angela Morrell" userId="ce524e57-f56e-4eff-8d3a-cab4fd446d03" providerId="ADAL" clId="{2D477BFF-8549-4E07-9BD7-3B028126551A}" dt="2025-06-27T15:56:04.134" v="29" actId="20577"/>
        <pc:sldMkLst>
          <pc:docMk/>
          <pc:sldMk cId="1884247739" sldId="271"/>
        </pc:sldMkLst>
        <pc:spChg chg="mod">
          <ac:chgData name="Angela Morrell" userId="ce524e57-f56e-4eff-8d3a-cab4fd446d03" providerId="ADAL" clId="{2D477BFF-8549-4E07-9BD7-3B028126551A}" dt="2025-06-27T15:56:04.134" v="29" actId="20577"/>
          <ac:spMkLst>
            <pc:docMk/>
            <pc:sldMk cId="1884247739" sldId="271"/>
            <ac:spMk id="2" creationId="{2DD6E1DB-8F0B-4B31-71D7-F3E246908430}"/>
          </ac:spMkLst>
        </pc:spChg>
      </pc:sldChg>
      <pc:sldChg chg="modSp mod">
        <pc:chgData name="Angela Morrell" userId="ce524e57-f56e-4eff-8d3a-cab4fd446d03" providerId="ADAL" clId="{2D477BFF-8549-4E07-9BD7-3B028126551A}" dt="2025-06-27T15:56:00.600" v="26" actId="20577"/>
        <pc:sldMkLst>
          <pc:docMk/>
          <pc:sldMk cId="614112342" sldId="277"/>
        </pc:sldMkLst>
        <pc:spChg chg="mod">
          <ac:chgData name="Angela Morrell" userId="ce524e57-f56e-4eff-8d3a-cab4fd446d03" providerId="ADAL" clId="{2D477BFF-8549-4E07-9BD7-3B028126551A}" dt="2025-06-27T15:56:00.600" v="26" actId="20577"/>
          <ac:spMkLst>
            <pc:docMk/>
            <pc:sldMk cId="614112342" sldId="277"/>
            <ac:spMk id="2" creationId="{3D19CF82-79AA-B635-88AB-B4D985E2D279}"/>
          </ac:spMkLst>
        </pc:spChg>
      </pc:sldChg>
      <pc:sldChg chg="modSp mod">
        <pc:chgData name="Angela Morrell" userId="ce524e57-f56e-4eff-8d3a-cab4fd446d03" providerId="ADAL" clId="{2D477BFF-8549-4E07-9BD7-3B028126551A}" dt="2025-06-27T15:55:56.336" v="23" actId="20577"/>
        <pc:sldMkLst>
          <pc:docMk/>
          <pc:sldMk cId="3853256666" sldId="278"/>
        </pc:sldMkLst>
        <pc:spChg chg="mod">
          <ac:chgData name="Angela Morrell" userId="ce524e57-f56e-4eff-8d3a-cab4fd446d03" providerId="ADAL" clId="{2D477BFF-8549-4E07-9BD7-3B028126551A}" dt="2025-06-27T15:55:56.336" v="23" actId="20577"/>
          <ac:spMkLst>
            <pc:docMk/>
            <pc:sldMk cId="3853256666" sldId="278"/>
            <ac:spMk id="2" creationId="{8CB6C75D-9789-9A1A-426E-AFFC581DBC29}"/>
          </ac:spMkLst>
        </pc:spChg>
      </pc:sldChg>
      <pc:sldChg chg="modSp mod">
        <pc:chgData name="Angela Morrell" userId="ce524e57-f56e-4eff-8d3a-cab4fd446d03" providerId="ADAL" clId="{2D477BFF-8549-4E07-9BD7-3B028126551A}" dt="2025-06-27T15:56:21.293" v="38" actId="20577"/>
        <pc:sldMkLst>
          <pc:docMk/>
          <pc:sldMk cId="3089609678" sldId="280"/>
        </pc:sldMkLst>
        <pc:spChg chg="mod">
          <ac:chgData name="Angela Morrell" userId="ce524e57-f56e-4eff-8d3a-cab4fd446d03" providerId="ADAL" clId="{2D477BFF-8549-4E07-9BD7-3B028126551A}" dt="2025-06-27T15:56:21.293" v="38" actId="20577"/>
          <ac:spMkLst>
            <pc:docMk/>
            <pc:sldMk cId="3089609678" sldId="280"/>
            <ac:spMk id="2" creationId="{1197DFAB-FF97-2181-9065-CA8C76046960}"/>
          </ac:spMkLst>
        </pc:spChg>
      </pc:sldChg>
      <pc:sldChg chg="add ord">
        <pc:chgData name="Angela Morrell" userId="ce524e57-f56e-4eff-8d3a-cab4fd446d03" providerId="ADAL" clId="{2D477BFF-8549-4E07-9BD7-3B028126551A}" dt="2025-06-27T15:57:50.081" v="42"/>
        <pc:sldMkLst>
          <pc:docMk/>
          <pc:sldMk cId="25283115" sldId="281"/>
        </pc:sldMkLst>
      </pc:sldChg>
      <pc:sldChg chg="modSp add del mod ord setBg">
        <pc:chgData name="Angela Morrell" userId="ce524e57-f56e-4eff-8d3a-cab4fd446d03" providerId="ADAL" clId="{2D477BFF-8549-4E07-9BD7-3B028126551A}" dt="2025-06-27T15:57:20.157" v="39" actId="2696"/>
        <pc:sldMkLst>
          <pc:docMk/>
          <pc:sldMk cId="2922306845" sldId="281"/>
        </pc:sldMkLst>
        <pc:spChg chg="mod">
          <ac:chgData name="Angela Morrell" userId="ce524e57-f56e-4eff-8d3a-cab4fd446d03" providerId="ADAL" clId="{2D477BFF-8549-4E07-9BD7-3B028126551A}" dt="2025-06-24T01:51:26.735" v="5" actId="20577"/>
          <ac:spMkLst>
            <pc:docMk/>
            <pc:sldMk cId="2922306845" sldId="281"/>
            <ac:spMk id="2" creationId="{EBAFE104-1BEB-B441-4976-5ECEB246EEA8}"/>
          </ac:spMkLst>
        </pc:spChg>
      </pc:sldChg>
      <pc:sldChg chg="del">
        <pc:chgData name="Angela Morrell" userId="ce524e57-f56e-4eff-8d3a-cab4fd446d03" providerId="ADAL" clId="{2D477BFF-8549-4E07-9BD7-3B028126551A}" dt="2025-06-24T01:47:15.038" v="0" actId="2696"/>
        <pc:sldMkLst>
          <pc:docMk/>
          <pc:sldMk cId="3236157650" sldId="281"/>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cap="all" spc="50" baseline="0">
                <a:solidFill>
                  <a:schemeClr val="tx1">
                    <a:lumMod val="65000"/>
                    <a:lumOff val="35000"/>
                  </a:schemeClr>
                </a:solidFill>
                <a:latin typeface="+mn-lt"/>
                <a:ea typeface="+mn-ea"/>
                <a:cs typeface="+mn-cs"/>
              </a:defRPr>
            </a:pPr>
            <a:r>
              <a:rPr lang="en-US" sz="1400" b="1" i="0" u="none" strike="noStrike" kern="1200" cap="none" spc="50" baseline="0" dirty="0">
                <a:solidFill>
                  <a:srgbClr val="000000"/>
                </a:solidFill>
              </a:rPr>
              <a:t>Primary Employment Setting for SLPs in Health Care</a:t>
            </a:r>
            <a:endParaRPr lang="en-US" sz="1400" cap="none" baseline="0" dirty="0">
              <a:solidFill>
                <a:srgbClr val="000000"/>
              </a:solidFill>
            </a:endParaRPr>
          </a:p>
        </c:rich>
      </c:tx>
      <c:layout>
        <c:manualLayout>
          <c:xMode val="edge"/>
          <c:yMode val="edge"/>
          <c:x val="0.23104687500000001"/>
          <c:y val="2.8124998269869694E-2"/>
        </c:manualLayout>
      </c:layout>
      <c:overlay val="0"/>
      <c:spPr>
        <a:noFill/>
        <a:ln>
          <a:noFill/>
        </a:ln>
        <a:effectLst/>
      </c:spPr>
      <c:txPr>
        <a:bodyPr rot="0" spcFirstLastPara="1" vertOverflow="ellipsis" vert="horz" wrap="square" anchor="ctr" anchorCtr="1"/>
        <a:lstStyle/>
        <a:p>
          <a:pPr>
            <a:defRPr sz="1862" b="1" i="0" u="none" strike="noStrike" kern="1200" cap="all" spc="5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Primary Employment Setting</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F03D-453F-851B-9EC48CDA152E}"/>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F03D-453F-851B-9EC48CDA152E}"/>
              </c:ext>
            </c:extLst>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F03D-453F-851B-9EC48CDA152E}"/>
              </c:ext>
            </c:extLst>
          </c:dPt>
          <c:dPt>
            <c:idx val="3"/>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7-F03D-453F-851B-9EC48CDA152E}"/>
              </c:ext>
            </c:extLst>
          </c:dPt>
          <c:dPt>
            <c:idx val="4"/>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9-F03D-453F-851B-9EC48CDA152E}"/>
              </c:ext>
            </c:extLst>
          </c:dPt>
          <c:dPt>
            <c:idx val="5"/>
            <c:bubble3D val="0"/>
            <c:spPr>
              <a:solidFill>
                <a:schemeClr val="accent6"/>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B-F03D-453F-851B-9EC48CDA152E}"/>
              </c:ext>
            </c:extLst>
          </c:dPt>
          <c:dPt>
            <c:idx val="6"/>
            <c:bubble3D val="0"/>
            <c:spPr>
              <a:solidFill>
                <a:schemeClr val="accent1">
                  <a:lumMod val="60000"/>
                </a:schemeClr>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D-F03D-453F-851B-9EC48CDA152E}"/>
              </c:ext>
            </c:extLst>
          </c:dPt>
          <c:dLbls>
            <c:dLbl>
              <c:idx val="2"/>
              <c:layout>
                <c:manualLayout>
                  <c:x val="-3.3449311023621989E-2"/>
                  <c:y val="-5.1150587404614457E-2"/>
                </c:manualLayout>
              </c:layout>
              <c:tx>
                <c:rich>
                  <a:bodyPr/>
                  <a:lstStyle/>
                  <a:p>
                    <a:fld id="{B122947C-1F43-4083-AB9B-75DB46B82ED8}" type="CATEGORYNAME">
                      <a:rPr lang="en-US"/>
                      <a:pPr/>
                      <a:t>[CATEGORY NAME]</a:t>
                    </a:fld>
                    <a:r>
                      <a:rPr lang="en-US" baseline="0" dirty="0"/>
                      <a:t>
30%</a:t>
                    </a:r>
                  </a:p>
                </c:rich>
              </c:tx>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F03D-453F-851B-9EC48CDA152E}"/>
                </c:ext>
              </c:extLst>
            </c:dLbl>
            <c:dLbl>
              <c:idx val="3"/>
              <c:layout>
                <c:manualLayout>
                  <c:x val="0.1670625"/>
                  <c:y val="-8.322784921088526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F03D-453F-851B-9EC48CDA152E}"/>
                </c:ext>
              </c:extLst>
            </c:dLbl>
            <c:dLbl>
              <c:idx val="6"/>
              <c:layout>
                <c:manualLayout>
                  <c:x val="1.1824557086614746E-3"/>
                  <c:y val="9.5993534941342579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D-F03D-453F-851B-9EC48CDA152E}"/>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Sheet1!$A$2:$A$8</c:f>
              <c:strCache>
                <c:ptCount val="7"/>
                <c:pt idx="0">
                  <c:v>Hospital</c:v>
                </c:pt>
                <c:pt idx="1">
                  <c:v>Home Health</c:v>
                </c:pt>
                <c:pt idx="2">
                  <c:v>Outpatient</c:v>
                </c:pt>
                <c:pt idx="3">
                  <c:v>Pediatric Hospital</c:v>
                </c:pt>
                <c:pt idx="4">
                  <c:v>Rehabilitation Hospital</c:v>
                </c:pt>
                <c:pt idx="5">
                  <c:v>SNF</c:v>
                </c:pt>
                <c:pt idx="6">
                  <c:v>Other</c:v>
                </c:pt>
              </c:strCache>
            </c:strRef>
          </c:cat>
          <c:val>
            <c:numRef>
              <c:f>Sheet1!$B$2:$B$8</c:f>
              <c:numCache>
                <c:formatCode>General</c:formatCode>
                <c:ptCount val="7"/>
                <c:pt idx="0">
                  <c:v>16</c:v>
                </c:pt>
                <c:pt idx="1">
                  <c:v>18</c:v>
                </c:pt>
                <c:pt idx="2">
                  <c:v>30</c:v>
                </c:pt>
                <c:pt idx="3">
                  <c:v>9</c:v>
                </c:pt>
                <c:pt idx="4">
                  <c:v>12</c:v>
                </c:pt>
                <c:pt idx="5">
                  <c:v>15</c:v>
                </c:pt>
                <c:pt idx="6">
                  <c:v>1</c:v>
                </c:pt>
              </c:numCache>
            </c:numRef>
          </c:val>
          <c:extLst>
            <c:ext xmlns:c16="http://schemas.microsoft.com/office/drawing/2014/chart" uri="{C3380CC4-5D6E-409C-BE32-E72D297353CC}">
              <c16:uniqueId val="{0000000E-F03D-453F-851B-9EC48CDA152E}"/>
            </c:ext>
          </c:extLst>
        </c:ser>
        <c:dLbls>
          <c:dLblPos val="inEnd"/>
          <c:showLegendKey val="0"/>
          <c:showVal val="0"/>
          <c:showCatName val="0"/>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8125-46AF-AA92-6C11BDA486F1}"/>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8125-46AF-AA92-6C11BDA486F1}"/>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Full time</c:v>
                </c:pt>
                <c:pt idx="1">
                  <c:v>Part time</c:v>
                </c:pt>
              </c:strCache>
            </c:strRef>
          </c:cat>
          <c:val>
            <c:numRef>
              <c:f>Sheet1!$B$2:$B$3</c:f>
              <c:numCache>
                <c:formatCode>General</c:formatCode>
                <c:ptCount val="2"/>
                <c:pt idx="0">
                  <c:v>69.3</c:v>
                </c:pt>
                <c:pt idx="1">
                  <c:v>30.7</c:v>
                </c:pt>
              </c:numCache>
            </c:numRef>
          </c:val>
          <c:extLst>
            <c:ext xmlns:c16="http://schemas.microsoft.com/office/drawing/2014/chart" uri="{C3380CC4-5D6E-409C-BE32-E72D297353CC}">
              <c16:uniqueId val="{00000000-26ED-4F13-84D4-DF96F04B391A}"/>
            </c:ext>
          </c:extLst>
        </c:ser>
        <c:dLbls>
          <c:dLblPos val="inEnd"/>
          <c:showLegendKey val="0"/>
          <c:showVal val="0"/>
          <c:showCatName val="1"/>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4826-4CB4-B157-D3551E2EF36D}"/>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4826-4CB4-B157-D3551E2EF36D}"/>
              </c:ext>
            </c:extLst>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0-B467-48F3-94DC-94723057CA49}"/>
              </c:ext>
            </c:extLst>
          </c:dPt>
          <c:dLbls>
            <c:dLbl>
              <c:idx val="2"/>
              <c:layout>
                <c:manualLayout>
                  <c:x val="0.1059990157480315"/>
                  <c:y val="0.13595576181374497"/>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0-B467-48F3-94DC-94723057CA49}"/>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Annual salary</c:v>
                </c:pt>
                <c:pt idx="1">
                  <c:v>Paid per hour</c:v>
                </c:pt>
                <c:pt idx="2">
                  <c:v>Paid per visit</c:v>
                </c:pt>
              </c:strCache>
            </c:strRef>
          </c:cat>
          <c:val>
            <c:numRef>
              <c:f>Sheet1!$B$2:$B$4</c:f>
              <c:numCache>
                <c:formatCode>General</c:formatCode>
                <c:ptCount val="3"/>
                <c:pt idx="0">
                  <c:v>33.200000000000003</c:v>
                </c:pt>
                <c:pt idx="1">
                  <c:v>51</c:v>
                </c:pt>
                <c:pt idx="2">
                  <c:v>15.8</c:v>
                </c:pt>
              </c:numCache>
            </c:numRef>
          </c:val>
          <c:extLst>
            <c:ext xmlns:c16="http://schemas.microsoft.com/office/drawing/2014/chart" uri="{C3380CC4-5D6E-409C-BE32-E72D297353CC}">
              <c16:uniqueId val="{00000000-26ED-4F13-84D4-DF96F04B391A}"/>
            </c:ext>
          </c:extLst>
        </c:ser>
        <c:dLbls>
          <c:dLblPos val="inEnd"/>
          <c:showLegendKey val="0"/>
          <c:showVal val="0"/>
          <c:showCatName val="1"/>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8F4C3E-C14E-443B-A5FA-AFC2A0F9FB91}" type="datetimeFigureOut">
              <a:rPr lang="en-US" smtClean="0"/>
              <a:t>6/27/2025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1A8E6C-FE75-4458-A224-776F4F251DAD}" type="slidenum">
              <a:rPr lang="en-US" smtClean="0"/>
              <a:t>‹#›</a:t>
            </a:fld>
            <a:endParaRPr lang="en-US"/>
          </a:p>
        </p:txBody>
      </p:sp>
    </p:spTree>
    <p:extLst>
      <p:ext uri="{BB962C8B-B14F-4D97-AF65-F5344CB8AC3E}">
        <p14:creationId xmlns:p14="http://schemas.microsoft.com/office/powerpoint/2010/main" val="32507694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8CCFD-B981-FD9C-40CF-4E0C004A5B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8692A74-F3EB-AFB3-F2B6-15E9EE83F9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8E79AB7-ED3E-594A-D676-52ADA340EBB0}"/>
              </a:ext>
            </a:extLst>
          </p:cNvPr>
          <p:cNvSpPr>
            <a:spLocks noGrp="1"/>
          </p:cNvSpPr>
          <p:nvPr>
            <p:ph type="dt" sz="half" idx="10"/>
          </p:nvPr>
        </p:nvSpPr>
        <p:spPr/>
        <p:txBody>
          <a:bodyPr/>
          <a:lstStyle/>
          <a:p>
            <a:fld id="{92F37F23-DD06-47A6-A5FB-D954C42B511C}" type="datetimeFigureOut">
              <a:rPr lang="en-US" smtClean="0"/>
              <a:t>6/27/2025</a:t>
            </a:fld>
            <a:endParaRPr lang="en-US" dirty="0"/>
          </a:p>
        </p:txBody>
      </p:sp>
      <p:sp>
        <p:nvSpPr>
          <p:cNvPr id="5" name="Footer Placeholder 4">
            <a:extLst>
              <a:ext uri="{FF2B5EF4-FFF2-40B4-BE49-F238E27FC236}">
                <a16:creationId xmlns:a16="http://schemas.microsoft.com/office/drawing/2014/main" id="{EB5CA96D-189B-97F0-0F33-6DEF02FE0F8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E0B98E0-899C-81C2-4A2C-DAC3B9644BFF}"/>
              </a:ext>
            </a:extLst>
          </p:cNvPr>
          <p:cNvSpPr>
            <a:spLocks noGrp="1"/>
          </p:cNvSpPr>
          <p:nvPr>
            <p:ph type="sldNum" sz="quarter" idx="12"/>
          </p:nvPr>
        </p:nvSpPr>
        <p:spPr/>
        <p:txBody>
          <a:bodyPr/>
          <a:lstStyle/>
          <a:p>
            <a:fld id="{59282A9F-285C-474E-BB84-4F1F95FCD02B}" type="slidenum">
              <a:rPr lang="en-US" smtClean="0"/>
              <a:t>‹#›</a:t>
            </a:fld>
            <a:endParaRPr lang="en-US" dirty="0"/>
          </a:p>
        </p:txBody>
      </p:sp>
    </p:spTree>
    <p:extLst>
      <p:ext uri="{BB962C8B-B14F-4D97-AF65-F5344CB8AC3E}">
        <p14:creationId xmlns:p14="http://schemas.microsoft.com/office/powerpoint/2010/main" val="1655693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FCE60-F02A-A8BC-6F28-D0A7AB0FAF7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3C6E142-1384-A383-FA8B-E63C5C61ADF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243D5A-1B1F-1BF6-21FA-D28D1D9946C9}"/>
              </a:ext>
            </a:extLst>
          </p:cNvPr>
          <p:cNvSpPr>
            <a:spLocks noGrp="1"/>
          </p:cNvSpPr>
          <p:nvPr>
            <p:ph type="dt" sz="half" idx="10"/>
          </p:nvPr>
        </p:nvSpPr>
        <p:spPr/>
        <p:txBody>
          <a:bodyPr/>
          <a:lstStyle/>
          <a:p>
            <a:fld id="{92F37F23-DD06-47A6-A5FB-D954C42B511C}" type="datetimeFigureOut">
              <a:rPr lang="en-US" smtClean="0"/>
              <a:t>6/27/2025</a:t>
            </a:fld>
            <a:endParaRPr lang="en-US" dirty="0"/>
          </a:p>
        </p:txBody>
      </p:sp>
      <p:sp>
        <p:nvSpPr>
          <p:cNvPr id="5" name="Footer Placeholder 4">
            <a:extLst>
              <a:ext uri="{FF2B5EF4-FFF2-40B4-BE49-F238E27FC236}">
                <a16:creationId xmlns:a16="http://schemas.microsoft.com/office/drawing/2014/main" id="{55ACB472-B3EB-22A9-5F5D-74F35997369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3EB618B-AB98-3D57-5277-F25FBA06A650}"/>
              </a:ext>
            </a:extLst>
          </p:cNvPr>
          <p:cNvSpPr>
            <a:spLocks noGrp="1"/>
          </p:cNvSpPr>
          <p:nvPr>
            <p:ph type="sldNum" sz="quarter" idx="12"/>
          </p:nvPr>
        </p:nvSpPr>
        <p:spPr/>
        <p:txBody>
          <a:bodyPr/>
          <a:lstStyle/>
          <a:p>
            <a:fld id="{59282A9F-285C-474E-BB84-4F1F95FCD02B}" type="slidenum">
              <a:rPr lang="en-US" smtClean="0"/>
              <a:t>‹#›</a:t>
            </a:fld>
            <a:endParaRPr lang="en-US" dirty="0"/>
          </a:p>
        </p:txBody>
      </p:sp>
    </p:spTree>
    <p:extLst>
      <p:ext uri="{BB962C8B-B14F-4D97-AF65-F5344CB8AC3E}">
        <p14:creationId xmlns:p14="http://schemas.microsoft.com/office/powerpoint/2010/main" val="1026069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2028467-593C-5587-4E56-BE942987D4A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7C68548-1B44-A131-5033-C9482EC1252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E2413F-7BB1-5D19-51CD-473331FF4832}"/>
              </a:ext>
            </a:extLst>
          </p:cNvPr>
          <p:cNvSpPr>
            <a:spLocks noGrp="1"/>
          </p:cNvSpPr>
          <p:nvPr>
            <p:ph type="dt" sz="half" idx="10"/>
          </p:nvPr>
        </p:nvSpPr>
        <p:spPr/>
        <p:txBody>
          <a:bodyPr/>
          <a:lstStyle/>
          <a:p>
            <a:fld id="{92F37F23-DD06-47A6-A5FB-D954C42B511C}" type="datetimeFigureOut">
              <a:rPr lang="en-US" smtClean="0"/>
              <a:t>6/27/2025</a:t>
            </a:fld>
            <a:endParaRPr lang="en-US" dirty="0"/>
          </a:p>
        </p:txBody>
      </p:sp>
      <p:sp>
        <p:nvSpPr>
          <p:cNvPr id="5" name="Footer Placeholder 4">
            <a:extLst>
              <a:ext uri="{FF2B5EF4-FFF2-40B4-BE49-F238E27FC236}">
                <a16:creationId xmlns:a16="http://schemas.microsoft.com/office/drawing/2014/main" id="{E2939850-4244-DE63-D4D6-5DCB160848D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A2D2BF4-B179-BEAF-DEA2-30C8C62067A0}"/>
              </a:ext>
            </a:extLst>
          </p:cNvPr>
          <p:cNvSpPr>
            <a:spLocks noGrp="1"/>
          </p:cNvSpPr>
          <p:nvPr>
            <p:ph type="sldNum" sz="quarter" idx="12"/>
          </p:nvPr>
        </p:nvSpPr>
        <p:spPr/>
        <p:txBody>
          <a:bodyPr/>
          <a:lstStyle/>
          <a:p>
            <a:fld id="{59282A9F-285C-474E-BB84-4F1F95FCD02B}" type="slidenum">
              <a:rPr lang="en-US" smtClean="0"/>
              <a:t>‹#›</a:t>
            </a:fld>
            <a:endParaRPr lang="en-US" dirty="0"/>
          </a:p>
        </p:txBody>
      </p:sp>
    </p:spTree>
    <p:extLst>
      <p:ext uri="{BB962C8B-B14F-4D97-AF65-F5344CB8AC3E}">
        <p14:creationId xmlns:p14="http://schemas.microsoft.com/office/powerpoint/2010/main" val="555922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3ECFE-4A53-7BAE-D23E-5AB3AA33416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9DF5FB3-B484-5510-13F2-0D5BDE7F25C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8C2834-D21B-1D2B-4BBC-38476EBE0DAF}"/>
              </a:ext>
            </a:extLst>
          </p:cNvPr>
          <p:cNvSpPr>
            <a:spLocks noGrp="1"/>
          </p:cNvSpPr>
          <p:nvPr>
            <p:ph type="dt" sz="half" idx="10"/>
          </p:nvPr>
        </p:nvSpPr>
        <p:spPr/>
        <p:txBody>
          <a:bodyPr/>
          <a:lstStyle/>
          <a:p>
            <a:fld id="{92F37F23-DD06-47A6-A5FB-D954C42B511C}" type="datetimeFigureOut">
              <a:rPr lang="en-US" smtClean="0"/>
              <a:t>6/27/2025</a:t>
            </a:fld>
            <a:endParaRPr lang="en-US" dirty="0"/>
          </a:p>
        </p:txBody>
      </p:sp>
      <p:sp>
        <p:nvSpPr>
          <p:cNvPr id="5" name="Footer Placeholder 4">
            <a:extLst>
              <a:ext uri="{FF2B5EF4-FFF2-40B4-BE49-F238E27FC236}">
                <a16:creationId xmlns:a16="http://schemas.microsoft.com/office/drawing/2014/main" id="{B1FC3820-652D-6BB1-C896-21BB4FBCE91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17D66D-AF97-5127-7545-9012F65B188F}"/>
              </a:ext>
            </a:extLst>
          </p:cNvPr>
          <p:cNvSpPr>
            <a:spLocks noGrp="1"/>
          </p:cNvSpPr>
          <p:nvPr>
            <p:ph type="sldNum" sz="quarter" idx="12"/>
          </p:nvPr>
        </p:nvSpPr>
        <p:spPr/>
        <p:txBody>
          <a:bodyPr/>
          <a:lstStyle/>
          <a:p>
            <a:fld id="{59282A9F-285C-474E-BB84-4F1F95FCD02B}" type="slidenum">
              <a:rPr lang="en-US" smtClean="0"/>
              <a:t>‹#›</a:t>
            </a:fld>
            <a:endParaRPr lang="en-US" dirty="0"/>
          </a:p>
        </p:txBody>
      </p:sp>
    </p:spTree>
    <p:extLst>
      <p:ext uri="{BB962C8B-B14F-4D97-AF65-F5344CB8AC3E}">
        <p14:creationId xmlns:p14="http://schemas.microsoft.com/office/powerpoint/2010/main" val="1820699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928A7-B8AA-53F3-8C92-11360B6E585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D291F42-6783-0D6E-EE8F-C81A4277232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D983228-49EF-2572-9F43-586DA052FC78}"/>
              </a:ext>
            </a:extLst>
          </p:cNvPr>
          <p:cNvSpPr>
            <a:spLocks noGrp="1"/>
          </p:cNvSpPr>
          <p:nvPr>
            <p:ph type="dt" sz="half" idx="10"/>
          </p:nvPr>
        </p:nvSpPr>
        <p:spPr/>
        <p:txBody>
          <a:bodyPr/>
          <a:lstStyle/>
          <a:p>
            <a:fld id="{92F37F23-DD06-47A6-A5FB-D954C42B511C}" type="datetimeFigureOut">
              <a:rPr lang="en-US" smtClean="0"/>
              <a:t>6/27/2025</a:t>
            </a:fld>
            <a:endParaRPr lang="en-US" dirty="0"/>
          </a:p>
        </p:txBody>
      </p:sp>
      <p:sp>
        <p:nvSpPr>
          <p:cNvPr id="5" name="Footer Placeholder 4">
            <a:extLst>
              <a:ext uri="{FF2B5EF4-FFF2-40B4-BE49-F238E27FC236}">
                <a16:creationId xmlns:a16="http://schemas.microsoft.com/office/drawing/2014/main" id="{88734547-235C-6D53-C7E6-027C097AE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C0CB7AC-F505-34CE-79CD-754FE8516DA3}"/>
              </a:ext>
            </a:extLst>
          </p:cNvPr>
          <p:cNvSpPr>
            <a:spLocks noGrp="1"/>
          </p:cNvSpPr>
          <p:nvPr>
            <p:ph type="sldNum" sz="quarter" idx="12"/>
          </p:nvPr>
        </p:nvSpPr>
        <p:spPr/>
        <p:txBody>
          <a:bodyPr/>
          <a:lstStyle/>
          <a:p>
            <a:fld id="{59282A9F-285C-474E-BB84-4F1F95FCD02B}" type="slidenum">
              <a:rPr lang="en-US" smtClean="0"/>
              <a:t>‹#›</a:t>
            </a:fld>
            <a:endParaRPr lang="en-US" dirty="0"/>
          </a:p>
        </p:txBody>
      </p:sp>
    </p:spTree>
    <p:extLst>
      <p:ext uri="{BB962C8B-B14F-4D97-AF65-F5344CB8AC3E}">
        <p14:creationId xmlns:p14="http://schemas.microsoft.com/office/powerpoint/2010/main" val="37020977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CB8FA-A068-9721-D99C-41F6A4BE708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4091CA6-3445-9760-702B-BBCD39F34C3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E2FDE19-C63B-AF8D-2E78-081ECFD684D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F980126-7564-CC8D-73BC-6C040BFB188B}"/>
              </a:ext>
            </a:extLst>
          </p:cNvPr>
          <p:cNvSpPr>
            <a:spLocks noGrp="1"/>
          </p:cNvSpPr>
          <p:nvPr>
            <p:ph type="dt" sz="half" idx="10"/>
          </p:nvPr>
        </p:nvSpPr>
        <p:spPr/>
        <p:txBody>
          <a:bodyPr/>
          <a:lstStyle/>
          <a:p>
            <a:fld id="{92F37F23-DD06-47A6-A5FB-D954C42B511C}" type="datetimeFigureOut">
              <a:rPr lang="en-US" smtClean="0"/>
              <a:t>6/27/2025</a:t>
            </a:fld>
            <a:endParaRPr lang="en-US" dirty="0"/>
          </a:p>
        </p:txBody>
      </p:sp>
      <p:sp>
        <p:nvSpPr>
          <p:cNvPr id="6" name="Footer Placeholder 5">
            <a:extLst>
              <a:ext uri="{FF2B5EF4-FFF2-40B4-BE49-F238E27FC236}">
                <a16:creationId xmlns:a16="http://schemas.microsoft.com/office/drawing/2014/main" id="{66708239-D9C7-06F8-B069-531154937DB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6061ED8-97B1-486B-B79B-8B5BBAAB84C2}"/>
              </a:ext>
            </a:extLst>
          </p:cNvPr>
          <p:cNvSpPr>
            <a:spLocks noGrp="1"/>
          </p:cNvSpPr>
          <p:nvPr>
            <p:ph type="sldNum" sz="quarter" idx="12"/>
          </p:nvPr>
        </p:nvSpPr>
        <p:spPr/>
        <p:txBody>
          <a:bodyPr/>
          <a:lstStyle/>
          <a:p>
            <a:fld id="{59282A9F-285C-474E-BB84-4F1F95FCD02B}" type="slidenum">
              <a:rPr lang="en-US" smtClean="0"/>
              <a:t>‹#›</a:t>
            </a:fld>
            <a:endParaRPr lang="en-US" dirty="0"/>
          </a:p>
        </p:txBody>
      </p:sp>
    </p:spTree>
    <p:extLst>
      <p:ext uri="{BB962C8B-B14F-4D97-AF65-F5344CB8AC3E}">
        <p14:creationId xmlns:p14="http://schemas.microsoft.com/office/powerpoint/2010/main" val="229770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8D043-97F1-DED5-1481-EE47BE590A4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0E234F9-77F2-D362-5646-E390E2C6E5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73B88B6-A527-19EF-2FD3-25AF00C4799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6C44FAE-7DB9-D736-6807-04EBBA212A0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2BD2C0F-1342-C385-362B-89ED41E79F6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7DA6424-AF2B-8569-50F0-08EE6831FE90}"/>
              </a:ext>
            </a:extLst>
          </p:cNvPr>
          <p:cNvSpPr>
            <a:spLocks noGrp="1"/>
          </p:cNvSpPr>
          <p:nvPr>
            <p:ph type="dt" sz="half" idx="10"/>
          </p:nvPr>
        </p:nvSpPr>
        <p:spPr/>
        <p:txBody>
          <a:bodyPr/>
          <a:lstStyle/>
          <a:p>
            <a:fld id="{92F37F23-DD06-47A6-A5FB-D954C42B511C}" type="datetimeFigureOut">
              <a:rPr lang="en-US" smtClean="0"/>
              <a:t>6/27/2025</a:t>
            </a:fld>
            <a:endParaRPr lang="en-US" dirty="0"/>
          </a:p>
        </p:txBody>
      </p:sp>
      <p:sp>
        <p:nvSpPr>
          <p:cNvPr id="8" name="Footer Placeholder 7">
            <a:extLst>
              <a:ext uri="{FF2B5EF4-FFF2-40B4-BE49-F238E27FC236}">
                <a16:creationId xmlns:a16="http://schemas.microsoft.com/office/drawing/2014/main" id="{ECBEAB4D-6D67-90FD-642E-35C6A3543CD2}"/>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4189495-6796-5A03-EFFF-100C4F0F5D04}"/>
              </a:ext>
            </a:extLst>
          </p:cNvPr>
          <p:cNvSpPr>
            <a:spLocks noGrp="1"/>
          </p:cNvSpPr>
          <p:nvPr>
            <p:ph type="sldNum" sz="quarter" idx="12"/>
          </p:nvPr>
        </p:nvSpPr>
        <p:spPr/>
        <p:txBody>
          <a:bodyPr/>
          <a:lstStyle/>
          <a:p>
            <a:fld id="{59282A9F-285C-474E-BB84-4F1F95FCD02B}" type="slidenum">
              <a:rPr lang="en-US" smtClean="0"/>
              <a:t>‹#›</a:t>
            </a:fld>
            <a:endParaRPr lang="en-US" dirty="0"/>
          </a:p>
        </p:txBody>
      </p:sp>
    </p:spTree>
    <p:extLst>
      <p:ext uri="{BB962C8B-B14F-4D97-AF65-F5344CB8AC3E}">
        <p14:creationId xmlns:p14="http://schemas.microsoft.com/office/powerpoint/2010/main" val="2371046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1F4F7E-B79D-A3B6-512B-C44F449EDEC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F30F5AD-1060-D64B-ED63-0192CC35BB23}"/>
              </a:ext>
            </a:extLst>
          </p:cNvPr>
          <p:cNvSpPr>
            <a:spLocks noGrp="1"/>
          </p:cNvSpPr>
          <p:nvPr>
            <p:ph type="dt" sz="half" idx="10"/>
          </p:nvPr>
        </p:nvSpPr>
        <p:spPr/>
        <p:txBody>
          <a:bodyPr/>
          <a:lstStyle/>
          <a:p>
            <a:fld id="{92F37F23-DD06-47A6-A5FB-D954C42B511C}" type="datetimeFigureOut">
              <a:rPr lang="en-US" smtClean="0"/>
              <a:t>6/27/2025</a:t>
            </a:fld>
            <a:endParaRPr lang="en-US" dirty="0"/>
          </a:p>
        </p:txBody>
      </p:sp>
      <p:sp>
        <p:nvSpPr>
          <p:cNvPr id="4" name="Footer Placeholder 3">
            <a:extLst>
              <a:ext uri="{FF2B5EF4-FFF2-40B4-BE49-F238E27FC236}">
                <a16:creationId xmlns:a16="http://schemas.microsoft.com/office/drawing/2014/main" id="{410E5A37-54B0-83B9-6EA8-9FBED52DD2D0}"/>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4BCF3ED-8C2A-A0BC-D022-E4A01B0982B3}"/>
              </a:ext>
            </a:extLst>
          </p:cNvPr>
          <p:cNvSpPr>
            <a:spLocks noGrp="1"/>
          </p:cNvSpPr>
          <p:nvPr>
            <p:ph type="sldNum" sz="quarter" idx="12"/>
          </p:nvPr>
        </p:nvSpPr>
        <p:spPr/>
        <p:txBody>
          <a:bodyPr/>
          <a:lstStyle/>
          <a:p>
            <a:fld id="{59282A9F-285C-474E-BB84-4F1F95FCD02B}" type="slidenum">
              <a:rPr lang="en-US" smtClean="0"/>
              <a:t>‹#›</a:t>
            </a:fld>
            <a:endParaRPr lang="en-US" dirty="0"/>
          </a:p>
        </p:txBody>
      </p:sp>
    </p:spTree>
    <p:extLst>
      <p:ext uri="{BB962C8B-B14F-4D97-AF65-F5344CB8AC3E}">
        <p14:creationId xmlns:p14="http://schemas.microsoft.com/office/powerpoint/2010/main" val="188944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A37428-D3F0-E500-845E-08AB4085D567}"/>
              </a:ext>
            </a:extLst>
          </p:cNvPr>
          <p:cNvSpPr>
            <a:spLocks noGrp="1"/>
          </p:cNvSpPr>
          <p:nvPr>
            <p:ph type="dt" sz="half" idx="10"/>
          </p:nvPr>
        </p:nvSpPr>
        <p:spPr/>
        <p:txBody>
          <a:bodyPr/>
          <a:lstStyle/>
          <a:p>
            <a:fld id="{92F37F23-DD06-47A6-A5FB-D954C42B511C}" type="datetimeFigureOut">
              <a:rPr lang="en-US" smtClean="0"/>
              <a:t>6/27/2025</a:t>
            </a:fld>
            <a:endParaRPr lang="en-US" dirty="0"/>
          </a:p>
        </p:txBody>
      </p:sp>
      <p:sp>
        <p:nvSpPr>
          <p:cNvPr id="3" name="Footer Placeholder 2">
            <a:extLst>
              <a:ext uri="{FF2B5EF4-FFF2-40B4-BE49-F238E27FC236}">
                <a16:creationId xmlns:a16="http://schemas.microsoft.com/office/drawing/2014/main" id="{7B1C200C-1DB4-E0BC-ABCA-04ED6DF06FAD}"/>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9A715165-AF74-5F62-3454-95BA57F5F619}"/>
              </a:ext>
            </a:extLst>
          </p:cNvPr>
          <p:cNvSpPr>
            <a:spLocks noGrp="1"/>
          </p:cNvSpPr>
          <p:nvPr>
            <p:ph type="sldNum" sz="quarter" idx="12"/>
          </p:nvPr>
        </p:nvSpPr>
        <p:spPr/>
        <p:txBody>
          <a:bodyPr/>
          <a:lstStyle/>
          <a:p>
            <a:fld id="{59282A9F-285C-474E-BB84-4F1F95FCD02B}" type="slidenum">
              <a:rPr lang="en-US" smtClean="0"/>
              <a:t>‹#›</a:t>
            </a:fld>
            <a:endParaRPr lang="en-US" dirty="0"/>
          </a:p>
        </p:txBody>
      </p:sp>
    </p:spTree>
    <p:extLst>
      <p:ext uri="{BB962C8B-B14F-4D97-AF65-F5344CB8AC3E}">
        <p14:creationId xmlns:p14="http://schemas.microsoft.com/office/powerpoint/2010/main" val="1214662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16D39-91AB-43FC-0AB2-19920C5097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BB18A04-1020-244D-0267-FF46170098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37742B9-0F33-5E72-7B32-F679F28C25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FFD5060-23E3-471E-746F-0AEDE101F4C2}"/>
              </a:ext>
            </a:extLst>
          </p:cNvPr>
          <p:cNvSpPr>
            <a:spLocks noGrp="1"/>
          </p:cNvSpPr>
          <p:nvPr>
            <p:ph type="dt" sz="half" idx="10"/>
          </p:nvPr>
        </p:nvSpPr>
        <p:spPr/>
        <p:txBody>
          <a:bodyPr/>
          <a:lstStyle/>
          <a:p>
            <a:fld id="{92F37F23-DD06-47A6-A5FB-D954C42B511C}" type="datetimeFigureOut">
              <a:rPr lang="en-US" smtClean="0"/>
              <a:t>6/27/2025</a:t>
            </a:fld>
            <a:endParaRPr lang="en-US" dirty="0"/>
          </a:p>
        </p:txBody>
      </p:sp>
      <p:sp>
        <p:nvSpPr>
          <p:cNvPr id="6" name="Footer Placeholder 5">
            <a:extLst>
              <a:ext uri="{FF2B5EF4-FFF2-40B4-BE49-F238E27FC236}">
                <a16:creationId xmlns:a16="http://schemas.microsoft.com/office/drawing/2014/main" id="{293DCAC2-7009-9E2F-5CFD-2C3146C45ED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9362795-7298-BE44-3FF7-D140FFFDA9D4}"/>
              </a:ext>
            </a:extLst>
          </p:cNvPr>
          <p:cNvSpPr>
            <a:spLocks noGrp="1"/>
          </p:cNvSpPr>
          <p:nvPr>
            <p:ph type="sldNum" sz="quarter" idx="12"/>
          </p:nvPr>
        </p:nvSpPr>
        <p:spPr/>
        <p:txBody>
          <a:bodyPr/>
          <a:lstStyle/>
          <a:p>
            <a:fld id="{59282A9F-285C-474E-BB84-4F1F95FCD02B}" type="slidenum">
              <a:rPr lang="en-US" smtClean="0"/>
              <a:t>‹#›</a:t>
            </a:fld>
            <a:endParaRPr lang="en-US" dirty="0"/>
          </a:p>
        </p:txBody>
      </p:sp>
    </p:spTree>
    <p:extLst>
      <p:ext uri="{BB962C8B-B14F-4D97-AF65-F5344CB8AC3E}">
        <p14:creationId xmlns:p14="http://schemas.microsoft.com/office/powerpoint/2010/main" val="1199926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2C1D6-8F1C-8F38-D107-FEDB74FF8A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9DC9585-AE98-A018-99F7-98083E9F167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C6B1ABA8-E3C4-BB17-4034-7C89250401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42E5FB-CC4B-96CF-5270-25A9C0CA9580}"/>
              </a:ext>
            </a:extLst>
          </p:cNvPr>
          <p:cNvSpPr>
            <a:spLocks noGrp="1"/>
          </p:cNvSpPr>
          <p:nvPr>
            <p:ph type="dt" sz="half" idx="10"/>
          </p:nvPr>
        </p:nvSpPr>
        <p:spPr/>
        <p:txBody>
          <a:bodyPr/>
          <a:lstStyle/>
          <a:p>
            <a:fld id="{92F37F23-DD06-47A6-A5FB-D954C42B511C}" type="datetimeFigureOut">
              <a:rPr lang="en-US" smtClean="0"/>
              <a:t>6/27/2025</a:t>
            </a:fld>
            <a:endParaRPr lang="en-US" dirty="0"/>
          </a:p>
        </p:txBody>
      </p:sp>
      <p:sp>
        <p:nvSpPr>
          <p:cNvPr id="6" name="Footer Placeholder 5">
            <a:extLst>
              <a:ext uri="{FF2B5EF4-FFF2-40B4-BE49-F238E27FC236}">
                <a16:creationId xmlns:a16="http://schemas.microsoft.com/office/drawing/2014/main" id="{A9AB4473-050A-F242-F718-8B18D618959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504D447-D246-35B8-A056-5FF7A70FC019}"/>
              </a:ext>
            </a:extLst>
          </p:cNvPr>
          <p:cNvSpPr>
            <a:spLocks noGrp="1"/>
          </p:cNvSpPr>
          <p:nvPr>
            <p:ph type="sldNum" sz="quarter" idx="12"/>
          </p:nvPr>
        </p:nvSpPr>
        <p:spPr/>
        <p:txBody>
          <a:bodyPr/>
          <a:lstStyle/>
          <a:p>
            <a:fld id="{59282A9F-285C-474E-BB84-4F1F95FCD02B}" type="slidenum">
              <a:rPr lang="en-US" smtClean="0"/>
              <a:t>‹#›</a:t>
            </a:fld>
            <a:endParaRPr lang="en-US" dirty="0"/>
          </a:p>
        </p:txBody>
      </p:sp>
    </p:spTree>
    <p:extLst>
      <p:ext uri="{BB962C8B-B14F-4D97-AF65-F5344CB8AC3E}">
        <p14:creationId xmlns:p14="http://schemas.microsoft.com/office/powerpoint/2010/main" val="2284389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B64964-D754-36C5-FE9A-535CC090298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4AE524A-B960-A492-D090-60CA4CC5400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20B052-F8D7-92BB-4400-D293445E0F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2F37F23-DD06-47A6-A5FB-D954C42B511C}" type="datetimeFigureOut">
              <a:rPr lang="en-US" smtClean="0"/>
              <a:t>6/27/2025</a:t>
            </a:fld>
            <a:endParaRPr lang="en-US" dirty="0"/>
          </a:p>
        </p:txBody>
      </p:sp>
      <p:sp>
        <p:nvSpPr>
          <p:cNvPr id="5" name="Footer Placeholder 4">
            <a:extLst>
              <a:ext uri="{FF2B5EF4-FFF2-40B4-BE49-F238E27FC236}">
                <a16:creationId xmlns:a16="http://schemas.microsoft.com/office/drawing/2014/main" id="{ECE6A27A-C005-9313-993A-D139F73882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9E9B8270-8235-7678-DD60-AD27037C09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9282A9F-285C-474E-BB84-4F1F95FCD02B}" type="slidenum">
              <a:rPr lang="en-US" smtClean="0"/>
              <a:t>‹#›</a:t>
            </a:fld>
            <a:endParaRPr lang="en-US" dirty="0"/>
          </a:p>
        </p:txBody>
      </p:sp>
    </p:spTree>
    <p:extLst>
      <p:ext uri="{BB962C8B-B14F-4D97-AF65-F5344CB8AC3E}">
        <p14:creationId xmlns:p14="http://schemas.microsoft.com/office/powerpoint/2010/main" val="16366761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hyperlink" Target="https://hearingandspeechcareers.org/why-a-career-in-csd/" TargetMode="External"/><Relationship Id="rId2" Type="http://schemas.openxmlformats.org/officeDocument/2006/relationships/hyperlink" Target="https://careers2.asha.org/career-resources/health-care-8/getting-started-as-an-slp-in-health-care-1" TargetMode="External"/><Relationship Id="rId1" Type="http://schemas.openxmlformats.org/officeDocument/2006/relationships/slideLayout" Target="../slideLayouts/slideLayout2.xml"/><Relationship Id="rId6" Type="http://schemas.openxmlformats.org/officeDocument/2006/relationships/hyperlink" Target="mailto:healthservices@asha.org" TargetMode="External"/><Relationship Id="rId5" Type="http://schemas.openxmlformats.org/officeDocument/2006/relationships/hyperlink" Target="https://www.asha.org/slp/healthcare/" TargetMode="External"/><Relationship Id="rId4" Type="http://schemas.openxmlformats.org/officeDocument/2006/relationships/hyperlink" Target="https://careers.asha.org/job-seeker-toolkit/"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FE104-1BEB-B441-4976-5ECEB246EEA8}"/>
              </a:ext>
            </a:extLst>
          </p:cNvPr>
          <p:cNvSpPr>
            <a:spLocks noGrp="1"/>
          </p:cNvSpPr>
          <p:nvPr>
            <p:ph type="title"/>
          </p:nvPr>
        </p:nvSpPr>
        <p:spPr>
          <a:xfrm>
            <a:off x="838200" y="365125"/>
            <a:ext cx="10677727" cy="1333669"/>
          </a:xfrm>
        </p:spPr>
        <p:txBody>
          <a:bodyPr anchor="ctr">
            <a:normAutofit/>
          </a:bodyPr>
          <a:lstStyle/>
          <a:p>
            <a:r>
              <a:rPr lang="en-US" dirty="0">
                <a:latin typeface="Aptos Display"/>
              </a:rPr>
              <a:t>Instructions for Customizing This Presentation </a:t>
            </a:r>
            <a:endParaRPr lang="en-US" dirty="0"/>
          </a:p>
        </p:txBody>
      </p:sp>
      <p:sp>
        <p:nvSpPr>
          <p:cNvPr id="63" name="Content Placeholder 2">
            <a:extLst>
              <a:ext uri="{FF2B5EF4-FFF2-40B4-BE49-F238E27FC236}">
                <a16:creationId xmlns:a16="http://schemas.microsoft.com/office/drawing/2014/main" id="{383F8706-EE62-4C3B-92F8-447E1C60264A}"/>
              </a:ext>
            </a:extLst>
          </p:cNvPr>
          <p:cNvSpPr>
            <a:spLocks noGrp="1"/>
          </p:cNvSpPr>
          <p:nvPr>
            <p:ph idx="1"/>
          </p:nvPr>
        </p:nvSpPr>
        <p:spPr>
          <a:xfrm>
            <a:off x="838200" y="1825625"/>
            <a:ext cx="10515600" cy="4351338"/>
          </a:xfrm>
        </p:spPr>
        <p:txBody>
          <a:bodyPr anchor="t">
            <a:noAutofit/>
          </a:bodyPr>
          <a:lstStyle/>
          <a:p>
            <a:r>
              <a:rPr lang="en-US" dirty="0">
                <a:ea typeface="+mn-lt"/>
                <a:cs typeface="+mn-lt"/>
              </a:rPr>
              <a:t>Adjust the slide background to match your preferences or your facility’s branding.</a:t>
            </a:r>
          </a:p>
          <a:p>
            <a:r>
              <a:rPr lang="en-US" dirty="0">
                <a:ea typeface="+mn-lt"/>
                <a:cs typeface="+mn-lt"/>
              </a:rPr>
              <a:t>Add or remove slides as needed to tailor your presentation.</a:t>
            </a:r>
            <a:endParaRPr lang="en-US" dirty="0"/>
          </a:p>
          <a:p>
            <a:r>
              <a:rPr lang="en-US" dirty="0">
                <a:ea typeface="+mn-lt"/>
                <a:cs typeface="+mn-lt"/>
              </a:rPr>
              <a:t>Add images or videos to enhance engagement.</a:t>
            </a:r>
            <a:endParaRPr lang="en-US" dirty="0"/>
          </a:p>
          <a:p>
            <a:r>
              <a:rPr lang="en-US" dirty="0">
                <a:ea typeface="+mn-lt"/>
                <a:cs typeface="+mn-lt"/>
              </a:rPr>
              <a:t>Modify fonts, colors, and layouts for readability and consistency.</a:t>
            </a:r>
            <a:endParaRPr lang="en-US" dirty="0"/>
          </a:p>
          <a:p>
            <a:r>
              <a:rPr lang="en-US" dirty="0">
                <a:ea typeface="+mn-lt"/>
                <a:cs typeface="+mn-lt"/>
              </a:rPr>
              <a:t>Ensure accessibility by using high-contrast colors and alt text for images.</a:t>
            </a:r>
            <a:endParaRPr lang="en-US" dirty="0"/>
          </a:p>
          <a:p>
            <a:r>
              <a:rPr lang="en-US" dirty="0">
                <a:ea typeface="+mn-lt"/>
                <a:cs typeface="+mn-lt"/>
              </a:rPr>
              <a:t>Save and share in the preferred format (e.g., PPTX, PDF) for easy access.</a:t>
            </a:r>
            <a:endParaRPr lang="en-US" dirty="0"/>
          </a:p>
          <a:p>
            <a:pPr>
              <a:buFont typeface="Calibri" panose="020B0604020202020204" pitchFamily="34" charset="0"/>
              <a:buChar char="-"/>
            </a:pPr>
            <a:endParaRPr lang="en-US" dirty="0"/>
          </a:p>
        </p:txBody>
      </p:sp>
    </p:spTree>
    <p:extLst>
      <p:ext uri="{BB962C8B-B14F-4D97-AF65-F5344CB8AC3E}">
        <p14:creationId xmlns:p14="http://schemas.microsoft.com/office/powerpoint/2010/main" val="252831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74533-FBC7-CF46-EDC4-B8EDAAB13E4D}"/>
              </a:ext>
            </a:extLst>
          </p:cNvPr>
          <p:cNvSpPr>
            <a:spLocks noGrp="1"/>
          </p:cNvSpPr>
          <p:nvPr>
            <p:ph type="title"/>
          </p:nvPr>
        </p:nvSpPr>
        <p:spPr/>
        <p:txBody>
          <a:bodyPr/>
          <a:lstStyle/>
          <a:p>
            <a:r>
              <a:rPr lang="en-US" dirty="0"/>
              <a:t>Interprofessional Practice (cont’d)</a:t>
            </a:r>
          </a:p>
        </p:txBody>
      </p:sp>
      <p:sp>
        <p:nvSpPr>
          <p:cNvPr id="3" name="Content Placeholder 2">
            <a:extLst>
              <a:ext uri="{FF2B5EF4-FFF2-40B4-BE49-F238E27FC236}">
                <a16:creationId xmlns:a16="http://schemas.microsoft.com/office/drawing/2014/main" id="{A2D86E50-CA3E-5616-9D20-904816B12F0D}"/>
              </a:ext>
            </a:extLst>
          </p:cNvPr>
          <p:cNvSpPr>
            <a:spLocks noGrp="1"/>
          </p:cNvSpPr>
          <p:nvPr>
            <p:ph idx="1"/>
          </p:nvPr>
        </p:nvSpPr>
        <p:spPr/>
        <p:txBody>
          <a:bodyPr/>
          <a:lstStyle/>
          <a:p>
            <a:r>
              <a:rPr lang="en-US" sz="2800" dirty="0"/>
              <a:t>SLPs may participate as members of IPP teams within the facility, such as craniofacial, feeding, or tracheostomy teams. </a:t>
            </a:r>
          </a:p>
          <a:p>
            <a:r>
              <a:rPr lang="en-US" sz="2800" dirty="0"/>
              <a:t>The IPP team works together to develop an integrated, person-centered treatment plan.</a:t>
            </a:r>
          </a:p>
          <a:p>
            <a:endParaRPr lang="en-US" dirty="0"/>
          </a:p>
        </p:txBody>
      </p:sp>
    </p:spTree>
    <p:extLst>
      <p:ext uri="{BB962C8B-B14F-4D97-AF65-F5344CB8AC3E}">
        <p14:creationId xmlns:p14="http://schemas.microsoft.com/office/powerpoint/2010/main" val="32069847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5F6FA-9426-7E0F-D652-F11D4E1A58D0}"/>
              </a:ext>
            </a:extLst>
          </p:cNvPr>
          <p:cNvSpPr>
            <a:spLocks noGrp="1"/>
          </p:cNvSpPr>
          <p:nvPr>
            <p:ph type="title"/>
          </p:nvPr>
        </p:nvSpPr>
        <p:spPr/>
        <p:txBody>
          <a:bodyPr/>
          <a:lstStyle/>
          <a:p>
            <a:r>
              <a:rPr lang="en-US" dirty="0"/>
              <a:t>Health Care Settings</a:t>
            </a:r>
          </a:p>
        </p:txBody>
      </p:sp>
      <p:sp>
        <p:nvSpPr>
          <p:cNvPr id="3" name="Content Placeholder 2">
            <a:extLst>
              <a:ext uri="{FF2B5EF4-FFF2-40B4-BE49-F238E27FC236}">
                <a16:creationId xmlns:a16="http://schemas.microsoft.com/office/drawing/2014/main" id="{CF79C0C9-B82F-5337-0150-0981CD421E20}"/>
              </a:ext>
            </a:extLst>
          </p:cNvPr>
          <p:cNvSpPr>
            <a:spLocks noGrp="1"/>
          </p:cNvSpPr>
          <p:nvPr>
            <p:ph idx="1"/>
          </p:nvPr>
        </p:nvSpPr>
        <p:spPr/>
        <p:txBody>
          <a:bodyPr>
            <a:normAutofit lnSpcReduction="10000"/>
          </a:bodyPr>
          <a:lstStyle/>
          <a:p>
            <a:pPr marL="457200" indent="-457200">
              <a:buFont typeface="Arial" panose="020B0604020202020204" pitchFamily="34" charset="0"/>
              <a:buChar char="•"/>
            </a:pPr>
            <a:r>
              <a:rPr lang="en-US" sz="2800" dirty="0"/>
              <a:t>Hospital (Acute Care)</a:t>
            </a:r>
          </a:p>
          <a:p>
            <a:pPr marL="457200" indent="-457200">
              <a:buFont typeface="Arial" panose="020B0604020202020204" pitchFamily="34" charset="0"/>
              <a:buChar char="•"/>
            </a:pPr>
            <a:r>
              <a:rPr lang="en-US" sz="2800" dirty="0"/>
              <a:t>Acute Rehabilitation</a:t>
            </a:r>
          </a:p>
          <a:p>
            <a:pPr marL="457200" indent="-457200">
              <a:buFont typeface="Arial" panose="020B0604020202020204" pitchFamily="34" charset="0"/>
              <a:buChar char="•"/>
            </a:pPr>
            <a:r>
              <a:rPr lang="en-US" dirty="0"/>
              <a:t>Assisted Living Facility</a:t>
            </a:r>
          </a:p>
          <a:p>
            <a:pPr marL="457200" indent="-457200">
              <a:buFont typeface="Arial" panose="020B0604020202020204" pitchFamily="34" charset="0"/>
              <a:buChar char="•"/>
            </a:pPr>
            <a:r>
              <a:rPr lang="en-US" sz="2800" dirty="0"/>
              <a:t>Continuing Care Retirement Community</a:t>
            </a:r>
          </a:p>
          <a:p>
            <a:pPr marL="457200" indent="-457200">
              <a:buFont typeface="Arial" panose="020B0604020202020204" pitchFamily="34" charset="0"/>
              <a:buChar char="•"/>
            </a:pPr>
            <a:r>
              <a:rPr lang="en-US" sz="2800" dirty="0"/>
              <a:t>Outpatient Rehabilitation</a:t>
            </a:r>
          </a:p>
          <a:p>
            <a:pPr marL="457200" indent="-457200">
              <a:buFont typeface="Arial" panose="020B0604020202020204" pitchFamily="34" charset="0"/>
              <a:buChar char="•"/>
            </a:pPr>
            <a:r>
              <a:rPr lang="en-US" sz="2800" dirty="0"/>
              <a:t>Skilled Nursing Facility (SNF)</a:t>
            </a:r>
          </a:p>
          <a:p>
            <a:pPr marL="457200" indent="-457200">
              <a:buFont typeface="Arial" panose="020B0604020202020204" pitchFamily="34" charset="0"/>
              <a:buChar char="•"/>
            </a:pPr>
            <a:r>
              <a:rPr lang="en-US" sz="2800" dirty="0"/>
              <a:t>Long-Term Care (LTC)</a:t>
            </a:r>
          </a:p>
          <a:p>
            <a:pPr marL="457200" indent="-457200">
              <a:buFont typeface="Arial" panose="020B0604020202020204" pitchFamily="34" charset="0"/>
              <a:buChar char="•"/>
            </a:pPr>
            <a:r>
              <a:rPr lang="en-US" sz="2800" dirty="0"/>
              <a:t>Long-Term Acute Care Hospital (LTACH)</a:t>
            </a:r>
          </a:p>
          <a:p>
            <a:pPr marL="457200" indent="-457200">
              <a:buFont typeface="Arial" panose="020B0604020202020204" pitchFamily="34" charset="0"/>
              <a:buChar char="•"/>
            </a:pPr>
            <a:r>
              <a:rPr lang="en-US" sz="2800" dirty="0"/>
              <a:t>Home Health</a:t>
            </a:r>
          </a:p>
        </p:txBody>
      </p:sp>
    </p:spTree>
    <p:extLst>
      <p:ext uri="{BB962C8B-B14F-4D97-AF65-F5344CB8AC3E}">
        <p14:creationId xmlns:p14="http://schemas.microsoft.com/office/powerpoint/2010/main" val="32050920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F43F8-7DA1-931C-2D74-BF6377C1D6C7}"/>
              </a:ext>
            </a:extLst>
          </p:cNvPr>
          <p:cNvSpPr>
            <a:spLocks noGrp="1"/>
          </p:cNvSpPr>
          <p:nvPr>
            <p:ph type="title"/>
          </p:nvPr>
        </p:nvSpPr>
        <p:spPr>
          <a:xfrm>
            <a:off x="838200" y="279007"/>
            <a:ext cx="10515600" cy="1325563"/>
          </a:xfrm>
        </p:spPr>
        <p:txBody>
          <a:bodyPr/>
          <a:lstStyle/>
          <a:p>
            <a:r>
              <a:rPr lang="en-US" dirty="0"/>
              <a:t>SLPs Working in Health Care Settings </a:t>
            </a:r>
          </a:p>
        </p:txBody>
      </p:sp>
      <p:sp>
        <p:nvSpPr>
          <p:cNvPr id="4" name="Subtitle 2">
            <a:extLst>
              <a:ext uri="{FF2B5EF4-FFF2-40B4-BE49-F238E27FC236}">
                <a16:creationId xmlns:a16="http://schemas.microsoft.com/office/drawing/2014/main" id="{B5C1E192-8E4A-DF1C-A71C-1C4D8D071049}"/>
              </a:ext>
            </a:extLst>
          </p:cNvPr>
          <p:cNvSpPr txBox="1">
            <a:spLocks noGrp="1"/>
          </p:cNvSpPr>
          <p:nvPr>
            <p:ph idx="1"/>
          </p:nvPr>
        </p:nvSpPr>
        <p:spPr>
          <a:xfrm>
            <a:off x="838200" y="1973013"/>
            <a:ext cx="4894006" cy="4351338"/>
          </a:xfrm>
          <a:prstGeom prst="rect">
            <a:avLst/>
          </a:prstGeom>
          <a:noFill/>
          <a:ln cap="flat">
            <a:noFill/>
          </a:ln>
        </p:spPr>
        <p:txBody>
          <a:bodyPr vert="horz" wrap="square" lIns="91440" tIns="45720" rIns="91440" bIns="45720" anchor="t" anchorCtr="0" compatLnSpc="1">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fontAlgn="auto" hangingPunct="1">
              <a:lnSpc>
                <a:spcPct val="90000"/>
              </a:lnSpc>
              <a:spcBef>
                <a:spcPts val="1000"/>
              </a:spcBef>
              <a:spcAft>
                <a:spcPts val="0"/>
              </a:spcAft>
              <a:buNone/>
              <a:tabLst/>
              <a:defRPr sz="1800" b="0" i="0" u="none" strike="noStrike" kern="0" cap="none" spc="0" baseline="0">
                <a:solidFill>
                  <a:srgbClr val="000000"/>
                </a:solidFill>
                <a:uFillTx/>
              </a:defRPr>
            </a:pPr>
            <a:r>
              <a:rPr lang="en-US" sz="2400" b="0" i="0" strike="noStrike" kern="1200" cap="none" spc="0" baseline="0" dirty="0">
                <a:uFillTx/>
              </a:rPr>
              <a:t>In 2023</a:t>
            </a:r>
            <a:r>
              <a:rPr lang="en-US" sz="2400" b="0" i="0" u="none" strike="noStrike" kern="1200" cap="none" spc="0" baseline="0" dirty="0">
                <a:uFillTx/>
              </a:rPr>
              <a:t>, of all ASHA-certified SLPs, </a:t>
            </a:r>
            <a:r>
              <a:rPr lang="en-US" sz="2400" b="1" i="0" u="none" strike="noStrike" kern="1200" cap="none" spc="0" baseline="0" dirty="0">
                <a:uFillTx/>
              </a:rPr>
              <a:t>40.4%</a:t>
            </a:r>
            <a:r>
              <a:rPr lang="en-US" sz="2400" b="0" i="0" u="none" strike="noStrike" kern="1200" cap="none" spc="0" baseline="0" dirty="0">
                <a:uFillTx/>
              </a:rPr>
              <a:t> reported that a health care facility was their primary place of employment. </a:t>
            </a:r>
          </a:p>
          <a:p>
            <a:pPr marL="0" marR="0" lvl="0" indent="0" algn="l" defTabSz="914400" rtl="0" fontAlgn="auto" hangingPunct="1">
              <a:lnSpc>
                <a:spcPct val="90000"/>
              </a:lnSpc>
              <a:spcBef>
                <a:spcPts val="1000"/>
              </a:spcBef>
              <a:spcAft>
                <a:spcPts val="0"/>
              </a:spcAft>
              <a:buNone/>
              <a:tabLst/>
              <a:defRPr sz="1800" b="0" i="0" u="none" strike="noStrike" kern="0" cap="none" spc="0" baseline="0">
                <a:solidFill>
                  <a:srgbClr val="000000"/>
                </a:solidFill>
                <a:uFillTx/>
              </a:defRPr>
            </a:pPr>
            <a:endParaRPr lang="en-US" sz="2400" dirty="0"/>
          </a:p>
          <a:p>
            <a:pPr marL="0" marR="0" lvl="0" indent="0" algn="l" defTabSz="914400" rtl="0" fontAlgn="auto" hangingPunct="1">
              <a:lnSpc>
                <a:spcPct val="90000"/>
              </a:lnSpc>
              <a:spcBef>
                <a:spcPts val="1000"/>
              </a:spcBef>
              <a:spcAft>
                <a:spcPts val="0"/>
              </a:spcAft>
              <a:buNone/>
              <a:tabLst/>
              <a:defRPr sz="1800" b="0" i="0" u="none" strike="noStrike" kern="0" cap="none" spc="0" baseline="0">
                <a:solidFill>
                  <a:srgbClr val="000000"/>
                </a:solidFill>
                <a:uFillTx/>
              </a:defRPr>
            </a:pPr>
            <a:endParaRPr lang="en-US" sz="2400" b="0" i="0" u="none" strike="noStrike" kern="1200" cap="none" spc="0" baseline="0" dirty="0">
              <a:uFillTx/>
            </a:endParaRPr>
          </a:p>
          <a:p>
            <a:pPr marL="0" marR="0" lvl="0" indent="0" algn="l" defTabSz="914400" rtl="0" fontAlgn="auto" hangingPunct="1">
              <a:lnSpc>
                <a:spcPct val="90000"/>
              </a:lnSpc>
              <a:spcBef>
                <a:spcPts val="1000"/>
              </a:spcBef>
              <a:spcAft>
                <a:spcPts val="0"/>
              </a:spcAft>
              <a:buNone/>
              <a:tabLst/>
              <a:defRPr sz="1800" b="0" i="0" u="none" strike="noStrike" kern="0" cap="none" spc="0" baseline="0">
                <a:solidFill>
                  <a:srgbClr val="000000"/>
                </a:solidFill>
                <a:uFillTx/>
              </a:defRPr>
            </a:pPr>
            <a:r>
              <a:rPr lang="en-US" sz="2400" b="0" i="0" u="none" strike="noStrike" kern="1200" cap="none" spc="0" baseline="0" dirty="0">
                <a:uFillTx/>
              </a:rPr>
              <a:t>Most SLPs in health care worked in an outpatient setting, followed by home health, hospital, SNF, rehabilitation hospital, and pediatric hospital. </a:t>
            </a:r>
          </a:p>
        </p:txBody>
      </p:sp>
      <p:graphicFrame>
        <p:nvGraphicFramePr>
          <p:cNvPr id="5" name="Chart 4">
            <a:extLst>
              <a:ext uri="{FF2B5EF4-FFF2-40B4-BE49-F238E27FC236}">
                <a16:creationId xmlns:a16="http://schemas.microsoft.com/office/drawing/2014/main" id="{8AE89790-CDA4-2FBD-C029-AF31FF619813}"/>
              </a:ext>
            </a:extLst>
          </p:cNvPr>
          <p:cNvGraphicFramePr/>
          <p:nvPr>
            <p:extLst>
              <p:ext uri="{D42A27DB-BD31-4B8C-83A1-F6EECF244321}">
                <p14:modId xmlns:p14="http://schemas.microsoft.com/office/powerpoint/2010/main" val="1131554893"/>
              </p:ext>
            </p:extLst>
          </p:nvPr>
        </p:nvGraphicFramePr>
        <p:xfrm>
          <a:off x="4472014" y="1188010"/>
          <a:ext cx="8128000" cy="5418667"/>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BE30D67C-E5AD-A4E9-A4FA-21C209215E20}"/>
              </a:ext>
            </a:extLst>
          </p:cNvPr>
          <p:cNvSpPr txBox="1"/>
          <p:nvPr/>
        </p:nvSpPr>
        <p:spPr>
          <a:xfrm>
            <a:off x="1587971" y="3429000"/>
            <a:ext cx="3896067" cy="307777"/>
          </a:xfrm>
          <a:prstGeom prst="rect">
            <a:avLst/>
          </a:prstGeom>
          <a:noFill/>
        </p:spPr>
        <p:txBody>
          <a:bodyPr wrap="none" rtlCol="0">
            <a:spAutoFit/>
          </a:bodyPr>
          <a:lstStyle/>
          <a:p>
            <a:r>
              <a:rPr lang="en-US" sz="1400" i="1" dirty="0"/>
              <a:t>Source</a:t>
            </a:r>
            <a:r>
              <a:rPr lang="en-US" sz="1400" dirty="0"/>
              <a:t>: ASHA 2023 Member and Affiliate Profile </a:t>
            </a:r>
          </a:p>
        </p:txBody>
      </p:sp>
      <p:sp>
        <p:nvSpPr>
          <p:cNvPr id="7" name="TextBox 6">
            <a:extLst>
              <a:ext uri="{FF2B5EF4-FFF2-40B4-BE49-F238E27FC236}">
                <a16:creationId xmlns:a16="http://schemas.microsoft.com/office/drawing/2014/main" id="{0C806CE7-0E23-54D6-54E2-B635960A3D04}"/>
              </a:ext>
            </a:extLst>
          </p:cNvPr>
          <p:cNvSpPr txBox="1"/>
          <p:nvPr/>
        </p:nvSpPr>
        <p:spPr>
          <a:xfrm>
            <a:off x="8656417" y="6452788"/>
            <a:ext cx="3535583" cy="307777"/>
          </a:xfrm>
          <a:prstGeom prst="rect">
            <a:avLst/>
          </a:prstGeom>
          <a:noFill/>
        </p:spPr>
        <p:txBody>
          <a:bodyPr wrap="none" rtlCol="0">
            <a:spAutoFit/>
          </a:bodyPr>
          <a:lstStyle/>
          <a:p>
            <a:r>
              <a:rPr lang="en-US" sz="1400" i="1" dirty="0"/>
              <a:t>Source</a:t>
            </a:r>
            <a:r>
              <a:rPr lang="en-US" sz="1400" dirty="0"/>
              <a:t>: ASHA 2023 SLP Health Care Survey</a:t>
            </a:r>
          </a:p>
        </p:txBody>
      </p:sp>
      <p:sp>
        <p:nvSpPr>
          <p:cNvPr id="3" name="TextBox 2">
            <a:extLst>
              <a:ext uri="{FF2B5EF4-FFF2-40B4-BE49-F238E27FC236}">
                <a16:creationId xmlns:a16="http://schemas.microsoft.com/office/drawing/2014/main" id="{9AE25010-F2AF-8C96-916D-489FA6472FCD}"/>
              </a:ext>
            </a:extLst>
          </p:cNvPr>
          <p:cNvSpPr txBox="1"/>
          <p:nvPr/>
        </p:nvSpPr>
        <p:spPr>
          <a:xfrm>
            <a:off x="3658801" y="6261907"/>
            <a:ext cx="4532697" cy="861774"/>
          </a:xfrm>
          <a:prstGeom prst="rect">
            <a:avLst/>
          </a:prstGeom>
          <a:noFill/>
        </p:spPr>
        <p:txBody>
          <a:bodyPr wrap="square" rtlCol="0">
            <a:spAutoFit/>
          </a:bodyPr>
          <a:lstStyle/>
          <a:p>
            <a:r>
              <a:rPr lang="en-US" sz="1600" i="1" dirty="0"/>
              <a:t>Note: Numbers in pie chart are rounded to the nearest whole number.</a:t>
            </a:r>
          </a:p>
          <a:p>
            <a:endParaRPr lang="en-US" dirty="0"/>
          </a:p>
        </p:txBody>
      </p:sp>
    </p:spTree>
    <p:extLst>
      <p:ext uri="{BB962C8B-B14F-4D97-AF65-F5344CB8AC3E}">
        <p14:creationId xmlns:p14="http://schemas.microsoft.com/office/powerpoint/2010/main" val="12481024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6C75D-9789-9A1A-426E-AFFC581DBC29}"/>
              </a:ext>
            </a:extLst>
          </p:cNvPr>
          <p:cNvSpPr>
            <a:spLocks noGrp="1"/>
          </p:cNvSpPr>
          <p:nvPr>
            <p:ph type="title"/>
          </p:nvPr>
        </p:nvSpPr>
        <p:spPr>
          <a:xfrm>
            <a:off x="838200" y="365125"/>
            <a:ext cx="10515600" cy="1209151"/>
          </a:xfrm>
        </p:spPr>
        <p:txBody>
          <a:bodyPr>
            <a:normAutofit fontScale="90000"/>
          </a:bodyPr>
          <a:lstStyle/>
          <a:p>
            <a:r>
              <a:rPr lang="en-US" dirty="0"/>
              <a:t>Requirements and Skills for SLPs in Health Care</a:t>
            </a:r>
            <a:endParaRPr lang="en-US" sz="3300" dirty="0"/>
          </a:p>
        </p:txBody>
      </p:sp>
      <p:sp>
        <p:nvSpPr>
          <p:cNvPr id="3" name="Content Placeholder 2">
            <a:extLst>
              <a:ext uri="{FF2B5EF4-FFF2-40B4-BE49-F238E27FC236}">
                <a16:creationId xmlns:a16="http://schemas.microsoft.com/office/drawing/2014/main" id="{F6F626F9-EA56-4693-BA65-917A87D8EBB3}"/>
              </a:ext>
            </a:extLst>
          </p:cNvPr>
          <p:cNvSpPr>
            <a:spLocks noGrp="1"/>
          </p:cNvSpPr>
          <p:nvPr>
            <p:ph idx="1"/>
          </p:nvPr>
        </p:nvSpPr>
        <p:spPr>
          <a:xfrm>
            <a:off x="838200" y="1742498"/>
            <a:ext cx="10515600" cy="4855430"/>
          </a:xfrm>
        </p:spPr>
        <p:txBody>
          <a:bodyPr vert="horz" lIns="91440" tIns="45720" rIns="91440" bIns="45720" rtlCol="0" anchor="t">
            <a:normAutofit fontScale="85000" lnSpcReduction="20000"/>
          </a:bodyPr>
          <a:lstStyle/>
          <a:p>
            <a:r>
              <a:rPr lang="en-US" dirty="0"/>
              <a:t>Requirements</a:t>
            </a:r>
          </a:p>
          <a:p>
            <a:pPr lvl="1">
              <a:buFont typeface="Courier New" panose="020B0604020202020204" pitchFamily="34" charset="0"/>
              <a:buChar char="o"/>
            </a:pPr>
            <a:r>
              <a:rPr lang="en-US" dirty="0"/>
              <a:t>master’s degree from a communication sciences and disorders (CSD) program </a:t>
            </a:r>
          </a:p>
          <a:p>
            <a:pPr lvl="1">
              <a:buFont typeface="Courier New" panose="020B0604020202020204" pitchFamily="34" charset="0"/>
              <a:buChar char="o"/>
            </a:pPr>
            <a:r>
              <a:rPr lang="en-US" dirty="0"/>
              <a:t>license in speech-language pathology in the state of employment</a:t>
            </a:r>
          </a:p>
          <a:p>
            <a:pPr lvl="1">
              <a:buFont typeface="Courier New" panose="020B0604020202020204" pitchFamily="34" charset="0"/>
              <a:buChar char="o"/>
            </a:pPr>
            <a:r>
              <a:rPr lang="en-US" dirty="0"/>
              <a:t>see your state’s SLP practice act in the state of licensure for any additional requirements</a:t>
            </a:r>
          </a:p>
          <a:p>
            <a:endParaRPr lang="en-US" dirty="0"/>
          </a:p>
          <a:p>
            <a:r>
              <a:rPr lang="en-US" dirty="0"/>
              <a:t>Skills</a:t>
            </a:r>
          </a:p>
          <a:p>
            <a:pPr lvl="1">
              <a:buFont typeface="Courier New" panose="020B0604020202020204" pitchFamily="34" charset="0"/>
              <a:buChar char="o"/>
            </a:pPr>
            <a:r>
              <a:rPr lang="en-US" dirty="0"/>
              <a:t>strong communication skills</a:t>
            </a:r>
          </a:p>
          <a:p>
            <a:pPr lvl="1">
              <a:buFont typeface="Courier New" panose="020B0604020202020204" pitchFamily="34" charset="0"/>
              <a:buChar char="o"/>
            </a:pPr>
            <a:r>
              <a:rPr lang="en-US" dirty="0"/>
              <a:t>empathy and compassion</a:t>
            </a:r>
          </a:p>
          <a:p>
            <a:pPr lvl="1">
              <a:buFont typeface="Courier New" panose="020B0604020202020204" pitchFamily="34" charset="0"/>
              <a:buChar char="o"/>
            </a:pPr>
            <a:r>
              <a:rPr lang="en-US" dirty="0"/>
              <a:t>critical thinking and problem solving</a:t>
            </a:r>
          </a:p>
          <a:p>
            <a:pPr lvl="1">
              <a:buFont typeface="Courier New" panose="020B0604020202020204" pitchFamily="34" charset="0"/>
              <a:buChar char="o"/>
            </a:pPr>
            <a:r>
              <a:rPr lang="en-US" dirty="0"/>
              <a:t>collaboration and teamwork</a:t>
            </a:r>
          </a:p>
          <a:p>
            <a:pPr lvl="1">
              <a:buFont typeface="Courier New" panose="020B0604020202020204" pitchFamily="34" charset="0"/>
              <a:buChar char="o"/>
            </a:pPr>
            <a:r>
              <a:rPr lang="en-US" dirty="0"/>
              <a:t>adaptability and resilience</a:t>
            </a:r>
          </a:p>
          <a:p>
            <a:pPr lvl="1">
              <a:buFont typeface="Courier New" panose="020B0604020202020204" pitchFamily="34" charset="0"/>
              <a:buChar char="o"/>
            </a:pPr>
            <a:r>
              <a:rPr lang="en-US" dirty="0"/>
              <a:t>cultural competence</a:t>
            </a:r>
          </a:p>
          <a:p>
            <a:pPr lvl="1">
              <a:buFont typeface="Courier New" panose="020B0604020202020204" pitchFamily="34" charset="0"/>
              <a:buChar char="o"/>
            </a:pPr>
            <a:r>
              <a:rPr lang="en-US" dirty="0"/>
              <a:t>time management and organization</a:t>
            </a:r>
          </a:p>
          <a:p>
            <a:pPr lvl="1">
              <a:buFont typeface="Courier New" panose="020B0604020202020204" pitchFamily="34" charset="0"/>
              <a:buChar char="o"/>
            </a:pPr>
            <a:r>
              <a:rPr lang="en-US" dirty="0"/>
              <a:t>ethical decision making</a:t>
            </a:r>
          </a:p>
          <a:p>
            <a:pPr lvl="1">
              <a:buFont typeface="Courier New" panose="020B0604020202020204" pitchFamily="34" charset="0"/>
              <a:buChar char="o"/>
            </a:pPr>
            <a:r>
              <a:rPr lang="en-US" dirty="0"/>
              <a:t>teaching and coaching skills</a:t>
            </a:r>
          </a:p>
          <a:p>
            <a:pPr lvl="1">
              <a:buFont typeface="Courier New" panose="020B0604020202020204" pitchFamily="34" charset="0"/>
              <a:buChar char="o"/>
            </a:pPr>
            <a:endParaRPr lang="en-US" dirty="0"/>
          </a:p>
          <a:p>
            <a:endParaRPr lang="en-US" dirty="0"/>
          </a:p>
        </p:txBody>
      </p:sp>
    </p:spTree>
    <p:extLst>
      <p:ext uri="{BB962C8B-B14F-4D97-AF65-F5344CB8AC3E}">
        <p14:creationId xmlns:p14="http://schemas.microsoft.com/office/powerpoint/2010/main" val="38532566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9CF82-79AA-B635-88AB-B4D985E2D279}"/>
              </a:ext>
            </a:extLst>
          </p:cNvPr>
          <p:cNvSpPr>
            <a:spLocks noGrp="1"/>
          </p:cNvSpPr>
          <p:nvPr>
            <p:ph type="title"/>
          </p:nvPr>
        </p:nvSpPr>
        <p:spPr/>
        <p:txBody>
          <a:bodyPr/>
          <a:lstStyle/>
          <a:p>
            <a:r>
              <a:rPr lang="en-US" dirty="0"/>
              <a:t>Career Paths for SLPs in Health Care</a:t>
            </a:r>
          </a:p>
        </p:txBody>
      </p:sp>
      <p:sp>
        <p:nvSpPr>
          <p:cNvPr id="3" name="Content Placeholder 2">
            <a:extLst>
              <a:ext uri="{FF2B5EF4-FFF2-40B4-BE49-F238E27FC236}">
                <a16:creationId xmlns:a16="http://schemas.microsoft.com/office/drawing/2014/main" id="{E3E6B593-C532-BB7D-939E-3A2AE0FF113F}"/>
              </a:ext>
            </a:extLst>
          </p:cNvPr>
          <p:cNvSpPr>
            <a:spLocks noGrp="1"/>
          </p:cNvSpPr>
          <p:nvPr>
            <p:ph idx="1"/>
          </p:nvPr>
        </p:nvSpPr>
        <p:spPr>
          <a:xfrm>
            <a:off x="838200" y="1650380"/>
            <a:ext cx="10936357" cy="4833592"/>
          </a:xfrm>
        </p:spPr>
        <p:txBody>
          <a:bodyPr vert="horz" lIns="91440" tIns="45720" rIns="91440" bIns="45720" rtlCol="0" anchor="t">
            <a:normAutofit fontScale="92500"/>
          </a:bodyPr>
          <a:lstStyle/>
          <a:p>
            <a:r>
              <a:rPr lang="en-US" dirty="0"/>
              <a:t>Clinician</a:t>
            </a:r>
          </a:p>
          <a:p>
            <a:pPr lvl="1"/>
            <a:r>
              <a:rPr lang="en-US" dirty="0"/>
              <a:t>As a clinician, in addition to performing clinical care, you may also supervise graduate students or clinical fellows, provide in-service trainings, and participate in interdisciplinary rounds. Many clinicians also contribute to program development, outcomes tracking, or quality improvement initiatives. </a:t>
            </a:r>
            <a:endParaRPr lang="en-US" dirty="0">
              <a:ea typeface="+mn-lt"/>
              <a:cs typeface="+mn-lt"/>
            </a:endParaRPr>
          </a:p>
          <a:p>
            <a:pPr lvl="1"/>
            <a:r>
              <a:rPr lang="en-US" dirty="0">
                <a:ea typeface="+mn-lt"/>
                <a:cs typeface="+mn-lt"/>
              </a:rPr>
              <a:t>Some facilities offer “clinical ladders” — with each tier on the ladder corresponding to experience levels, clinical educator roles, or senior clinician positions.</a:t>
            </a:r>
          </a:p>
          <a:p>
            <a:r>
              <a:rPr lang="en-US" dirty="0"/>
              <a:t>Administrator</a:t>
            </a:r>
          </a:p>
          <a:p>
            <a:pPr lvl="1"/>
            <a:r>
              <a:rPr lang="en-US" dirty="0"/>
              <a:t>SLPs with strong leadership and organizational skills may move into administrative roles such as rehab manager or department director. These roles often involve overseeing staff, managing budgets, coordinating services across teams, ensuring regulatory compliance, and contributing to strategic planning. An administrator grounded in clinical practice can advocate for evidence-based care and appropriate staffing models.</a:t>
            </a:r>
          </a:p>
        </p:txBody>
      </p:sp>
    </p:spTree>
    <p:extLst>
      <p:ext uri="{BB962C8B-B14F-4D97-AF65-F5344CB8AC3E}">
        <p14:creationId xmlns:p14="http://schemas.microsoft.com/office/powerpoint/2010/main" val="6141123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6AF1A6-4322-FB05-E7CA-9674B5057E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584FD5-BF9B-32E5-979A-38902CAA7C1D}"/>
              </a:ext>
            </a:extLst>
          </p:cNvPr>
          <p:cNvSpPr>
            <a:spLocks noGrp="1"/>
          </p:cNvSpPr>
          <p:nvPr>
            <p:ph type="title"/>
          </p:nvPr>
        </p:nvSpPr>
        <p:spPr>
          <a:xfrm>
            <a:off x="838200" y="365125"/>
            <a:ext cx="10909852" cy="1325563"/>
          </a:xfrm>
        </p:spPr>
        <p:txBody>
          <a:bodyPr/>
          <a:lstStyle/>
          <a:p>
            <a:r>
              <a:rPr lang="en-US" dirty="0"/>
              <a:t>Career Paths for SLPs in Health Care(cont’d)</a:t>
            </a:r>
          </a:p>
        </p:txBody>
      </p:sp>
      <p:sp>
        <p:nvSpPr>
          <p:cNvPr id="3" name="Content Placeholder 2">
            <a:extLst>
              <a:ext uri="{FF2B5EF4-FFF2-40B4-BE49-F238E27FC236}">
                <a16:creationId xmlns:a16="http://schemas.microsoft.com/office/drawing/2014/main" id="{3EF567D0-F6E3-8CA1-88D3-9EB6CA6A721E}"/>
              </a:ext>
            </a:extLst>
          </p:cNvPr>
          <p:cNvSpPr>
            <a:spLocks noGrp="1"/>
          </p:cNvSpPr>
          <p:nvPr>
            <p:ph idx="1"/>
          </p:nvPr>
        </p:nvSpPr>
        <p:spPr>
          <a:xfrm>
            <a:off x="755374" y="1690688"/>
            <a:ext cx="10598426" cy="4667250"/>
          </a:xfrm>
        </p:spPr>
        <p:txBody>
          <a:bodyPr vert="horz" lIns="91440" tIns="45720" rIns="91440" bIns="45720" rtlCol="0" anchor="t">
            <a:normAutofit lnSpcReduction="10000"/>
          </a:bodyPr>
          <a:lstStyle/>
          <a:p>
            <a:r>
              <a:rPr lang="en-US" dirty="0"/>
              <a:t>Researcher</a:t>
            </a:r>
          </a:p>
          <a:p>
            <a:pPr lvl="1"/>
            <a:r>
              <a:rPr lang="en-US" dirty="0"/>
              <a:t>Some SLPs pursue research careers in academic, medical, or private settings. As a researcher, you might design and carry out studies on treatment effectiveness, health outcomes, service delivery models, or the patient experience. This path often involves applying for grants, publishing in peer-reviewed journals, and presenting findings at conferences. Clinical experience can enrich research questions and make findings more applicable to real-world practice.</a:t>
            </a:r>
          </a:p>
          <a:p>
            <a:r>
              <a:rPr lang="en-US" dirty="0"/>
              <a:t>Professor</a:t>
            </a:r>
          </a:p>
          <a:p>
            <a:pPr lvl="1"/>
            <a:r>
              <a:rPr lang="en-US" dirty="0"/>
              <a:t>SLPs may teach at the undergraduate or graduate level. Professors may develop and deliver coursework, supervise student research, mentor future clinicians, and engage in academic program development. Many also maintain active research agendas. This role often combines clinical expertise, scholarship, and a passion for education.</a:t>
            </a:r>
          </a:p>
        </p:txBody>
      </p:sp>
    </p:spTree>
    <p:extLst>
      <p:ext uri="{BB962C8B-B14F-4D97-AF65-F5344CB8AC3E}">
        <p14:creationId xmlns:p14="http://schemas.microsoft.com/office/powerpoint/2010/main" val="36614556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6E1DB-8F0B-4B31-71D7-F3E246908430}"/>
              </a:ext>
            </a:extLst>
          </p:cNvPr>
          <p:cNvSpPr>
            <a:spLocks noGrp="1"/>
          </p:cNvSpPr>
          <p:nvPr>
            <p:ph type="title"/>
          </p:nvPr>
        </p:nvSpPr>
        <p:spPr/>
        <p:txBody>
          <a:bodyPr/>
          <a:lstStyle/>
          <a:p>
            <a:r>
              <a:rPr lang="en-US" dirty="0"/>
              <a:t>The Business of Health Care</a:t>
            </a:r>
            <a:endParaRPr lang="en-US" sz="3000" dirty="0"/>
          </a:p>
        </p:txBody>
      </p:sp>
      <p:sp>
        <p:nvSpPr>
          <p:cNvPr id="3" name="Content Placeholder 2">
            <a:extLst>
              <a:ext uri="{FF2B5EF4-FFF2-40B4-BE49-F238E27FC236}">
                <a16:creationId xmlns:a16="http://schemas.microsoft.com/office/drawing/2014/main" id="{C847464F-B01D-CEFA-E7D7-2C3333095ED0}"/>
              </a:ext>
            </a:extLst>
          </p:cNvPr>
          <p:cNvSpPr>
            <a:spLocks noGrp="1"/>
          </p:cNvSpPr>
          <p:nvPr>
            <p:ph idx="1"/>
          </p:nvPr>
        </p:nvSpPr>
        <p:spPr>
          <a:xfrm>
            <a:off x="838200" y="1725790"/>
            <a:ext cx="10515600" cy="4632691"/>
          </a:xfrm>
        </p:spPr>
        <p:txBody>
          <a:bodyPr vert="horz" lIns="91440" tIns="45720" rIns="91440" bIns="45720" rtlCol="0" anchor="t">
            <a:normAutofit fontScale="92500" lnSpcReduction="20000"/>
          </a:bodyPr>
          <a:lstStyle/>
          <a:p>
            <a:pPr marL="0" indent="0">
              <a:buNone/>
            </a:pPr>
            <a:r>
              <a:rPr lang="en-US" dirty="0"/>
              <a:t>There are several factors related to the business of health care that impact how SLPs operate in health care settings. </a:t>
            </a:r>
          </a:p>
          <a:p>
            <a:pPr marL="0" indent="0">
              <a:buNone/>
            </a:pPr>
            <a:r>
              <a:rPr lang="en-US" dirty="0"/>
              <a:t>These factors—which are not unique to speech-language pathology—are as follows (see more details on subsequent slides):</a:t>
            </a:r>
          </a:p>
          <a:p>
            <a:r>
              <a:rPr lang="en-US" sz="2600" dirty="0"/>
              <a:t>Reimbursement</a:t>
            </a:r>
          </a:p>
          <a:p>
            <a:r>
              <a:rPr lang="en-US" sz="2600" dirty="0"/>
              <a:t>Prospective Payment System (PPS)</a:t>
            </a:r>
          </a:p>
          <a:p>
            <a:r>
              <a:rPr lang="en-US" sz="2600" dirty="0"/>
              <a:t>Fee-for-Service (FFS) Versus Value-Based Care (VBC)</a:t>
            </a:r>
          </a:p>
          <a:p>
            <a:r>
              <a:rPr lang="en-US" sz="2600" dirty="0"/>
              <a:t>Reimbursement Limits</a:t>
            </a:r>
          </a:p>
          <a:p>
            <a:r>
              <a:rPr lang="en-US" sz="2600" dirty="0"/>
              <a:t>Productivity</a:t>
            </a:r>
          </a:p>
          <a:p>
            <a:r>
              <a:rPr lang="en-US" sz="2600" dirty="0"/>
              <a:t>Documentation</a:t>
            </a:r>
          </a:p>
          <a:p>
            <a:r>
              <a:rPr lang="en-US" sz="2600" dirty="0"/>
              <a:t>Medical Necessity</a:t>
            </a:r>
          </a:p>
          <a:p>
            <a:r>
              <a:rPr lang="en-US" sz="2600" dirty="0"/>
              <a:t>Service Delivery Methods</a:t>
            </a:r>
          </a:p>
          <a:p>
            <a:endParaRPr lang="en-US" dirty="0"/>
          </a:p>
          <a:p>
            <a:endParaRPr lang="en-US" dirty="0"/>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18842477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BFDF3B-066A-903A-8217-77CD2B235F24}"/>
              </a:ext>
            </a:extLst>
          </p:cNvPr>
          <p:cNvSpPr>
            <a:spLocks noGrp="1"/>
          </p:cNvSpPr>
          <p:nvPr>
            <p:ph type="title"/>
          </p:nvPr>
        </p:nvSpPr>
        <p:spPr>
          <a:xfrm>
            <a:off x="838200" y="260849"/>
            <a:ext cx="10515600" cy="1325563"/>
          </a:xfrm>
        </p:spPr>
        <p:txBody>
          <a:bodyPr/>
          <a:lstStyle/>
          <a:p>
            <a:r>
              <a:rPr lang="en-US" dirty="0"/>
              <a:t>The Business of Health Care</a:t>
            </a:r>
            <a:br>
              <a:rPr lang="en-US" sz="3000" dirty="0"/>
            </a:br>
            <a:r>
              <a:rPr lang="en-US" sz="3000" dirty="0"/>
              <a:t>Reimbursement</a:t>
            </a:r>
          </a:p>
        </p:txBody>
      </p:sp>
      <p:sp>
        <p:nvSpPr>
          <p:cNvPr id="4" name="Rectangle 1">
            <a:extLst>
              <a:ext uri="{FF2B5EF4-FFF2-40B4-BE49-F238E27FC236}">
                <a16:creationId xmlns:a16="http://schemas.microsoft.com/office/drawing/2014/main" id="{5B0CF011-351D-B97E-2164-E5E2F413DE1D}"/>
              </a:ext>
            </a:extLst>
          </p:cNvPr>
          <p:cNvSpPr>
            <a:spLocks noGrp="1" noChangeArrowheads="1"/>
          </p:cNvSpPr>
          <p:nvPr>
            <p:ph idx="1"/>
          </p:nvPr>
        </p:nvSpPr>
        <p:spPr bwMode="auto">
          <a:xfrm>
            <a:off x="838200" y="923631"/>
            <a:ext cx="10216662" cy="64253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a:buNone/>
            </a:pPr>
            <a:endParaRPr kumimoji="0" lang="en-US" altLang="en-US" sz="2400" b="1" i="0" u="none" strike="noStrike" cap="none" normalizeH="0" baseline="0" dirty="0">
              <a:ln>
                <a:noFill/>
              </a:ln>
              <a:solidFill>
                <a:schemeClr val="tx1"/>
              </a:solidFill>
              <a:effectLst/>
              <a:latin typeface="Arial" panose="020B0604020202020204" pitchFamily="34" charset="0"/>
            </a:endParaRPr>
          </a:p>
          <a:p>
            <a:pPr marL="0" indent="0">
              <a:buNone/>
            </a:pPr>
            <a:endParaRPr lang="en-US" altLang="en-US" sz="2400" b="1" dirty="0">
              <a:latin typeface="Arial" panose="020B0604020202020204" pitchFamily="34" charset="0"/>
            </a:endParaRPr>
          </a:p>
          <a:p>
            <a:pPr marL="0" indent="0">
              <a:lnSpc>
                <a:spcPct val="100000"/>
              </a:lnSpc>
              <a:spcBef>
                <a:spcPts val="0"/>
              </a:spcBef>
              <a:buNone/>
            </a:pPr>
            <a:r>
              <a:rPr kumimoji="0" lang="en-US" altLang="en-US" sz="2400" b="1" i="0" u="none" strike="noStrike" cap="none" normalizeH="0" baseline="0" dirty="0">
                <a:ln>
                  <a:noFill/>
                </a:ln>
                <a:solidFill>
                  <a:schemeClr val="tx1"/>
                </a:solidFill>
                <a:effectLst/>
                <a:latin typeface="+mj-lt"/>
              </a:rPr>
              <a:t>Reimbursement: </a:t>
            </a:r>
            <a:r>
              <a:rPr lang="en-US" sz="2400" dirty="0">
                <a:latin typeface="+mj-lt"/>
              </a:rPr>
              <a:t>In health care, </a:t>
            </a:r>
            <a:r>
              <a:rPr lang="en-US" sz="2400" i="1" dirty="0">
                <a:latin typeface="+mj-lt"/>
              </a:rPr>
              <a:t>reimbursement</a:t>
            </a:r>
            <a:r>
              <a:rPr lang="en-US" sz="2400" dirty="0">
                <a:latin typeface="+mj-lt"/>
              </a:rPr>
              <a:t> is how providers—like doctors and SLPs—get paid for the services they provide to patients. Instead of patients paying the full cost themselves, the insurance companies, Medicare, or Medicaid (known as </a:t>
            </a:r>
            <a:r>
              <a:rPr lang="en-US" sz="2400" i="1" dirty="0">
                <a:latin typeface="+mj-lt"/>
              </a:rPr>
              <a:t>payers</a:t>
            </a:r>
            <a:r>
              <a:rPr lang="en-US" sz="2400" dirty="0">
                <a:latin typeface="+mj-lt"/>
              </a:rPr>
              <a:t>) cover some or all of the cost. Providers submit claims with details about the care that they gave; if approved, they receive payment based on set rates. The amount and type of services that are covered depend on the patient’s insurance plan and the rules set by the payer. In some cases, patients pay out-of-pocket—known as </a:t>
            </a:r>
            <a:r>
              <a:rPr lang="en-US" sz="2400" i="1" dirty="0">
                <a:latin typeface="+mj-lt"/>
              </a:rPr>
              <a:t>private pay.</a:t>
            </a:r>
          </a:p>
          <a:p>
            <a:pPr marL="0" marR="0" lvl="0" indent="0" algn="l" defTabSz="914400" rtl="0" eaLnBrk="0" fontAlgn="base" latinLnBrk="0" hangingPunct="0">
              <a:lnSpc>
                <a:spcPct val="100000"/>
              </a:lnSpc>
              <a:spcBef>
                <a:spcPct val="0"/>
              </a:spcBef>
              <a:spcAft>
                <a:spcPct val="0"/>
              </a:spcAft>
              <a:buClrTx/>
              <a:buSzTx/>
              <a:buNone/>
              <a:tabLst/>
            </a:pPr>
            <a:endParaRPr lang="en-US" altLang="en-US" sz="2400" b="1" dirty="0">
              <a:latin typeface="+mj-l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400" b="1" i="0" u="none" strike="noStrike" cap="none" normalizeH="0" baseline="0" dirty="0">
                <a:ln>
                  <a:noFill/>
                </a:ln>
                <a:solidFill>
                  <a:schemeClr val="tx1"/>
                </a:solidFill>
                <a:effectLst/>
                <a:latin typeface="+mj-lt"/>
              </a:rPr>
              <a:t>P</a:t>
            </a:r>
            <a:r>
              <a:rPr lang="en-US" altLang="en-US" sz="2400" b="1" dirty="0">
                <a:latin typeface="+mj-lt"/>
              </a:rPr>
              <a:t>rospective Payment System (PPS)</a:t>
            </a:r>
            <a:r>
              <a:rPr kumimoji="0" lang="en-US" altLang="en-US" sz="2400" b="1" i="0" u="none" strike="noStrike" cap="none" normalizeH="0" baseline="0" dirty="0">
                <a:ln>
                  <a:noFill/>
                </a:ln>
                <a:solidFill>
                  <a:schemeClr val="tx1"/>
                </a:solidFill>
                <a:effectLst/>
                <a:latin typeface="+mj-lt"/>
              </a:rPr>
              <a:t>:</a:t>
            </a:r>
            <a:r>
              <a:rPr kumimoji="0" lang="en-US" altLang="en-US" sz="2400" b="0" i="0" u="none" strike="noStrike" cap="none" normalizeH="0" baseline="0" dirty="0">
                <a:ln>
                  <a:noFill/>
                </a:ln>
                <a:solidFill>
                  <a:schemeClr val="tx1"/>
                </a:solidFill>
                <a:effectLst/>
                <a:latin typeface="+mj-lt"/>
              </a:rPr>
              <a:t> A </a:t>
            </a:r>
            <a:r>
              <a:rPr kumimoji="0" lang="en-US" altLang="en-US" sz="2400" b="0" i="1" u="none" strike="noStrike" cap="none" normalizeH="0" baseline="0" dirty="0">
                <a:ln>
                  <a:noFill/>
                </a:ln>
                <a:solidFill>
                  <a:schemeClr val="tx1"/>
                </a:solidFill>
                <a:effectLst/>
                <a:latin typeface="+mj-lt"/>
              </a:rPr>
              <a:t>PPS</a:t>
            </a:r>
            <a:r>
              <a:rPr kumimoji="0" lang="en-US" altLang="en-US" sz="2400" b="0" i="0" u="none" strike="noStrike" cap="none" normalizeH="0" baseline="0" dirty="0">
                <a:ln>
                  <a:noFill/>
                </a:ln>
                <a:solidFill>
                  <a:schemeClr val="tx1"/>
                </a:solidFill>
                <a:effectLst/>
                <a:latin typeface="+mj-lt"/>
              </a:rPr>
              <a:t> is a reimbursement method in which Medicare payments are </a:t>
            </a:r>
            <a:r>
              <a:rPr lang="en-US" altLang="en-US" sz="2400" dirty="0">
                <a:latin typeface="+mj-lt"/>
              </a:rPr>
              <a:t>made based on a pre-determined, fixed amount that is unique to specific settings. Facilities are reimbursed a lump sum based on the patient’s diagnosis.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855663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8CCB12-2F30-E377-3945-377B5CC782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E10B7C-7D44-6D26-2EDF-411A1CFC792E}"/>
              </a:ext>
            </a:extLst>
          </p:cNvPr>
          <p:cNvSpPr>
            <a:spLocks noGrp="1"/>
          </p:cNvSpPr>
          <p:nvPr>
            <p:ph type="title"/>
          </p:nvPr>
        </p:nvSpPr>
        <p:spPr>
          <a:xfrm>
            <a:off x="838200" y="212346"/>
            <a:ext cx="10515600" cy="1175801"/>
          </a:xfrm>
        </p:spPr>
        <p:txBody>
          <a:bodyPr>
            <a:normAutofit/>
          </a:bodyPr>
          <a:lstStyle/>
          <a:p>
            <a:r>
              <a:rPr lang="en-US" dirty="0"/>
              <a:t>The Business of Health Care</a:t>
            </a:r>
            <a:br>
              <a:rPr lang="en-US" dirty="0"/>
            </a:br>
            <a:r>
              <a:rPr lang="en-US" sz="2400" dirty="0"/>
              <a:t>Reimbursement (cont’d)</a:t>
            </a:r>
          </a:p>
        </p:txBody>
      </p:sp>
      <p:sp>
        <p:nvSpPr>
          <p:cNvPr id="4" name="Rectangle 1">
            <a:extLst>
              <a:ext uri="{FF2B5EF4-FFF2-40B4-BE49-F238E27FC236}">
                <a16:creationId xmlns:a16="http://schemas.microsoft.com/office/drawing/2014/main" id="{50AF4BF4-609E-1C1D-3643-42246D6EA24E}"/>
              </a:ext>
            </a:extLst>
          </p:cNvPr>
          <p:cNvSpPr>
            <a:spLocks noGrp="1" noChangeArrowheads="1"/>
          </p:cNvSpPr>
          <p:nvPr>
            <p:ph idx="1"/>
          </p:nvPr>
        </p:nvSpPr>
        <p:spPr bwMode="auto">
          <a:xfrm>
            <a:off x="838200" y="1388147"/>
            <a:ext cx="10216662" cy="67403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eaLnBrk="0" fontAlgn="base" hangingPunct="0">
              <a:lnSpc>
                <a:spcPct val="100000"/>
              </a:lnSpc>
              <a:spcBef>
                <a:spcPct val="0"/>
              </a:spcBef>
              <a:spcAft>
                <a:spcPct val="0"/>
              </a:spcAft>
              <a:buNone/>
            </a:pPr>
            <a:r>
              <a:rPr kumimoji="0" lang="en-US" altLang="en-US" sz="2400" b="1" i="0" u="none" strike="noStrike" cap="none" normalizeH="0" baseline="0" dirty="0">
                <a:ln>
                  <a:noFill/>
                </a:ln>
                <a:solidFill>
                  <a:schemeClr val="tx1"/>
                </a:solidFill>
                <a:effectLst/>
                <a:latin typeface="+mj-lt"/>
              </a:rPr>
              <a:t>Fee-for-Service (FFS) Versus Value-Based Care (VBC): </a:t>
            </a:r>
            <a:r>
              <a:rPr kumimoji="0" lang="en-US" altLang="en-US" sz="2400" b="0" i="1" u="none" strike="noStrike" cap="none" normalizeH="0" baseline="0" dirty="0">
                <a:ln>
                  <a:noFill/>
                </a:ln>
                <a:solidFill>
                  <a:schemeClr val="tx1"/>
                </a:solidFill>
                <a:effectLst/>
                <a:latin typeface="+mj-lt"/>
              </a:rPr>
              <a:t>Fee-for-service (FFS) </a:t>
            </a:r>
            <a:r>
              <a:rPr kumimoji="0" lang="en-US" altLang="en-US" sz="2400" b="0" i="0" u="none" strike="noStrike" cap="none" normalizeH="0" baseline="0" dirty="0">
                <a:ln>
                  <a:noFill/>
                </a:ln>
                <a:solidFill>
                  <a:schemeClr val="tx1"/>
                </a:solidFill>
                <a:effectLst/>
                <a:latin typeface="+mj-lt"/>
              </a:rPr>
              <a:t>reimburses the health care provider for each service that they deliver to the patient</a:t>
            </a:r>
            <a:r>
              <a:rPr lang="en-US" altLang="en-US" sz="2400" dirty="0">
                <a:latin typeface="+mj-lt"/>
              </a:rPr>
              <a:t>.</a:t>
            </a:r>
            <a:r>
              <a:rPr kumimoji="0" lang="en-US" altLang="en-US" sz="2400" b="0" i="0" u="none" strike="noStrike" cap="none" normalizeH="0" baseline="0" dirty="0">
                <a:ln>
                  <a:noFill/>
                </a:ln>
                <a:solidFill>
                  <a:schemeClr val="tx1"/>
                </a:solidFill>
                <a:effectLst/>
                <a:latin typeface="+mj-lt"/>
              </a:rPr>
              <a:t> </a:t>
            </a:r>
            <a:r>
              <a:rPr kumimoji="0" lang="en-US" altLang="en-US" sz="2400" b="0" i="1" u="none" strike="noStrike" cap="none" normalizeH="0" baseline="0" dirty="0">
                <a:ln>
                  <a:noFill/>
                </a:ln>
                <a:solidFill>
                  <a:schemeClr val="tx1"/>
                </a:solidFill>
                <a:effectLst/>
                <a:latin typeface="+mj-lt"/>
              </a:rPr>
              <a:t>Value-based care (VBC) </a:t>
            </a:r>
            <a:r>
              <a:rPr kumimoji="0" lang="en-US" altLang="en-US" sz="2400" b="0" i="0" u="none" strike="noStrike" cap="none" normalizeH="0" baseline="0" dirty="0">
                <a:ln>
                  <a:noFill/>
                </a:ln>
                <a:solidFill>
                  <a:schemeClr val="tx1"/>
                </a:solidFill>
                <a:effectLst/>
                <a:latin typeface="+mj-lt"/>
              </a:rPr>
              <a:t>incentivizes providers to focus on quality outcomes rather than the quantity of services rendered.</a:t>
            </a:r>
          </a:p>
          <a:p>
            <a:pPr marL="0" indent="0" eaLnBrk="0" fontAlgn="base" hangingPunct="0">
              <a:lnSpc>
                <a:spcPct val="100000"/>
              </a:lnSpc>
              <a:spcBef>
                <a:spcPct val="0"/>
              </a:spcBef>
              <a:spcAft>
                <a:spcPct val="0"/>
              </a:spcAft>
              <a:buNone/>
            </a:pPr>
            <a:endParaRPr lang="en-US" altLang="en-US" sz="2400" b="1" dirty="0">
              <a:latin typeface="+mj-lt"/>
            </a:endParaRPr>
          </a:p>
          <a:p>
            <a:pPr marL="0" indent="0" eaLnBrk="0" fontAlgn="base" hangingPunct="0">
              <a:lnSpc>
                <a:spcPct val="100000"/>
              </a:lnSpc>
              <a:spcBef>
                <a:spcPct val="0"/>
              </a:spcBef>
              <a:spcAft>
                <a:spcPct val="0"/>
              </a:spcAft>
              <a:buNone/>
            </a:pPr>
            <a:r>
              <a:rPr kumimoji="0" lang="en-US" altLang="en-US" sz="2400" b="1" i="0" u="none" strike="noStrike" cap="none" normalizeH="0" baseline="0" dirty="0">
                <a:ln>
                  <a:noFill/>
                </a:ln>
                <a:solidFill>
                  <a:schemeClr val="tx1"/>
                </a:solidFill>
                <a:effectLst/>
                <a:latin typeface="+mj-lt"/>
              </a:rPr>
              <a:t>Reimbursement Limits:</a:t>
            </a:r>
            <a:r>
              <a:rPr kumimoji="0" lang="en-US" altLang="en-US" sz="2400" b="0" i="0" u="none" strike="noStrike" cap="none" normalizeH="0" baseline="0" dirty="0">
                <a:ln>
                  <a:noFill/>
                </a:ln>
                <a:solidFill>
                  <a:schemeClr val="tx1"/>
                </a:solidFill>
                <a:effectLst/>
                <a:latin typeface="+mj-lt"/>
              </a:rPr>
              <a:t> Payers often set limits on either </a:t>
            </a:r>
            <a:endParaRPr lang="en-US" altLang="en-US" sz="2400" dirty="0">
              <a:latin typeface="+mj-lt"/>
            </a:endParaRPr>
          </a:p>
          <a:p>
            <a:pPr marL="0" indent="0" eaLnBrk="0" fontAlgn="base" hangingPunct="0">
              <a:lnSpc>
                <a:spcPct val="100000"/>
              </a:lnSpc>
              <a:spcBef>
                <a:spcPct val="0"/>
              </a:spcBef>
              <a:spcAft>
                <a:spcPct val="0"/>
              </a:spcAft>
              <a:buNone/>
            </a:pPr>
            <a:r>
              <a:rPr kumimoji="0" lang="en-US" altLang="en-US" sz="2400" b="0" i="0" u="none" strike="noStrike" cap="none" normalizeH="0" baseline="0" dirty="0">
                <a:ln>
                  <a:noFill/>
                </a:ln>
                <a:solidFill>
                  <a:schemeClr val="tx1"/>
                </a:solidFill>
                <a:effectLst/>
                <a:latin typeface="+mj-lt"/>
              </a:rPr>
              <a:t>	(a) the </a:t>
            </a:r>
            <a:r>
              <a:rPr kumimoji="0" lang="en-US" altLang="en-US" sz="2400" b="0" i="1" u="none" strike="noStrike" cap="none" normalizeH="0" baseline="0" dirty="0">
                <a:ln>
                  <a:noFill/>
                </a:ln>
                <a:solidFill>
                  <a:schemeClr val="tx1"/>
                </a:solidFill>
                <a:effectLst/>
                <a:latin typeface="+mj-lt"/>
              </a:rPr>
              <a:t>dollar amount </a:t>
            </a:r>
            <a:r>
              <a:rPr kumimoji="0" lang="en-US" altLang="en-US" sz="2400" b="0" i="0" u="none" strike="noStrike" cap="none" normalizeH="0" baseline="0" dirty="0">
                <a:ln>
                  <a:noFill/>
                </a:ln>
                <a:solidFill>
                  <a:schemeClr val="tx1"/>
                </a:solidFill>
                <a:effectLst/>
                <a:latin typeface="+mj-lt"/>
              </a:rPr>
              <a:t>or</a:t>
            </a:r>
          </a:p>
          <a:p>
            <a:pPr marL="0" indent="0" eaLnBrk="0" fontAlgn="base" hangingPunct="0">
              <a:lnSpc>
                <a:spcPct val="100000"/>
              </a:lnSpc>
              <a:spcBef>
                <a:spcPct val="0"/>
              </a:spcBef>
              <a:spcAft>
                <a:spcPct val="0"/>
              </a:spcAft>
              <a:buNone/>
            </a:pPr>
            <a:r>
              <a:rPr lang="en-US" altLang="en-US" sz="2400" dirty="0">
                <a:latin typeface="+mj-lt"/>
              </a:rPr>
              <a:t>	(b) </a:t>
            </a:r>
            <a:r>
              <a:rPr kumimoji="0" lang="en-US" altLang="en-US" sz="2400" b="0" i="0" u="none" strike="noStrike" cap="none" normalizeH="0" baseline="0" dirty="0">
                <a:ln>
                  <a:noFill/>
                </a:ln>
                <a:solidFill>
                  <a:schemeClr val="tx1"/>
                </a:solidFill>
                <a:effectLst/>
                <a:latin typeface="+mj-lt"/>
              </a:rPr>
              <a:t>the </a:t>
            </a:r>
            <a:r>
              <a:rPr kumimoji="0" lang="en-US" altLang="en-US" sz="2400" b="0" i="1" u="none" strike="noStrike" cap="none" normalizeH="0" baseline="0" dirty="0">
                <a:ln>
                  <a:noFill/>
                </a:ln>
                <a:solidFill>
                  <a:schemeClr val="tx1"/>
                </a:solidFill>
                <a:effectLst/>
                <a:latin typeface="+mj-lt"/>
              </a:rPr>
              <a:t>length of time </a:t>
            </a:r>
          </a:p>
          <a:p>
            <a:pPr marL="0" indent="0" eaLnBrk="0" fontAlgn="base" hangingPunct="0">
              <a:lnSpc>
                <a:spcPct val="100000"/>
              </a:lnSpc>
              <a:spcBef>
                <a:spcPct val="0"/>
              </a:spcBef>
              <a:spcAft>
                <a:spcPct val="0"/>
              </a:spcAft>
              <a:buNone/>
            </a:pPr>
            <a:r>
              <a:rPr kumimoji="0" lang="en-US" altLang="en-US" sz="2400" b="0" i="0" u="none" strike="noStrike" cap="none" normalizeH="0" baseline="0" dirty="0">
                <a:ln>
                  <a:noFill/>
                </a:ln>
                <a:solidFill>
                  <a:schemeClr val="tx1"/>
                </a:solidFill>
                <a:effectLst/>
                <a:latin typeface="+mj-lt"/>
              </a:rPr>
              <a:t>	that they will pay for such services</a:t>
            </a:r>
            <a:r>
              <a:rPr lang="en-US" altLang="en-US" sz="2400" dirty="0">
                <a:latin typeface="+mj-lt"/>
              </a:rPr>
              <a:t>.</a:t>
            </a:r>
          </a:p>
          <a:p>
            <a:pPr marL="0" indent="0" eaLnBrk="0" fontAlgn="base" hangingPunct="0">
              <a:lnSpc>
                <a:spcPct val="100000"/>
              </a:lnSpc>
              <a:spcBef>
                <a:spcPct val="0"/>
              </a:spcBef>
              <a:spcAft>
                <a:spcPct val="0"/>
              </a:spcAft>
              <a:buNone/>
            </a:pPr>
            <a:endParaRPr lang="en-US" altLang="en-US" sz="2400" dirty="0">
              <a:latin typeface="+mj-lt"/>
            </a:endParaRPr>
          </a:p>
          <a:p>
            <a:pPr marL="0" indent="0" eaLnBrk="0" fontAlgn="base" hangingPunct="0">
              <a:lnSpc>
                <a:spcPct val="100000"/>
              </a:lnSpc>
              <a:spcBef>
                <a:spcPct val="0"/>
              </a:spcBef>
              <a:spcAft>
                <a:spcPct val="0"/>
              </a:spcAft>
              <a:buNone/>
            </a:pPr>
            <a:r>
              <a:rPr kumimoji="0" lang="en-US" altLang="en-US" sz="2400" b="0" i="0" u="none" strike="noStrike" cap="none" normalizeH="0" baseline="0" dirty="0">
                <a:ln>
                  <a:noFill/>
                </a:ln>
                <a:solidFill>
                  <a:schemeClr val="tx1"/>
                </a:solidFill>
                <a:effectLst/>
                <a:latin typeface="+mj-lt"/>
              </a:rPr>
              <a:t>Documentation must show that the services are medically necessary; </a:t>
            </a:r>
            <a:r>
              <a:rPr lang="en-US" altLang="en-US" sz="2400" dirty="0">
                <a:latin typeface="+mj-lt"/>
              </a:rPr>
              <a:t>otherwise, </a:t>
            </a:r>
            <a:r>
              <a:rPr kumimoji="0" lang="en-US" altLang="en-US" sz="2400" b="0" i="0" u="none" strike="noStrike" cap="none" normalizeH="0" baseline="0" dirty="0">
                <a:ln>
                  <a:noFill/>
                </a:ln>
                <a:solidFill>
                  <a:schemeClr val="tx1"/>
                </a:solidFill>
                <a:effectLst/>
                <a:latin typeface="+mj-lt"/>
              </a:rPr>
              <a:t>claim denials are possible.</a:t>
            </a:r>
          </a:p>
          <a:p>
            <a:pPr marL="0" indent="0" eaLnBrk="0" fontAlgn="base" hangingPunct="0">
              <a:lnSpc>
                <a:spcPct val="100000"/>
              </a:lnSpc>
              <a:spcBef>
                <a:spcPct val="0"/>
              </a:spcBef>
              <a:spcAft>
                <a:spcPct val="0"/>
              </a:spcAft>
              <a:buNone/>
            </a:pPr>
            <a:endParaRPr lang="en-US" altLang="en-US" sz="2400" dirty="0">
              <a:latin typeface="+mj-lt"/>
            </a:endParaRPr>
          </a:p>
          <a:p>
            <a:pPr marL="0" indent="0" eaLnBrk="0" fontAlgn="base" hangingPunct="0">
              <a:lnSpc>
                <a:spcPct val="100000"/>
              </a:lnSpc>
              <a:spcBef>
                <a:spcPct val="0"/>
              </a:spcBef>
              <a:spcAft>
                <a:spcPct val="0"/>
              </a:spcAft>
              <a:buNone/>
            </a:pPr>
            <a:endParaRPr kumimoji="0" lang="en-US" altLang="en-US" sz="2400" b="0" i="0" u="none" strike="noStrike" cap="none" normalizeH="0" baseline="0" dirty="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400" b="1" i="0" u="none" strike="noStrike" cap="none" normalizeH="0" baseline="0" dirty="0">
              <a:ln>
                <a:noFill/>
              </a:ln>
              <a:solidFill>
                <a:schemeClr val="tx1"/>
              </a:solidFill>
              <a:effectLst/>
              <a:latin typeface="+mj-lt"/>
            </a:endParaRPr>
          </a:p>
          <a:p>
            <a:pPr marL="0" indent="0" eaLnBrk="0" fontAlgn="base" hangingPunct="0">
              <a:lnSpc>
                <a:spcPct val="100000"/>
              </a:lnSpc>
              <a:spcBef>
                <a:spcPct val="0"/>
              </a:spcBef>
              <a:spcAft>
                <a:spcPct val="0"/>
              </a:spcAft>
              <a:buNone/>
            </a:pPr>
            <a:endParaRPr kumimoji="0" lang="en-US" altLang="en-US" sz="2400" b="0" i="0" u="none" strike="noStrike" cap="none" normalizeH="0" baseline="0" dirty="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400" b="1" i="0" u="none" strike="noStrike" cap="none" normalizeH="0" baseline="0" dirty="0">
              <a:ln>
                <a:noFill/>
              </a:ln>
              <a:solidFill>
                <a:schemeClr val="tx1"/>
              </a:solidFill>
              <a:effectLst/>
              <a:latin typeface="+mj-lt"/>
            </a:endParaRPr>
          </a:p>
          <a:p>
            <a:pPr marL="0" indent="0" eaLnBrk="0" fontAlgn="base" hangingPunct="0">
              <a:lnSpc>
                <a:spcPct val="100000"/>
              </a:lnSpc>
              <a:spcBef>
                <a:spcPct val="0"/>
              </a:spcBef>
              <a:spcAft>
                <a:spcPct val="0"/>
              </a:spcAft>
              <a:buFontTx/>
              <a:buChar char="•"/>
            </a:pPr>
            <a:endParaRPr lang="en-US" alt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17555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708BBA-598C-B33D-5943-853EB17C2D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11D5D5-5943-7B19-40E1-5AF312415471}"/>
              </a:ext>
            </a:extLst>
          </p:cNvPr>
          <p:cNvSpPr>
            <a:spLocks noGrp="1"/>
          </p:cNvSpPr>
          <p:nvPr>
            <p:ph type="title"/>
          </p:nvPr>
        </p:nvSpPr>
        <p:spPr>
          <a:xfrm>
            <a:off x="838200" y="266659"/>
            <a:ext cx="10515600" cy="1325563"/>
          </a:xfrm>
        </p:spPr>
        <p:txBody>
          <a:bodyPr/>
          <a:lstStyle/>
          <a:p>
            <a:r>
              <a:rPr lang="en-US" dirty="0"/>
              <a:t>The Business of Health Care</a:t>
            </a:r>
            <a:br>
              <a:rPr lang="en-US" dirty="0"/>
            </a:br>
            <a:endParaRPr lang="en-US" sz="2400" dirty="0"/>
          </a:p>
        </p:txBody>
      </p:sp>
      <p:sp>
        <p:nvSpPr>
          <p:cNvPr id="4" name="Rectangle 1">
            <a:extLst>
              <a:ext uri="{FF2B5EF4-FFF2-40B4-BE49-F238E27FC236}">
                <a16:creationId xmlns:a16="http://schemas.microsoft.com/office/drawing/2014/main" id="{4FDBD19F-6C9D-FBCE-98E3-252698348874}"/>
              </a:ext>
            </a:extLst>
          </p:cNvPr>
          <p:cNvSpPr>
            <a:spLocks noGrp="1" noChangeArrowheads="1"/>
          </p:cNvSpPr>
          <p:nvPr>
            <p:ph idx="1"/>
          </p:nvPr>
        </p:nvSpPr>
        <p:spPr bwMode="auto">
          <a:xfrm>
            <a:off x="918095" y="1405616"/>
            <a:ext cx="10216662" cy="6001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b="1" i="0" u="none" strike="noStrike" cap="none" normalizeH="0" baseline="0" dirty="0">
                <a:ln>
                  <a:noFill/>
                </a:ln>
                <a:solidFill>
                  <a:schemeClr val="tx1"/>
                </a:solidFill>
                <a:effectLst/>
                <a:latin typeface="+mj-lt"/>
              </a:rPr>
              <a:t>Productivity: </a:t>
            </a:r>
            <a:r>
              <a:rPr kumimoji="0" lang="en-US" altLang="en-US" i="1" u="none" strike="noStrike" cap="none" normalizeH="0" baseline="0" dirty="0">
                <a:ln>
                  <a:noFill/>
                </a:ln>
                <a:solidFill>
                  <a:schemeClr val="tx1"/>
                </a:solidFill>
                <a:effectLst/>
                <a:latin typeface="+mj-lt"/>
              </a:rPr>
              <a:t>Productivity</a:t>
            </a:r>
            <a:r>
              <a:rPr kumimoji="0" lang="en-US" altLang="en-US" u="none" strike="noStrike" cap="none" normalizeH="0" baseline="0" dirty="0">
                <a:ln>
                  <a:noFill/>
                </a:ln>
                <a:solidFill>
                  <a:schemeClr val="tx1"/>
                </a:solidFill>
                <a:effectLst/>
                <a:latin typeface="+mj-lt"/>
              </a:rPr>
              <a:t> is t</a:t>
            </a:r>
            <a:r>
              <a:rPr kumimoji="0" lang="en-US" altLang="en-US" b="0" i="0" u="none" strike="noStrike" cap="none" normalizeH="0" baseline="0" dirty="0">
                <a:ln>
                  <a:noFill/>
                </a:ln>
                <a:solidFill>
                  <a:schemeClr val="tx1"/>
                </a:solidFill>
                <a:effectLst/>
                <a:latin typeface="+mj-lt"/>
              </a:rPr>
              <a:t>he amount of time that the clinician spent in patient care versus the total number of hours that they worked.</a:t>
            </a:r>
          </a:p>
          <a:p>
            <a:pPr marL="744538" indent="-225425" eaLnBrk="0" fontAlgn="base" hangingPunct="0">
              <a:lnSpc>
                <a:spcPct val="100000"/>
              </a:lnSpc>
              <a:spcBef>
                <a:spcPct val="0"/>
              </a:spcBef>
              <a:spcAft>
                <a:spcPct val="0"/>
              </a:spcAft>
            </a:pPr>
            <a:r>
              <a:rPr kumimoji="0" lang="en-US" altLang="en-US" sz="2400" b="0" i="0" u="none" strike="noStrike" cap="none" normalizeH="0" baseline="0" dirty="0">
                <a:ln>
                  <a:noFill/>
                </a:ln>
                <a:solidFill>
                  <a:schemeClr val="tx1"/>
                </a:solidFill>
                <a:effectLst/>
                <a:latin typeface="+mj-lt"/>
              </a:rPr>
              <a:t>Some facilities base productivity on the total number of services delivered in a day, whereas others base productivity on the time spent performing care. </a:t>
            </a:r>
            <a:r>
              <a:rPr lang="en-US" altLang="en-US" sz="2400" dirty="0">
                <a:latin typeface="+mj-lt"/>
              </a:rPr>
              <a:t>Standards vary by facility. </a:t>
            </a:r>
          </a:p>
          <a:p>
            <a:pPr marL="744538" indent="-225425" eaLnBrk="0" fontAlgn="base" hangingPunct="0">
              <a:lnSpc>
                <a:spcPct val="100000"/>
              </a:lnSpc>
              <a:spcBef>
                <a:spcPct val="0"/>
              </a:spcBef>
              <a:spcAft>
                <a:spcPct val="0"/>
              </a:spcAft>
            </a:pPr>
            <a:r>
              <a:rPr lang="en-US" sz="2400" dirty="0">
                <a:latin typeface="+mj-lt"/>
                <a:ea typeface="+mn-lt"/>
                <a:cs typeface="+mn-lt"/>
              </a:rPr>
              <a:t>ASHA encourages employers to include any activity required for patient care into productivity measures (e.g., documentation, care coordination, screening). However, in practice, many employers only include billable, face-to-face time with the patient in their definition of “patient care time,” which can leave out essential but non-billable tasks.</a:t>
            </a:r>
          </a:p>
          <a:p>
            <a:pPr marL="744538" indent="-225425" eaLnBrk="0" fontAlgn="base" hangingPunct="0">
              <a:lnSpc>
                <a:spcPct val="100000"/>
              </a:lnSpc>
              <a:spcBef>
                <a:spcPct val="0"/>
              </a:spcBef>
              <a:spcAft>
                <a:spcPct val="0"/>
              </a:spcAft>
            </a:pPr>
            <a:r>
              <a:rPr lang="en-US" sz="2400" dirty="0">
                <a:latin typeface="+mj-lt"/>
                <a:ea typeface="+mn-lt"/>
                <a:cs typeface="+mn-lt"/>
              </a:rPr>
              <a:t>For more information, see www.asha.org/slp/productivity</a:t>
            </a:r>
          </a:p>
          <a:p>
            <a:pPr marL="744538" indent="-225425" eaLnBrk="0" fontAlgn="base" hangingPunct="0">
              <a:lnSpc>
                <a:spcPct val="100000"/>
              </a:lnSpc>
              <a:spcBef>
                <a:spcPct val="0"/>
              </a:spcBef>
              <a:spcAft>
                <a:spcPct val="0"/>
              </a:spcAft>
            </a:pPr>
            <a:endParaRPr kumimoji="0" lang="en-US" altLang="en-US" b="1" i="0" strike="noStrike" cap="none" normalizeH="0" baseline="0" dirty="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latin typeface="Arial" panose="020B0604020202020204" pitchFamily="34" charset="0"/>
            </a:endParaRPr>
          </a:p>
          <a:p>
            <a:pPr marL="0" indent="0" eaLnBrk="0" fontAlgn="base" hangingPunct="0">
              <a:lnSpc>
                <a:spcPct val="100000"/>
              </a:lnSpc>
              <a:spcBef>
                <a:spcPct val="0"/>
              </a:spcBef>
              <a:spcAft>
                <a:spcPct val="0"/>
              </a:spcAft>
              <a:buFontTx/>
              <a:buChar char="•"/>
            </a:pPr>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35642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Freeform: Shape 9">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D2790A5-7A33-6629-FE77-2F7D6755B8D0}"/>
              </a:ext>
            </a:extLst>
          </p:cNvPr>
          <p:cNvSpPr>
            <a:spLocks noGrp="1"/>
          </p:cNvSpPr>
          <p:nvPr>
            <p:ph type="ctrTitle"/>
          </p:nvPr>
        </p:nvSpPr>
        <p:spPr>
          <a:xfrm>
            <a:off x="1524003" y="1999615"/>
            <a:ext cx="9144000" cy="2764028"/>
          </a:xfrm>
        </p:spPr>
        <p:txBody>
          <a:bodyPr anchor="ctr">
            <a:normAutofit/>
          </a:bodyPr>
          <a:lstStyle/>
          <a:p>
            <a:r>
              <a:rPr lang="en-US" sz="6100" dirty="0"/>
              <a:t>Exploring a Career in </a:t>
            </a:r>
            <a:br>
              <a:rPr lang="en-US" sz="6100" dirty="0"/>
            </a:br>
            <a:r>
              <a:rPr lang="en-US" sz="6100" dirty="0"/>
              <a:t>Speech-Language Pathology in Health Care Settings</a:t>
            </a:r>
            <a:endParaRPr lang="en-US" dirty="0"/>
          </a:p>
        </p:txBody>
      </p:sp>
      <p:sp>
        <p:nvSpPr>
          <p:cNvPr id="14" name="Rectangle 13">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533492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83E143-56FF-F2CD-A29E-B08058A0F3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ED88E7-8B58-A922-AA34-4E79642AA6F2}"/>
              </a:ext>
            </a:extLst>
          </p:cNvPr>
          <p:cNvSpPr>
            <a:spLocks noGrp="1"/>
          </p:cNvSpPr>
          <p:nvPr>
            <p:ph type="title"/>
          </p:nvPr>
        </p:nvSpPr>
        <p:spPr>
          <a:xfrm>
            <a:off x="838200" y="286537"/>
            <a:ext cx="10515600" cy="1325563"/>
          </a:xfrm>
        </p:spPr>
        <p:txBody>
          <a:bodyPr/>
          <a:lstStyle/>
          <a:p>
            <a:r>
              <a:rPr lang="en-US" dirty="0"/>
              <a:t>The Business of Health Care</a:t>
            </a:r>
            <a:br>
              <a:rPr lang="en-US" dirty="0"/>
            </a:br>
            <a:endParaRPr lang="en-US" sz="2400" dirty="0"/>
          </a:p>
        </p:txBody>
      </p:sp>
      <p:sp>
        <p:nvSpPr>
          <p:cNvPr id="4" name="Rectangle 1">
            <a:extLst>
              <a:ext uri="{FF2B5EF4-FFF2-40B4-BE49-F238E27FC236}">
                <a16:creationId xmlns:a16="http://schemas.microsoft.com/office/drawing/2014/main" id="{DBFBD2E8-3B0F-A168-83E2-A846A348B9F3}"/>
              </a:ext>
            </a:extLst>
          </p:cNvPr>
          <p:cNvSpPr>
            <a:spLocks noGrp="1" noChangeArrowheads="1"/>
          </p:cNvSpPr>
          <p:nvPr>
            <p:ph idx="1"/>
          </p:nvPr>
        </p:nvSpPr>
        <p:spPr bwMode="auto">
          <a:xfrm>
            <a:off x="838200" y="1151682"/>
            <a:ext cx="10216662" cy="5940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519113" indent="0" eaLnBrk="0" fontAlgn="base" hangingPunct="0">
              <a:lnSpc>
                <a:spcPct val="100000"/>
              </a:lnSpc>
              <a:spcBef>
                <a:spcPct val="0"/>
              </a:spcBef>
              <a:spcAft>
                <a:spcPct val="0"/>
              </a:spcAft>
              <a:buNone/>
            </a:pPr>
            <a:endParaRPr kumimoji="0" lang="en-US" altLang="en-US" sz="2400" b="1" i="0" strike="noStrike" cap="none" normalizeH="0" baseline="0" dirty="0">
              <a:ln>
                <a:noFill/>
              </a:ln>
              <a:solidFill>
                <a:schemeClr val="tx1"/>
              </a:solidFill>
              <a:effectLst/>
              <a:latin typeface="+mj-lt"/>
            </a:endParaRPr>
          </a:p>
          <a:p>
            <a:pPr marL="0" lvl="0" indent="0" eaLnBrk="0" fontAlgn="base" hangingPunct="0">
              <a:lnSpc>
                <a:spcPct val="100000"/>
              </a:lnSpc>
              <a:spcBef>
                <a:spcPct val="0"/>
              </a:spcBef>
              <a:spcAft>
                <a:spcPct val="0"/>
              </a:spcAft>
              <a:buNone/>
            </a:pPr>
            <a:r>
              <a:rPr kumimoji="0" lang="en-US" altLang="en-US" sz="2400" b="1" i="0" strike="noStrike" cap="none" normalizeH="0" baseline="0" dirty="0">
                <a:ln>
                  <a:noFill/>
                </a:ln>
                <a:solidFill>
                  <a:schemeClr val="tx1"/>
                </a:solidFill>
                <a:effectLst/>
                <a:latin typeface="+mj-lt"/>
              </a:rPr>
              <a:t>Documentation: </a:t>
            </a:r>
            <a:r>
              <a:rPr kumimoji="0" lang="en-US" altLang="en-US" sz="2400" b="0" i="0" strike="noStrike" cap="none" normalizeH="0" baseline="0" dirty="0">
                <a:ln>
                  <a:noFill/>
                </a:ln>
                <a:solidFill>
                  <a:schemeClr val="tx1"/>
                </a:solidFill>
                <a:effectLst/>
                <a:latin typeface="+mj-lt"/>
              </a:rPr>
              <a:t>Tracking </a:t>
            </a:r>
            <a:r>
              <a:rPr lang="en-US" altLang="en-US" sz="2400" dirty="0">
                <a:latin typeface="+mj-lt"/>
              </a:rPr>
              <a:t>the clinician’s </a:t>
            </a:r>
            <a:r>
              <a:rPr kumimoji="0" lang="en-US" altLang="en-US" sz="2400" b="0" i="0" strike="noStrike" cap="none" normalizeH="0" baseline="0" dirty="0">
                <a:ln>
                  <a:noFill/>
                </a:ln>
                <a:solidFill>
                  <a:schemeClr val="tx1"/>
                </a:solidFill>
                <a:effectLst/>
                <a:latin typeface="+mj-lt"/>
              </a:rPr>
              <a:t>services and keeping careful records—a process known as </a:t>
            </a:r>
            <a:r>
              <a:rPr kumimoji="0" lang="en-US" altLang="en-US" sz="2400" b="0" i="1" strike="noStrike" cap="none" normalizeH="0" baseline="0" dirty="0">
                <a:ln>
                  <a:noFill/>
                </a:ln>
                <a:solidFill>
                  <a:schemeClr val="tx1"/>
                </a:solidFill>
                <a:effectLst/>
                <a:latin typeface="+mj-lt"/>
              </a:rPr>
              <a:t>documentation</a:t>
            </a:r>
            <a:r>
              <a:rPr kumimoji="0" lang="en-US" altLang="en-US" sz="2400" b="0" i="0" strike="noStrike" cap="none" normalizeH="0" baseline="0" dirty="0">
                <a:ln>
                  <a:noFill/>
                </a:ln>
                <a:solidFill>
                  <a:schemeClr val="tx1"/>
                </a:solidFill>
                <a:effectLst/>
                <a:latin typeface="+mj-lt"/>
              </a:rPr>
              <a:t>—is critical to reimbursement and is consistent with the definition of “quality care” as outlined in the </a:t>
            </a:r>
            <a:r>
              <a:rPr kumimoji="0" lang="en-US" altLang="en-US" sz="2400" b="0" i="1" strike="noStrike" cap="none" normalizeH="0" baseline="0" dirty="0">
                <a:ln>
                  <a:noFill/>
                </a:ln>
                <a:solidFill>
                  <a:schemeClr val="tx1"/>
                </a:solidFill>
                <a:effectLst/>
                <a:latin typeface="+mj-lt"/>
              </a:rPr>
              <a:t>ASHA Code of Ethics (</a:t>
            </a:r>
            <a:r>
              <a:rPr lang="en-US" altLang="en-US" sz="2400" i="1" dirty="0">
                <a:latin typeface="+mj-lt"/>
              </a:rPr>
              <a:t>www.asha.org/policy/code-of-ethics</a:t>
            </a:r>
            <a:r>
              <a:rPr kumimoji="0" lang="en-US" altLang="en-US" sz="2400" b="0" i="1" strike="noStrike" cap="none" normalizeH="0" baseline="0" dirty="0">
                <a:ln>
                  <a:noFill/>
                </a:ln>
                <a:solidFill>
                  <a:schemeClr val="tx1"/>
                </a:solidFill>
                <a:effectLst/>
                <a:latin typeface="+mj-lt"/>
              </a:rPr>
              <a:t>). </a:t>
            </a:r>
            <a:r>
              <a:rPr kumimoji="0" lang="en-US" altLang="en-US" sz="2400" b="0" i="0" strike="noStrike" cap="none" normalizeH="0" baseline="0" dirty="0">
                <a:ln>
                  <a:noFill/>
                </a:ln>
                <a:solidFill>
                  <a:schemeClr val="tx1"/>
                </a:solidFill>
                <a:effectLst/>
                <a:latin typeface="+mj-lt"/>
              </a:rPr>
              <a:t>Documentation</a:t>
            </a:r>
            <a:r>
              <a:rPr lang="en-US" altLang="en-US" sz="2400" dirty="0">
                <a:latin typeface="+mj-lt"/>
              </a:rPr>
              <a:t> conveys that care </a:t>
            </a:r>
            <a:r>
              <a:rPr kumimoji="0" lang="en-US" altLang="en-US" sz="2400" b="0" i="0" strike="noStrike" cap="none" normalizeH="0" baseline="0" dirty="0">
                <a:ln>
                  <a:noFill/>
                </a:ln>
                <a:solidFill>
                  <a:schemeClr val="tx1"/>
                </a:solidFill>
                <a:effectLst/>
                <a:latin typeface="+mj-lt"/>
              </a:rPr>
              <a:t>is patient centered, skilled, and medically necessary.</a:t>
            </a:r>
          </a:p>
          <a:p>
            <a:pPr marL="0" indent="0" eaLnBrk="0" fontAlgn="base" hangingPunct="0">
              <a:lnSpc>
                <a:spcPct val="100000"/>
              </a:lnSpc>
              <a:spcBef>
                <a:spcPct val="0"/>
              </a:spcBef>
              <a:spcAft>
                <a:spcPct val="0"/>
              </a:spcAft>
              <a:buNone/>
            </a:pPr>
            <a:endParaRPr kumimoji="0" lang="en-US" altLang="en-US" sz="2000" b="0" i="1" strike="noStrike" cap="none" normalizeH="0" baseline="0" dirty="0">
              <a:ln>
                <a:noFill/>
              </a:ln>
              <a:solidFill>
                <a:schemeClr val="tx1"/>
              </a:solidFill>
              <a:effectLst/>
              <a:latin typeface="+mj-lt"/>
            </a:endParaRPr>
          </a:p>
          <a:p>
            <a:pPr marL="0" indent="0" eaLnBrk="0" fontAlgn="base" hangingPunct="0">
              <a:lnSpc>
                <a:spcPct val="100000"/>
              </a:lnSpc>
              <a:spcBef>
                <a:spcPct val="0"/>
              </a:spcBef>
              <a:spcAft>
                <a:spcPct val="0"/>
              </a:spcAft>
              <a:buNone/>
            </a:pPr>
            <a:r>
              <a:rPr kumimoji="0" lang="en-US" altLang="en-US" sz="2400" b="1" strike="noStrike" cap="none" normalizeH="0" baseline="0" dirty="0">
                <a:ln>
                  <a:noFill/>
                </a:ln>
                <a:solidFill>
                  <a:schemeClr val="tx1"/>
                </a:solidFill>
                <a:effectLst/>
                <a:latin typeface="+mj-lt"/>
              </a:rPr>
              <a:t>Medical necessity </a:t>
            </a:r>
            <a:r>
              <a:rPr kumimoji="0" lang="en-US" altLang="en-US" sz="2400" b="0" i="0" strike="noStrike" cap="none" normalizeH="0" baseline="0" dirty="0">
                <a:ln>
                  <a:noFill/>
                </a:ln>
                <a:solidFill>
                  <a:schemeClr val="tx1"/>
                </a:solidFill>
                <a:effectLst/>
                <a:latin typeface="+mj-lt"/>
              </a:rPr>
              <a:t>within a health care setting refers to the justification that evaluation and treatment services provided by the SLP are essential for diagnosing, treating, or preventing a communication, cognitive, swallowing, or voice disorder that impacts a patient’s health and function. It establishes that the services are reasonable, appropriate, and required based on the patient’s condition, and that they cannot be effectively provided by someone without the specialized skills of an SLP.</a:t>
            </a: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sz="2400" dirty="0">
              <a:latin typeface="Arial" panose="020B0604020202020204" pitchFamily="34" charset="0"/>
            </a:endParaRPr>
          </a:p>
          <a:p>
            <a:pPr marL="0" indent="0" eaLnBrk="0" fontAlgn="base" hangingPunct="0">
              <a:lnSpc>
                <a:spcPct val="100000"/>
              </a:lnSpc>
              <a:spcBef>
                <a:spcPct val="0"/>
              </a:spcBef>
              <a:spcAft>
                <a:spcPct val="0"/>
              </a:spcAft>
              <a:buFontTx/>
              <a:buChar char="•"/>
            </a:pPr>
            <a:endParaRPr lang="en-US" alt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55498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8E40E8-DDB3-50E4-D2DF-6FCC04A0B8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7112E8-7DC9-5A83-1C31-535E8008CFA5}"/>
              </a:ext>
            </a:extLst>
          </p:cNvPr>
          <p:cNvSpPr>
            <a:spLocks noGrp="1"/>
          </p:cNvSpPr>
          <p:nvPr>
            <p:ph type="title"/>
          </p:nvPr>
        </p:nvSpPr>
        <p:spPr>
          <a:xfrm>
            <a:off x="838200" y="195124"/>
            <a:ext cx="10515600" cy="1325563"/>
          </a:xfrm>
        </p:spPr>
        <p:txBody>
          <a:bodyPr/>
          <a:lstStyle/>
          <a:p>
            <a:r>
              <a:rPr lang="en-US" dirty="0"/>
              <a:t>The Business of Health Care</a:t>
            </a:r>
            <a:br>
              <a:rPr lang="en-US" dirty="0"/>
            </a:br>
            <a:endParaRPr lang="en-US" sz="2400" dirty="0"/>
          </a:p>
        </p:txBody>
      </p:sp>
      <p:sp>
        <p:nvSpPr>
          <p:cNvPr id="4" name="Rectangle 1">
            <a:extLst>
              <a:ext uri="{FF2B5EF4-FFF2-40B4-BE49-F238E27FC236}">
                <a16:creationId xmlns:a16="http://schemas.microsoft.com/office/drawing/2014/main" id="{1A18093F-2073-5FEA-A6E8-F1594C638054}"/>
              </a:ext>
            </a:extLst>
          </p:cNvPr>
          <p:cNvSpPr>
            <a:spLocks noGrp="1" noChangeArrowheads="1"/>
          </p:cNvSpPr>
          <p:nvPr>
            <p:ph idx="1"/>
          </p:nvPr>
        </p:nvSpPr>
        <p:spPr bwMode="auto">
          <a:xfrm>
            <a:off x="838200" y="1215231"/>
            <a:ext cx="10216662"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2400" b="1" i="0" u="none" strike="noStrike" cap="none" normalizeH="0" baseline="0" dirty="0">
                <a:ln>
                  <a:noFill/>
                </a:ln>
                <a:effectLst/>
                <a:latin typeface="+mj-lt"/>
                <a:cs typeface="Arial"/>
              </a:rPr>
              <a:t>Service </a:t>
            </a:r>
            <a:r>
              <a:rPr lang="en-US" altLang="en-US" sz="2400" b="1" dirty="0">
                <a:latin typeface="+mj-lt"/>
                <a:cs typeface="Arial"/>
              </a:rPr>
              <a:t>Delivery </a:t>
            </a:r>
            <a:r>
              <a:rPr kumimoji="0" lang="en-US" altLang="en-US" sz="2400" b="1" i="0" u="none" strike="noStrike" cap="none" normalizeH="0" baseline="0" dirty="0">
                <a:ln>
                  <a:noFill/>
                </a:ln>
                <a:effectLst/>
                <a:latin typeface="+mj-lt"/>
                <a:cs typeface="Arial"/>
              </a:rPr>
              <a:t>Methods: </a:t>
            </a:r>
            <a:r>
              <a:rPr lang="en-US" altLang="en-US" sz="2400" dirty="0">
                <a:latin typeface="+mj-lt"/>
                <a:cs typeface="Arial"/>
              </a:rPr>
              <a:t>Clinicians use what are known as “service delivery methods” when working with patients. A </a:t>
            </a:r>
            <a:r>
              <a:rPr lang="en-US" altLang="en-US" sz="2400" i="1" dirty="0">
                <a:latin typeface="+mj-lt"/>
                <a:cs typeface="Arial"/>
              </a:rPr>
              <a:t>service delivery method </a:t>
            </a:r>
            <a:r>
              <a:rPr lang="en-US" altLang="en-US" sz="2400" dirty="0">
                <a:latin typeface="+mj-lt"/>
                <a:cs typeface="Arial"/>
              </a:rPr>
              <a:t>is a structured approach for providing services to a patient involving specific methods, processes, and technologies to provide efficient and effective treatment. </a:t>
            </a:r>
            <a:r>
              <a:rPr kumimoji="0" lang="en-US" altLang="en-US" sz="2400" b="0" i="0" u="none" strike="noStrike" cap="none" normalizeH="0" baseline="0" dirty="0">
                <a:ln>
                  <a:noFill/>
                </a:ln>
                <a:effectLst/>
                <a:latin typeface="+mj-lt"/>
                <a:cs typeface="Arial"/>
              </a:rPr>
              <a:t>Service delivery methods can and will vary. Patients often </a:t>
            </a:r>
            <a:r>
              <a:rPr lang="en-US" altLang="en-US" sz="2400" dirty="0">
                <a:latin typeface="+mj-lt"/>
                <a:cs typeface="Arial"/>
              </a:rPr>
              <a:t>benefit from such variations in service delivery method. </a:t>
            </a:r>
          </a:p>
          <a:p>
            <a:pPr marL="0" marR="0" lvl="0" indent="0" algn="l" defTabSz="914400" rtl="0" eaLnBrk="0" fontAlgn="base" latinLnBrk="0" hangingPunct="0">
              <a:lnSpc>
                <a:spcPct val="100000"/>
              </a:lnSpc>
              <a:spcBef>
                <a:spcPct val="0"/>
              </a:spcBef>
              <a:spcAft>
                <a:spcPct val="0"/>
              </a:spcAft>
              <a:buClrTx/>
              <a:buSzTx/>
              <a:buNone/>
              <a:tabLst/>
            </a:pPr>
            <a:endParaRPr lang="en-US" altLang="en-US" sz="2400" dirty="0">
              <a:latin typeface="+mj-lt"/>
              <a:cs typeface="Arial"/>
            </a:endParaRPr>
          </a:p>
          <a:p>
            <a:pPr marL="0" marR="0" lvl="0" indent="0" algn="l" defTabSz="914400" rtl="0" eaLnBrk="0" fontAlgn="base" latinLnBrk="0" hangingPunct="0">
              <a:lnSpc>
                <a:spcPct val="100000"/>
              </a:lnSpc>
              <a:spcBef>
                <a:spcPct val="0"/>
              </a:spcBef>
              <a:spcAft>
                <a:spcPct val="0"/>
              </a:spcAft>
              <a:buClrTx/>
              <a:buSzTx/>
              <a:buNone/>
              <a:tabLst/>
            </a:pPr>
            <a:r>
              <a:rPr lang="en-US" altLang="en-US" sz="2400" dirty="0">
                <a:latin typeface="+mj-lt"/>
                <a:cs typeface="Arial"/>
              </a:rPr>
              <a:t>Examples of service delivery methods include: </a:t>
            </a:r>
          </a:p>
          <a:p>
            <a:pPr eaLnBrk="0" fontAlgn="base" hangingPunct="0">
              <a:lnSpc>
                <a:spcPct val="100000"/>
              </a:lnSpc>
              <a:spcBef>
                <a:spcPct val="0"/>
              </a:spcBef>
              <a:spcAft>
                <a:spcPct val="0"/>
              </a:spcAft>
            </a:pPr>
            <a:r>
              <a:rPr lang="en-US" altLang="en-US" sz="2400" dirty="0">
                <a:latin typeface="+mj-lt"/>
                <a:cs typeface="Arial"/>
              </a:rPr>
              <a:t>individual treatment</a:t>
            </a:r>
          </a:p>
          <a:p>
            <a:pPr eaLnBrk="0" fontAlgn="base" hangingPunct="0">
              <a:lnSpc>
                <a:spcPct val="100000"/>
              </a:lnSpc>
              <a:spcBef>
                <a:spcPct val="0"/>
              </a:spcBef>
              <a:spcAft>
                <a:spcPct val="0"/>
              </a:spcAft>
            </a:pPr>
            <a:r>
              <a:rPr lang="en-US" altLang="en-US" sz="2400" dirty="0">
                <a:latin typeface="+mj-lt"/>
                <a:cs typeface="Arial"/>
              </a:rPr>
              <a:t>group treatment</a:t>
            </a:r>
          </a:p>
          <a:p>
            <a:pPr eaLnBrk="0" fontAlgn="base" hangingPunct="0">
              <a:lnSpc>
                <a:spcPct val="100000"/>
              </a:lnSpc>
              <a:spcBef>
                <a:spcPct val="0"/>
              </a:spcBef>
              <a:spcAft>
                <a:spcPct val="0"/>
              </a:spcAft>
            </a:pPr>
            <a:r>
              <a:rPr lang="en-US" altLang="en-US" sz="2400" dirty="0">
                <a:latin typeface="+mj-lt"/>
                <a:cs typeface="Arial"/>
              </a:rPr>
              <a:t>co-treatment</a:t>
            </a:r>
          </a:p>
          <a:p>
            <a:pPr eaLnBrk="0" fontAlgn="base" hangingPunct="0">
              <a:lnSpc>
                <a:spcPct val="100000"/>
              </a:lnSpc>
              <a:spcBef>
                <a:spcPct val="0"/>
              </a:spcBef>
              <a:spcAft>
                <a:spcPct val="0"/>
              </a:spcAft>
            </a:pPr>
            <a:r>
              <a:rPr lang="en-US" altLang="en-US" sz="2400" dirty="0">
                <a:latin typeface="+mj-lt"/>
                <a:cs typeface="Arial"/>
              </a:rPr>
              <a:t>skilled maintenance</a:t>
            </a:r>
          </a:p>
          <a:p>
            <a:pPr eaLnBrk="0" fontAlgn="base" hangingPunct="0">
              <a:lnSpc>
                <a:spcPct val="100000"/>
              </a:lnSpc>
              <a:spcBef>
                <a:spcPct val="0"/>
              </a:spcBef>
              <a:spcAft>
                <a:spcPct val="0"/>
              </a:spcAft>
            </a:pPr>
            <a:r>
              <a:rPr lang="en-US" altLang="en-US" sz="2400" dirty="0" err="1">
                <a:latin typeface="+mj-lt"/>
                <a:cs typeface="Arial"/>
              </a:rPr>
              <a:t>telepractice</a:t>
            </a:r>
            <a:endParaRPr lang="en-US" altLang="en-US" sz="2400" dirty="0">
              <a:latin typeface="+mj-lt"/>
              <a:cs typeface="Arial"/>
            </a:endParaRPr>
          </a:p>
          <a:p>
            <a:pPr eaLnBrk="0" fontAlgn="base" hangingPunct="0">
              <a:lnSpc>
                <a:spcPct val="100000"/>
              </a:lnSpc>
              <a:spcBef>
                <a:spcPct val="0"/>
              </a:spcBef>
              <a:spcAft>
                <a:spcPct val="0"/>
              </a:spcAft>
            </a:pPr>
            <a:r>
              <a:rPr lang="en-US" altLang="en-US" sz="2400" dirty="0">
                <a:latin typeface="+mj-lt"/>
                <a:cs typeface="Arial"/>
              </a:rPr>
              <a:t>consultation</a:t>
            </a:r>
            <a:endParaRPr lang="en-US" altLang="en-US" sz="2400" dirty="0">
              <a:latin typeface="Arial" panose="020B0604020202020204" pitchFamily="34" charset="0"/>
            </a:endParaRPr>
          </a:p>
          <a:p>
            <a:pPr marL="0" indent="0" eaLnBrk="0" fontAlgn="base" hangingPunct="0">
              <a:lnSpc>
                <a:spcPct val="100000"/>
              </a:lnSpc>
              <a:spcBef>
                <a:spcPct val="0"/>
              </a:spcBef>
              <a:spcAft>
                <a:spcPct val="0"/>
              </a:spcAft>
              <a:buFontTx/>
              <a:buChar char="•"/>
            </a:pPr>
            <a:endParaRPr lang="en-US" alt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267507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DF430A-CFBA-333F-2931-8D3CEFDB6026}"/>
              </a:ext>
            </a:extLst>
          </p:cNvPr>
          <p:cNvSpPr>
            <a:spLocks noGrp="1"/>
          </p:cNvSpPr>
          <p:nvPr>
            <p:ph type="title"/>
          </p:nvPr>
        </p:nvSpPr>
        <p:spPr/>
        <p:txBody>
          <a:bodyPr/>
          <a:lstStyle/>
          <a:p>
            <a:r>
              <a:rPr lang="en-US" dirty="0"/>
              <a:t>Employment Status of SLPs in Health Care</a:t>
            </a:r>
          </a:p>
        </p:txBody>
      </p:sp>
      <p:sp>
        <p:nvSpPr>
          <p:cNvPr id="3" name="Content Placeholder 2">
            <a:extLst>
              <a:ext uri="{FF2B5EF4-FFF2-40B4-BE49-F238E27FC236}">
                <a16:creationId xmlns:a16="http://schemas.microsoft.com/office/drawing/2014/main" id="{CB872EDC-5163-F1D3-7807-3C7AA82A4EF9}"/>
              </a:ext>
            </a:extLst>
          </p:cNvPr>
          <p:cNvSpPr>
            <a:spLocks noGrp="1"/>
          </p:cNvSpPr>
          <p:nvPr>
            <p:ph idx="1"/>
          </p:nvPr>
        </p:nvSpPr>
        <p:spPr/>
        <p:txBody>
          <a:bodyPr/>
          <a:lstStyle/>
          <a:p>
            <a:r>
              <a:rPr lang="en-US" dirty="0"/>
              <a:t>Employed full time: 69.3% </a:t>
            </a:r>
          </a:p>
          <a:p>
            <a:r>
              <a:rPr lang="en-US" dirty="0"/>
              <a:t>Employed part time: 30.7% </a:t>
            </a:r>
          </a:p>
          <a:p>
            <a:endParaRPr lang="en-US" dirty="0"/>
          </a:p>
        </p:txBody>
      </p:sp>
      <p:graphicFrame>
        <p:nvGraphicFramePr>
          <p:cNvPr id="6" name="Chart 5">
            <a:extLst>
              <a:ext uri="{FF2B5EF4-FFF2-40B4-BE49-F238E27FC236}">
                <a16:creationId xmlns:a16="http://schemas.microsoft.com/office/drawing/2014/main" id="{16330B18-46DB-893A-1A49-C7F43FF18A76}"/>
              </a:ext>
            </a:extLst>
          </p:cNvPr>
          <p:cNvGraphicFramePr/>
          <p:nvPr>
            <p:extLst>
              <p:ext uri="{D42A27DB-BD31-4B8C-83A1-F6EECF244321}">
                <p14:modId xmlns:p14="http://schemas.microsoft.com/office/powerpoint/2010/main" val="356839310"/>
              </p:ext>
            </p:extLst>
          </p:nvPr>
        </p:nvGraphicFramePr>
        <p:xfrm>
          <a:off x="4189046" y="1291960"/>
          <a:ext cx="8128000" cy="5418667"/>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03C7D33B-1975-964D-B09D-B5C7F9784AFB}"/>
              </a:ext>
            </a:extLst>
          </p:cNvPr>
          <p:cNvSpPr txBox="1"/>
          <p:nvPr/>
        </p:nvSpPr>
        <p:spPr>
          <a:xfrm>
            <a:off x="8696740" y="6492875"/>
            <a:ext cx="3783496" cy="307777"/>
          </a:xfrm>
          <a:prstGeom prst="rect">
            <a:avLst/>
          </a:prstGeom>
          <a:noFill/>
        </p:spPr>
        <p:txBody>
          <a:bodyPr wrap="square" rtlCol="0">
            <a:spAutoFit/>
          </a:bodyPr>
          <a:lstStyle/>
          <a:p>
            <a:r>
              <a:rPr lang="en-US" sz="1400" i="1" dirty="0"/>
              <a:t>Source</a:t>
            </a:r>
            <a:r>
              <a:rPr lang="en-US" sz="1400" dirty="0"/>
              <a:t>: ASHA 2023 SLP Health Care Survey</a:t>
            </a:r>
          </a:p>
        </p:txBody>
      </p:sp>
      <p:sp>
        <p:nvSpPr>
          <p:cNvPr id="4" name="TextBox 3">
            <a:extLst>
              <a:ext uri="{FF2B5EF4-FFF2-40B4-BE49-F238E27FC236}">
                <a16:creationId xmlns:a16="http://schemas.microsoft.com/office/drawing/2014/main" id="{3EF60E0A-02FD-2474-4B83-C0AB0AECCBB7}"/>
              </a:ext>
            </a:extLst>
          </p:cNvPr>
          <p:cNvSpPr txBox="1"/>
          <p:nvPr/>
        </p:nvSpPr>
        <p:spPr>
          <a:xfrm>
            <a:off x="2277604" y="6215876"/>
            <a:ext cx="4532697" cy="861774"/>
          </a:xfrm>
          <a:prstGeom prst="rect">
            <a:avLst/>
          </a:prstGeom>
          <a:noFill/>
        </p:spPr>
        <p:txBody>
          <a:bodyPr wrap="square" rtlCol="0">
            <a:spAutoFit/>
          </a:bodyPr>
          <a:lstStyle/>
          <a:p>
            <a:r>
              <a:rPr lang="en-US" sz="1600" i="1" dirty="0"/>
              <a:t>Note: Numbers in pie chart are rounded to the nearest whole number.</a:t>
            </a:r>
          </a:p>
          <a:p>
            <a:endParaRPr lang="en-US" dirty="0"/>
          </a:p>
        </p:txBody>
      </p:sp>
    </p:spTree>
    <p:extLst>
      <p:ext uri="{BB962C8B-B14F-4D97-AF65-F5344CB8AC3E}">
        <p14:creationId xmlns:p14="http://schemas.microsoft.com/office/powerpoint/2010/main" val="28281390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51FC9F-FF56-639C-0D1E-1B9F435B3B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B73594-E6D0-1919-1B67-D2C79AE3B49D}"/>
              </a:ext>
            </a:extLst>
          </p:cNvPr>
          <p:cNvSpPr>
            <a:spLocks noGrp="1"/>
          </p:cNvSpPr>
          <p:nvPr>
            <p:ph type="title"/>
          </p:nvPr>
        </p:nvSpPr>
        <p:spPr/>
        <p:txBody>
          <a:bodyPr/>
          <a:lstStyle/>
          <a:p>
            <a:r>
              <a:rPr lang="en-US" dirty="0"/>
              <a:t>Pay for SLPs in Health Care</a:t>
            </a:r>
          </a:p>
        </p:txBody>
      </p:sp>
      <p:sp>
        <p:nvSpPr>
          <p:cNvPr id="3" name="Content Placeholder 2">
            <a:extLst>
              <a:ext uri="{FF2B5EF4-FFF2-40B4-BE49-F238E27FC236}">
                <a16:creationId xmlns:a16="http://schemas.microsoft.com/office/drawing/2014/main" id="{0945AD48-DC4C-A874-47CE-1C4116DE6647}"/>
              </a:ext>
            </a:extLst>
          </p:cNvPr>
          <p:cNvSpPr>
            <a:spLocks noGrp="1"/>
          </p:cNvSpPr>
          <p:nvPr>
            <p:ph idx="1"/>
          </p:nvPr>
        </p:nvSpPr>
        <p:spPr/>
        <p:txBody>
          <a:bodyPr>
            <a:normAutofit/>
          </a:bodyPr>
          <a:lstStyle/>
          <a:p>
            <a:r>
              <a:rPr lang="en-US" dirty="0"/>
              <a:t>Annual salary: 33.2%</a:t>
            </a:r>
          </a:p>
          <a:p>
            <a:r>
              <a:rPr lang="en-US" dirty="0"/>
              <a:t>Paid per hour: 51.0%</a:t>
            </a:r>
          </a:p>
          <a:p>
            <a:r>
              <a:rPr lang="en-US" dirty="0"/>
              <a:t>Paid per visit: 15.8%</a:t>
            </a:r>
          </a:p>
          <a:p>
            <a:endParaRPr lang="en-US" dirty="0"/>
          </a:p>
          <a:p>
            <a:endParaRPr lang="en-US" dirty="0"/>
          </a:p>
          <a:p>
            <a:endParaRPr lang="en-US" dirty="0"/>
          </a:p>
          <a:p>
            <a:endParaRPr lang="en-US" dirty="0"/>
          </a:p>
          <a:p>
            <a:endParaRPr lang="en-US" dirty="0"/>
          </a:p>
        </p:txBody>
      </p:sp>
      <p:graphicFrame>
        <p:nvGraphicFramePr>
          <p:cNvPr id="6" name="Chart 5">
            <a:extLst>
              <a:ext uri="{FF2B5EF4-FFF2-40B4-BE49-F238E27FC236}">
                <a16:creationId xmlns:a16="http://schemas.microsoft.com/office/drawing/2014/main" id="{4506C222-8D78-E7B7-4C61-64E9CA3E70C3}"/>
              </a:ext>
            </a:extLst>
          </p:cNvPr>
          <p:cNvGraphicFramePr/>
          <p:nvPr>
            <p:extLst>
              <p:ext uri="{D42A27DB-BD31-4B8C-83A1-F6EECF244321}">
                <p14:modId xmlns:p14="http://schemas.microsoft.com/office/powerpoint/2010/main" val="4093338947"/>
              </p:ext>
            </p:extLst>
          </p:nvPr>
        </p:nvGraphicFramePr>
        <p:xfrm>
          <a:off x="4189046" y="1291960"/>
          <a:ext cx="8128000" cy="5418667"/>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E77183D7-6EF0-0F96-065C-527213D1E884}"/>
              </a:ext>
            </a:extLst>
          </p:cNvPr>
          <p:cNvSpPr txBox="1"/>
          <p:nvPr/>
        </p:nvSpPr>
        <p:spPr>
          <a:xfrm>
            <a:off x="8656417" y="6507198"/>
            <a:ext cx="3535583" cy="307777"/>
          </a:xfrm>
          <a:prstGeom prst="rect">
            <a:avLst/>
          </a:prstGeom>
          <a:noFill/>
        </p:spPr>
        <p:txBody>
          <a:bodyPr wrap="none" rtlCol="0">
            <a:spAutoFit/>
          </a:bodyPr>
          <a:lstStyle/>
          <a:p>
            <a:r>
              <a:rPr lang="en-US" sz="1400" i="1" dirty="0"/>
              <a:t>Source</a:t>
            </a:r>
            <a:r>
              <a:rPr lang="en-US" sz="1400" dirty="0"/>
              <a:t>: ASHA 2023 SLP Health Care Survey</a:t>
            </a:r>
          </a:p>
        </p:txBody>
      </p:sp>
      <p:sp>
        <p:nvSpPr>
          <p:cNvPr id="4" name="TextBox 3">
            <a:extLst>
              <a:ext uri="{FF2B5EF4-FFF2-40B4-BE49-F238E27FC236}">
                <a16:creationId xmlns:a16="http://schemas.microsoft.com/office/drawing/2014/main" id="{CD56EE51-C8FB-9D39-A415-B5762728A7B9}"/>
              </a:ext>
            </a:extLst>
          </p:cNvPr>
          <p:cNvSpPr txBox="1"/>
          <p:nvPr/>
        </p:nvSpPr>
        <p:spPr>
          <a:xfrm>
            <a:off x="2251633" y="6230199"/>
            <a:ext cx="4532697" cy="861774"/>
          </a:xfrm>
          <a:prstGeom prst="rect">
            <a:avLst/>
          </a:prstGeom>
          <a:noFill/>
        </p:spPr>
        <p:txBody>
          <a:bodyPr wrap="square" rtlCol="0">
            <a:spAutoFit/>
          </a:bodyPr>
          <a:lstStyle/>
          <a:p>
            <a:r>
              <a:rPr lang="en-US" sz="1600" i="1" dirty="0"/>
              <a:t>Note: Numbers in pie chart are rounded to the nearest whole number.</a:t>
            </a:r>
          </a:p>
          <a:p>
            <a:endParaRPr lang="en-US" dirty="0"/>
          </a:p>
        </p:txBody>
      </p:sp>
    </p:spTree>
    <p:extLst>
      <p:ext uri="{BB962C8B-B14F-4D97-AF65-F5344CB8AC3E}">
        <p14:creationId xmlns:p14="http://schemas.microsoft.com/office/powerpoint/2010/main" val="18678431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1417DE-D04C-5EDE-6136-8FB623517D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B6F7A0-C04C-B3B0-D412-A95B134B387B}"/>
              </a:ext>
            </a:extLst>
          </p:cNvPr>
          <p:cNvSpPr>
            <a:spLocks noGrp="1"/>
          </p:cNvSpPr>
          <p:nvPr>
            <p:ph type="title"/>
          </p:nvPr>
        </p:nvSpPr>
        <p:spPr>
          <a:xfrm>
            <a:off x="838199" y="365125"/>
            <a:ext cx="10773697" cy="1325563"/>
          </a:xfrm>
        </p:spPr>
        <p:txBody>
          <a:bodyPr/>
          <a:lstStyle/>
          <a:p>
            <a:r>
              <a:rPr lang="en-US" dirty="0"/>
              <a:t>Average Annual Salary for SLPs in Health Care, by Setting</a:t>
            </a:r>
          </a:p>
        </p:txBody>
      </p:sp>
      <p:sp>
        <p:nvSpPr>
          <p:cNvPr id="3" name="Content Placeholder 2">
            <a:extLst>
              <a:ext uri="{FF2B5EF4-FFF2-40B4-BE49-F238E27FC236}">
                <a16:creationId xmlns:a16="http://schemas.microsoft.com/office/drawing/2014/main" id="{90DD44E2-A5C1-0FE7-0ED7-084DA1D21683}"/>
              </a:ext>
            </a:extLst>
          </p:cNvPr>
          <p:cNvSpPr>
            <a:spLocks noGrp="1"/>
          </p:cNvSpPr>
          <p:nvPr>
            <p:ph idx="1"/>
          </p:nvPr>
        </p:nvSpPr>
        <p:spPr/>
        <p:txBody>
          <a:bodyPr vert="horz" lIns="91440" tIns="45720" rIns="91440" bIns="45720" rtlCol="0" anchor="t">
            <a:normAutofit lnSpcReduction="10000"/>
          </a:bodyPr>
          <a:lstStyle/>
          <a:p>
            <a:pPr marL="0" indent="0">
              <a:buNone/>
            </a:pPr>
            <a:endParaRPr lang="en-US" dirty="0"/>
          </a:p>
          <a:p>
            <a:pPr marL="0" indent="0">
              <a:buNone/>
            </a:pPr>
            <a:r>
              <a:rPr lang="en-US" dirty="0"/>
              <a:t>Pay models in health care vary by geographical location, health care setting, and years of experience—among other factors. </a:t>
            </a:r>
          </a:p>
          <a:p>
            <a:endParaRPr lang="en-US" dirty="0"/>
          </a:p>
          <a:p>
            <a:r>
              <a:rPr lang="en-US" dirty="0"/>
              <a:t>Hospital: $93,378</a:t>
            </a:r>
          </a:p>
          <a:p>
            <a:r>
              <a:rPr lang="en-US" dirty="0"/>
              <a:t>Home Health: $84,712</a:t>
            </a:r>
          </a:p>
          <a:p>
            <a:r>
              <a:rPr lang="en-US" dirty="0"/>
              <a:t>Outpatient: $87,885</a:t>
            </a:r>
          </a:p>
          <a:p>
            <a:r>
              <a:rPr lang="en-US" dirty="0"/>
              <a:t>Rehab Hospital: $89,530</a:t>
            </a:r>
          </a:p>
          <a:p>
            <a:r>
              <a:rPr lang="en-US" dirty="0"/>
              <a:t>Skilled Nursing Facility: $96,900</a:t>
            </a:r>
          </a:p>
          <a:p>
            <a:endParaRPr lang="en-US" dirty="0"/>
          </a:p>
        </p:txBody>
      </p:sp>
      <p:sp>
        <p:nvSpPr>
          <p:cNvPr id="7" name="TextBox 6">
            <a:extLst>
              <a:ext uri="{FF2B5EF4-FFF2-40B4-BE49-F238E27FC236}">
                <a16:creationId xmlns:a16="http://schemas.microsoft.com/office/drawing/2014/main" id="{3FE0E308-3455-1CA8-20B4-5F72B3EB1AAE}"/>
              </a:ext>
            </a:extLst>
          </p:cNvPr>
          <p:cNvSpPr txBox="1"/>
          <p:nvPr/>
        </p:nvSpPr>
        <p:spPr>
          <a:xfrm>
            <a:off x="8543773" y="6492875"/>
            <a:ext cx="3535583" cy="307777"/>
          </a:xfrm>
          <a:prstGeom prst="rect">
            <a:avLst/>
          </a:prstGeom>
          <a:noFill/>
        </p:spPr>
        <p:txBody>
          <a:bodyPr wrap="none" rtlCol="0">
            <a:spAutoFit/>
          </a:bodyPr>
          <a:lstStyle/>
          <a:p>
            <a:r>
              <a:rPr lang="en-US" sz="1400" i="1" dirty="0"/>
              <a:t>Source</a:t>
            </a:r>
            <a:r>
              <a:rPr lang="en-US" sz="1400" dirty="0"/>
              <a:t>: ASHA 2023 SLP Health Care Survey</a:t>
            </a:r>
          </a:p>
        </p:txBody>
      </p:sp>
      <p:sp>
        <p:nvSpPr>
          <p:cNvPr id="4" name="TextBox 3">
            <a:extLst>
              <a:ext uri="{FF2B5EF4-FFF2-40B4-BE49-F238E27FC236}">
                <a16:creationId xmlns:a16="http://schemas.microsoft.com/office/drawing/2014/main" id="{C8A106F2-CA32-4C5B-06E2-7C588E65DF26}"/>
              </a:ext>
            </a:extLst>
          </p:cNvPr>
          <p:cNvSpPr txBox="1"/>
          <p:nvPr/>
        </p:nvSpPr>
        <p:spPr>
          <a:xfrm>
            <a:off x="1081466" y="6215876"/>
            <a:ext cx="4532697" cy="861774"/>
          </a:xfrm>
          <a:prstGeom prst="rect">
            <a:avLst/>
          </a:prstGeom>
          <a:noFill/>
        </p:spPr>
        <p:txBody>
          <a:bodyPr wrap="square" rtlCol="0">
            <a:spAutoFit/>
          </a:bodyPr>
          <a:lstStyle/>
          <a:p>
            <a:r>
              <a:rPr lang="en-US" sz="1600" i="1" dirty="0"/>
              <a:t>Note: Pediatric hospital salary was not included in survey data due to small sample size. </a:t>
            </a:r>
          </a:p>
          <a:p>
            <a:endParaRPr lang="en-US" dirty="0"/>
          </a:p>
        </p:txBody>
      </p:sp>
    </p:spTree>
    <p:extLst>
      <p:ext uri="{BB962C8B-B14F-4D97-AF65-F5344CB8AC3E}">
        <p14:creationId xmlns:p14="http://schemas.microsoft.com/office/powerpoint/2010/main" val="12707269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1BE735-FB7B-EF1E-DB61-831F0A5F36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00EC15-F986-CCDA-1FDD-C6E91F64F0ED}"/>
              </a:ext>
            </a:extLst>
          </p:cNvPr>
          <p:cNvSpPr>
            <a:spLocks noGrp="1"/>
          </p:cNvSpPr>
          <p:nvPr>
            <p:ph type="title"/>
          </p:nvPr>
        </p:nvSpPr>
        <p:spPr/>
        <p:txBody>
          <a:bodyPr>
            <a:normAutofit/>
          </a:bodyPr>
          <a:lstStyle/>
          <a:p>
            <a:r>
              <a:rPr lang="en-US" dirty="0"/>
              <a:t>Average Hourly Rate for </a:t>
            </a:r>
            <a:r>
              <a:rPr lang="en-US" i="1" dirty="0"/>
              <a:t>Full-Time</a:t>
            </a:r>
            <a:r>
              <a:rPr lang="en-US" dirty="0"/>
              <a:t> SLPs in Health Care, by Setting</a:t>
            </a:r>
          </a:p>
        </p:txBody>
      </p:sp>
      <p:sp>
        <p:nvSpPr>
          <p:cNvPr id="3" name="Content Placeholder 2">
            <a:extLst>
              <a:ext uri="{FF2B5EF4-FFF2-40B4-BE49-F238E27FC236}">
                <a16:creationId xmlns:a16="http://schemas.microsoft.com/office/drawing/2014/main" id="{75848F28-E6CC-A17E-1623-DED48325C906}"/>
              </a:ext>
            </a:extLst>
          </p:cNvPr>
          <p:cNvSpPr>
            <a:spLocks noGrp="1"/>
          </p:cNvSpPr>
          <p:nvPr>
            <p:ph idx="1"/>
          </p:nvPr>
        </p:nvSpPr>
        <p:spPr>
          <a:xfrm>
            <a:off x="838200" y="2091109"/>
            <a:ext cx="10515600" cy="4351338"/>
          </a:xfrm>
        </p:spPr>
        <p:txBody>
          <a:bodyPr/>
          <a:lstStyle/>
          <a:p>
            <a:r>
              <a:rPr lang="en-US" dirty="0"/>
              <a:t>Hospital: $47.21</a:t>
            </a:r>
          </a:p>
          <a:p>
            <a:r>
              <a:rPr lang="en-US" dirty="0"/>
              <a:t>Home Health: $62.40</a:t>
            </a:r>
          </a:p>
          <a:p>
            <a:r>
              <a:rPr lang="en-US" dirty="0"/>
              <a:t>Outpatient: $47.21</a:t>
            </a:r>
          </a:p>
          <a:p>
            <a:r>
              <a:rPr lang="en-US" dirty="0"/>
              <a:t>Skilled Nursing Facility: $44.01</a:t>
            </a:r>
          </a:p>
          <a:p>
            <a:endParaRPr lang="en-US" dirty="0"/>
          </a:p>
        </p:txBody>
      </p:sp>
      <p:sp>
        <p:nvSpPr>
          <p:cNvPr id="7" name="TextBox 6">
            <a:extLst>
              <a:ext uri="{FF2B5EF4-FFF2-40B4-BE49-F238E27FC236}">
                <a16:creationId xmlns:a16="http://schemas.microsoft.com/office/drawing/2014/main" id="{66086878-3613-6055-2C74-4343A0951347}"/>
              </a:ext>
            </a:extLst>
          </p:cNvPr>
          <p:cNvSpPr txBox="1"/>
          <p:nvPr/>
        </p:nvSpPr>
        <p:spPr>
          <a:xfrm>
            <a:off x="8566491" y="6433852"/>
            <a:ext cx="3537059" cy="307777"/>
          </a:xfrm>
          <a:prstGeom prst="rect">
            <a:avLst/>
          </a:prstGeom>
          <a:noFill/>
        </p:spPr>
        <p:txBody>
          <a:bodyPr wrap="none" rtlCol="0">
            <a:spAutoFit/>
          </a:bodyPr>
          <a:lstStyle/>
          <a:p>
            <a:r>
              <a:rPr lang="en-US" sz="1400" i="1" dirty="0"/>
              <a:t>Source</a:t>
            </a:r>
            <a:r>
              <a:rPr lang="en-US" sz="1400" dirty="0"/>
              <a:t>: ASHA 2023 SLP Health Care Survey</a:t>
            </a:r>
          </a:p>
        </p:txBody>
      </p:sp>
      <p:sp>
        <p:nvSpPr>
          <p:cNvPr id="4" name="TextBox 3">
            <a:extLst>
              <a:ext uri="{FF2B5EF4-FFF2-40B4-BE49-F238E27FC236}">
                <a16:creationId xmlns:a16="http://schemas.microsoft.com/office/drawing/2014/main" id="{CB45B6BD-5B88-8D31-4D3C-F13FB420DBA9}"/>
              </a:ext>
            </a:extLst>
          </p:cNvPr>
          <p:cNvSpPr txBox="1"/>
          <p:nvPr/>
        </p:nvSpPr>
        <p:spPr>
          <a:xfrm>
            <a:off x="1027044" y="5734872"/>
            <a:ext cx="4532697" cy="1107996"/>
          </a:xfrm>
          <a:prstGeom prst="rect">
            <a:avLst/>
          </a:prstGeom>
          <a:noFill/>
        </p:spPr>
        <p:txBody>
          <a:bodyPr wrap="square" rtlCol="0">
            <a:spAutoFit/>
          </a:bodyPr>
          <a:lstStyle/>
          <a:p>
            <a:r>
              <a:rPr lang="en-US" sz="1600" i="1" dirty="0"/>
              <a:t>Note: Rehab hospital and pediatric hospital hourly rate were not included in survey data due to small sample size. </a:t>
            </a:r>
          </a:p>
          <a:p>
            <a:endParaRPr lang="en-US" dirty="0"/>
          </a:p>
        </p:txBody>
      </p:sp>
    </p:spTree>
    <p:extLst>
      <p:ext uri="{BB962C8B-B14F-4D97-AF65-F5344CB8AC3E}">
        <p14:creationId xmlns:p14="http://schemas.microsoft.com/office/powerpoint/2010/main" val="23911161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CCB0CD-C682-0DF3-4461-67E6EECE97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F54014-994E-4502-1667-98F0864C8293}"/>
              </a:ext>
            </a:extLst>
          </p:cNvPr>
          <p:cNvSpPr>
            <a:spLocks noGrp="1"/>
          </p:cNvSpPr>
          <p:nvPr>
            <p:ph type="title"/>
          </p:nvPr>
        </p:nvSpPr>
        <p:spPr/>
        <p:txBody>
          <a:bodyPr>
            <a:normAutofit/>
          </a:bodyPr>
          <a:lstStyle/>
          <a:p>
            <a:r>
              <a:rPr lang="en-US" dirty="0"/>
              <a:t>Average Hourly Rate for </a:t>
            </a:r>
            <a:r>
              <a:rPr lang="en-US" i="1" dirty="0"/>
              <a:t>Part-Time</a:t>
            </a:r>
            <a:r>
              <a:rPr lang="en-US" dirty="0"/>
              <a:t> SLPs in Health Care, by Setting</a:t>
            </a:r>
          </a:p>
        </p:txBody>
      </p:sp>
      <p:sp>
        <p:nvSpPr>
          <p:cNvPr id="3" name="Content Placeholder 2">
            <a:extLst>
              <a:ext uri="{FF2B5EF4-FFF2-40B4-BE49-F238E27FC236}">
                <a16:creationId xmlns:a16="http://schemas.microsoft.com/office/drawing/2014/main" id="{54AEAA72-7541-69F6-6BAF-B1DE21B0B8CA}"/>
              </a:ext>
            </a:extLst>
          </p:cNvPr>
          <p:cNvSpPr>
            <a:spLocks noGrp="1"/>
          </p:cNvSpPr>
          <p:nvPr>
            <p:ph idx="1"/>
          </p:nvPr>
        </p:nvSpPr>
        <p:spPr>
          <a:xfrm>
            <a:off x="838200" y="2141537"/>
            <a:ext cx="10515600" cy="4351338"/>
          </a:xfrm>
        </p:spPr>
        <p:txBody>
          <a:bodyPr/>
          <a:lstStyle/>
          <a:p>
            <a:r>
              <a:rPr lang="en-US" dirty="0"/>
              <a:t>Hospital: $49.76</a:t>
            </a:r>
          </a:p>
          <a:p>
            <a:r>
              <a:rPr lang="en-US" dirty="0"/>
              <a:t>Home Health: $67.24</a:t>
            </a:r>
          </a:p>
          <a:p>
            <a:r>
              <a:rPr lang="en-US" dirty="0"/>
              <a:t>Outpatient: $52.90</a:t>
            </a:r>
          </a:p>
          <a:p>
            <a:r>
              <a:rPr lang="en-US" dirty="0"/>
              <a:t>Rehab Hospital: $49.90</a:t>
            </a:r>
          </a:p>
          <a:p>
            <a:r>
              <a:rPr lang="en-US" dirty="0"/>
              <a:t>Skilled Nursing Facility: $50.56</a:t>
            </a:r>
          </a:p>
          <a:p>
            <a:endParaRPr lang="en-US" dirty="0"/>
          </a:p>
        </p:txBody>
      </p:sp>
      <p:sp>
        <p:nvSpPr>
          <p:cNvPr id="7" name="TextBox 6">
            <a:extLst>
              <a:ext uri="{FF2B5EF4-FFF2-40B4-BE49-F238E27FC236}">
                <a16:creationId xmlns:a16="http://schemas.microsoft.com/office/drawing/2014/main" id="{1A8768B4-69D7-833B-0576-B1796AB6BE44}"/>
              </a:ext>
            </a:extLst>
          </p:cNvPr>
          <p:cNvSpPr txBox="1"/>
          <p:nvPr/>
        </p:nvSpPr>
        <p:spPr>
          <a:xfrm>
            <a:off x="8576539" y="6462097"/>
            <a:ext cx="3537059" cy="307777"/>
          </a:xfrm>
          <a:prstGeom prst="rect">
            <a:avLst/>
          </a:prstGeom>
          <a:noFill/>
        </p:spPr>
        <p:txBody>
          <a:bodyPr wrap="none" rtlCol="0">
            <a:spAutoFit/>
          </a:bodyPr>
          <a:lstStyle/>
          <a:p>
            <a:r>
              <a:rPr lang="en-US" sz="1400" i="1" dirty="0"/>
              <a:t>Source</a:t>
            </a:r>
            <a:r>
              <a:rPr lang="en-US" sz="1400" dirty="0"/>
              <a:t>: ASHA 2023 SLP Health Care Survey</a:t>
            </a:r>
          </a:p>
        </p:txBody>
      </p:sp>
      <p:sp>
        <p:nvSpPr>
          <p:cNvPr id="4" name="TextBox 3">
            <a:extLst>
              <a:ext uri="{FF2B5EF4-FFF2-40B4-BE49-F238E27FC236}">
                <a16:creationId xmlns:a16="http://schemas.microsoft.com/office/drawing/2014/main" id="{558C6327-21E1-2FBD-11BB-0BA519484220}"/>
              </a:ext>
            </a:extLst>
          </p:cNvPr>
          <p:cNvSpPr txBox="1"/>
          <p:nvPr/>
        </p:nvSpPr>
        <p:spPr>
          <a:xfrm>
            <a:off x="1042137" y="5938877"/>
            <a:ext cx="4532697" cy="861774"/>
          </a:xfrm>
          <a:prstGeom prst="rect">
            <a:avLst/>
          </a:prstGeom>
          <a:noFill/>
        </p:spPr>
        <p:txBody>
          <a:bodyPr wrap="square" rtlCol="0">
            <a:spAutoFit/>
          </a:bodyPr>
          <a:lstStyle/>
          <a:p>
            <a:r>
              <a:rPr lang="en-US" sz="1600" i="1" dirty="0"/>
              <a:t>Note: Pediatric hospital hourly rate was not included in survey data due to small sample size. </a:t>
            </a:r>
          </a:p>
          <a:p>
            <a:endParaRPr lang="en-US" dirty="0"/>
          </a:p>
        </p:txBody>
      </p:sp>
    </p:spTree>
    <p:extLst>
      <p:ext uri="{BB962C8B-B14F-4D97-AF65-F5344CB8AC3E}">
        <p14:creationId xmlns:p14="http://schemas.microsoft.com/office/powerpoint/2010/main" val="34034886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7DFAB-FF97-2181-9065-CA8C76046960}"/>
              </a:ext>
            </a:extLst>
          </p:cNvPr>
          <p:cNvSpPr>
            <a:spLocks noGrp="1"/>
          </p:cNvSpPr>
          <p:nvPr>
            <p:ph type="title"/>
          </p:nvPr>
        </p:nvSpPr>
        <p:spPr/>
        <p:txBody>
          <a:bodyPr/>
          <a:lstStyle/>
          <a:p>
            <a:r>
              <a:rPr lang="en-US" dirty="0"/>
              <a:t>Factors To Consider When Exploring a </a:t>
            </a:r>
            <a:br>
              <a:rPr lang="en-US" dirty="0"/>
            </a:br>
            <a:r>
              <a:rPr lang="en-US" dirty="0"/>
              <a:t>Position in Health Care</a:t>
            </a:r>
          </a:p>
        </p:txBody>
      </p:sp>
      <p:sp>
        <p:nvSpPr>
          <p:cNvPr id="3" name="Content Placeholder 2">
            <a:extLst>
              <a:ext uri="{FF2B5EF4-FFF2-40B4-BE49-F238E27FC236}">
                <a16:creationId xmlns:a16="http://schemas.microsoft.com/office/drawing/2014/main" id="{F3B34114-998E-2DF1-AED8-B6F194757CB8}"/>
              </a:ext>
            </a:extLst>
          </p:cNvPr>
          <p:cNvSpPr>
            <a:spLocks noGrp="1"/>
          </p:cNvSpPr>
          <p:nvPr>
            <p:ph sz="half" idx="1"/>
          </p:nvPr>
        </p:nvSpPr>
        <p:spPr>
          <a:xfrm>
            <a:off x="838200" y="2141537"/>
            <a:ext cx="10515599" cy="4351338"/>
          </a:xfrm>
        </p:spPr>
        <p:txBody>
          <a:bodyPr vert="horz" lIns="91440" tIns="45720" rIns="91440" bIns="45720" rtlCol="0" anchor="t">
            <a:normAutofit fontScale="85000" lnSpcReduction="20000"/>
          </a:bodyPr>
          <a:lstStyle/>
          <a:p>
            <a:r>
              <a:rPr lang="en-US" sz="3200" dirty="0"/>
              <a:t>Leadership characteristics: Is your direct supervisor . . .</a:t>
            </a:r>
          </a:p>
          <a:p>
            <a:pPr lvl="1">
              <a:buFont typeface="Courier New" panose="02070309020205020404" pitchFamily="49" charset="0"/>
              <a:buChar char="o"/>
            </a:pPr>
            <a:r>
              <a:rPr lang="en-US" sz="2800" dirty="0"/>
              <a:t>an SLP or </a:t>
            </a:r>
          </a:p>
          <a:p>
            <a:pPr lvl="1">
              <a:buFont typeface="Courier New" panose="02070309020205020404" pitchFamily="49" charset="0"/>
              <a:buChar char="o"/>
            </a:pPr>
            <a:r>
              <a:rPr lang="en-US" sz="2800" dirty="0"/>
              <a:t>another rehab professional (e.g., PT or OT)?</a:t>
            </a:r>
          </a:p>
          <a:p>
            <a:r>
              <a:rPr lang="en-US" sz="3200" dirty="0"/>
              <a:t>Team member characteristics</a:t>
            </a:r>
          </a:p>
          <a:p>
            <a:pPr lvl="1">
              <a:buFont typeface="Courier New" panose="02070309020205020404" pitchFamily="49" charset="0"/>
              <a:buChar char="o"/>
            </a:pPr>
            <a:r>
              <a:rPr lang="en-US" sz="2800" dirty="0"/>
              <a:t>Are there other SLPs onsite? </a:t>
            </a:r>
          </a:p>
          <a:p>
            <a:pPr lvl="1">
              <a:buFont typeface="Courier New" panose="02070309020205020404" pitchFamily="49" charset="0"/>
              <a:buChar char="o"/>
            </a:pPr>
            <a:r>
              <a:rPr lang="en-US" sz="2800" dirty="0"/>
              <a:t>What is the team dynamic like? </a:t>
            </a:r>
          </a:p>
          <a:p>
            <a:r>
              <a:rPr lang="en-US" sz="3200" dirty="0"/>
              <a:t>Pay structure: Will you get paid . . .</a:t>
            </a:r>
          </a:p>
          <a:p>
            <a:pPr lvl="1">
              <a:buFont typeface="Courier New" panose="02070309020205020404" pitchFamily="49" charset="0"/>
              <a:buChar char="o"/>
            </a:pPr>
            <a:r>
              <a:rPr lang="en-US" sz="2800" dirty="0"/>
              <a:t>an annual salary,</a:t>
            </a:r>
          </a:p>
          <a:p>
            <a:pPr lvl="1">
              <a:buFont typeface="Courier New" panose="02070309020205020404" pitchFamily="49" charset="0"/>
              <a:buChar char="o"/>
            </a:pPr>
            <a:r>
              <a:rPr lang="en-US" sz="2800" dirty="0"/>
              <a:t>per hour, or</a:t>
            </a:r>
          </a:p>
          <a:p>
            <a:pPr lvl="1">
              <a:buFont typeface="Courier New" panose="02070309020205020404" pitchFamily="49" charset="0"/>
              <a:buChar char="o"/>
            </a:pPr>
            <a:r>
              <a:rPr lang="en-US" sz="2800" dirty="0"/>
              <a:t>per visit?</a:t>
            </a:r>
          </a:p>
          <a:p>
            <a:r>
              <a:rPr lang="en-US" sz="3200" dirty="0"/>
              <a:t>Productivity standard </a:t>
            </a:r>
          </a:p>
          <a:p>
            <a:r>
              <a:rPr lang="en-US" sz="3200" dirty="0"/>
              <a:t>Work hours</a:t>
            </a:r>
          </a:p>
          <a:p>
            <a:pPr marL="0" indent="0">
              <a:buNone/>
            </a:pPr>
            <a:endParaRPr lang="en-US" dirty="0"/>
          </a:p>
          <a:p>
            <a:endParaRPr lang="en-US" sz="2800" dirty="0"/>
          </a:p>
          <a:p>
            <a:endParaRPr lang="en-US" sz="2800" dirty="0"/>
          </a:p>
          <a:p>
            <a:endParaRPr lang="en-US" dirty="0"/>
          </a:p>
          <a:p>
            <a:pPr lvl="1"/>
            <a:endParaRPr lang="en-US" dirty="0"/>
          </a:p>
          <a:p>
            <a:endParaRPr lang="en-US" dirty="0"/>
          </a:p>
        </p:txBody>
      </p:sp>
    </p:spTree>
    <p:extLst>
      <p:ext uri="{BB962C8B-B14F-4D97-AF65-F5344CB8AC3E}">
        <p14:creationId xmlns:p14="http://schemas.microsoft.com/office/powerpoint/2010/main" val="30896096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B5BD94-98A4-3858-A542-246EE4439D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9E2F0D-3478-0BF9-DB62-2764EC94454B}"/>
              </a:ext>
            </a:extLst>
          </p:cNvPr>
          <p:cNvSpPr>
            <a:spLocks noGrp="1"/>
          </p:cNvSpPr>
          <p:nvPr>
            <p:ph type="title"/>
          </p:nvPr>
        </p:nvSpPr>
        <p:spPr/>
        <p:txBody>
          <a:bodyPr/>
          <a:lstStyle/>
          <a:p>
            <a:r>
              <a:rPr lang="en-US" dirty="0"/>
              <a:t>Factors To Consider When Exploring a</a:t>
            </a:r>
            <a:br>
              <a:rPr lang="en-US" dirty="0"/>
            </a:br>
            <a:r>
              <a:rPr lang="en-US" dirty="0"/>
              <a:t>Position in Health Care (cont’d)</a:t>
            </a:r>
          </a:p>
        </p:txBody>
      </p:sp>
      <p:sp>
        <p:nvSpPr>
          <p:cNvPr id="3" name="Content Placeholder 2">
            <a:extLst>
              <a:ext uri="{FF2B5EF4-FFF2-40B4-BE49-F238E27FC236}">
                <a16:creationId xmlns:a16="http://schemas.microsoft.com/office/drawing/2014/main" id="{72F58B2F-E669-9E7C-7EE6-3B1E3FF35DDE}"/>
              </a:ext>
            </a:extLst>
          </p:cNvPr>
          <p:cNvSpPr>
            <a:spLocks noGrp="1"/>
          </p:cNvSpPr>
          <p:nvPr>
            <p:ph sz="half" idx="1"/>
          </p:nvPr>
        </p:nvSpPr>
        <p:spPr>
          <a:xfrm>
            <a:off x="838200" y="1994590"/>
            <a:ext cx="10515600" cy="4351338"/>
          </a:xfrm>
        </p:spPr>
        <p:txBody>
          <a:bodyPr vert="horz" lIns="91440" tIns="45720" rIns="91440" bIns="45720" rtlCol="0" anchor="t">
            <a:normAutofit fontScale="92500" lnSpcReduction="10000"/>
          </a:bodyPr>
          <a:lstStyle/>
          <a:p>
            <a:r>
              <a:rPr lang="en-US" sz="2800" dirty="0"/>
              <a:t>Health insurance, accident and liability protection</a:t>
            </a:r>
          </a:p>
          <a:p>
            <a:r>
              <a:rPr lang="en-US" sz="2800" dirty="0"/>
              <a:t>Disability coverage and life insurance</a:t>
            </a:r>
          </a:p>
          <a:p>
            <a:r>
              <a:rPr lang="en-US" sz="2800" dirty="0"/>
              <a:t>Retirement benefits</a:t>
            </a:r>
          </a:p>
          <a:p>
            <a:r>
              <a:rPr lang="en-US" sz="2800" dirty="0"/>
              <a:t>Leave time and leave types</a:t>
            </a:r>
          </a:p>
          <a:p>
            <a:pPr lvl="1">
              <a:buFont typeface="Courier New" panose="02070309020205020404" pitchFamily="49" charset="0"/>
              <a:buChar char="o"/>
            </a:pPr>
            <a:r>
              <a:rPr lang="en-US" sz="2600" dirty="0"/>
              <a:t>How much leave time do you accrue each pay period? </a:t>
            </a:r>
          </a:p>
          <a:p>
            <a:pPr lvl="1">
              <a:buFont typeface="Courier New" panose="02070309020205020404" pitchFamily="49" charset="0"/>
              <a:buChar char="o"/>
            </a:pPr>
            <a:r>
              <a:rPr lang="en-US" sz="2600" dirty="0"/>
              <a:t>Are there separate “leave banks”? </a:t>
            </a:r>
          </a:p>
          <a:p>
            <a:pPr lvl="1">
              <a:buFont typeface="Courier New" panose="02070309020205020404" pitchFamily="49" charset="0"/>
              <a:buChar char="o"/>
            </a:pPr>
            <a:r>
              <a:rPr lang="en-US" sz="2600" dirty="0"/>
              <a:t>What are the policies surrounding the use of each leave type? </a:t>
            </a:r>
          </a:p>
          <a:p>
            <a:r>
              <a:rPr lang="en-US" sz="2800" dirty="0"/>
              <a:t>Professional development</a:t>
            </a:r>
          </a:p>
          <a:p>
            <a:pPr lvl="1">
              <a:buFont typeface="Courier New" panose="02070309020205020404" pitchFamily="49" charset="0"/>
              <a:buChar char="o"/>
            </a:pPr>
            <a:r>
              <a:rPr lang="en-US" sz="2600" dirty="0"/>
              <a:t>Does the employer offer cross-training opportunities?</a:t>
            </a:r>
          </a:p>
          <a:p>
            <a:pPr lvl="1">
              <a:buFont typeface="Courier New" panose="02070309020205020404" pitchFamily="49" charset="0"/>
              <a:buChar char="o"/>
            </a:pPr>
            <a:r>
              <a:rPr lang="en-US" sz="2600" dirty="0"/>
              <a:t>Do they cover continuing education costs, state licensure fees, or ASHA dues? </a:t>
            </a:r>
          </a:p>
          <a:p>
            <a:endParaRPr lang="en-US" sz="2800" dirty="0"/>
          </a:p>
          <a:p>
            <a:endParaRPr lang="en-US" sz="2800" dirty="0"/>
          </a:p>
          <a:p>
            <a:endParaRPr lang="en-US" dirty="0"/>
          </a:p>
          <a:p>
            <a:pPr lvl="1"/>
            <a:endParaRPr lang="en-US" dirty="0"/>
          </a:p>
          <a:p>
            <a:endParaRPr lang="en-US" dirty="0"/>
          </a:p>
        </p:txBody>
      </p:sp>
    </p:spTree>
    <p:extLst>
      <p:ext uri="{BB962C8B-B14F-4D97-AF65-F5344CB8AC3E}">
        <p14:creationId xmlns:p14="http://schemas.microsoft.com/office/powerpoint/2010/main" val="34434803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0854DA-56FA-C319-0C58-63CEACB119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F4B5FD-190A-9969-2051-AB1B9C1D30A1}"/>
              </a:ext>
            </a:extLst>
          </p:cNvPr>
          <p:cNvSpPr>
            <a:spLocks noGrp="1"/>
          </p:cNvSpPr>
          <p:nvPr>
            <p:ph type="title"/>
          </p:nvPr>
        </p:nvSpPr>
        <p:spPr/>
        <p:txBody>
          <a:bodyPr/>
          <a:lstStyle/>
          <a:p>
            <a:r>
              <a:rPr lang="en-US" dirty="0"/>
              <a:t>Additional Information</a:t>
            </a:r>
          </a:p>
        </p:txBody>
      </p:sp>
      <p:sp>
        <p:nvSpPr>
          <p:cNvPr id="3" name="Content Placeholder 2">
            <a:extLst>
              <a:ext uri="{FF2B5EF4-FFF2-40B4-BE49-F238E27FC236}">
                <a16:creationId xmlns:a16="http://schemas.microsoft.com/office/drawing/2014/main" id="{B8D51D48-4170-EDD3-CFFA-1B0CE3731E97}"/>
              </a:ext>
            </a:extLst>
          </p:cNvPr>
          <p:cNvSpPr>
            <a:spLocks noGrp="1"/>
          </p:cNvSpPr>
          <p:nvPr>
            <p:ph idx="1"/>
          </p:nvPr>
        </p:nvSpPr>
        <p:spPr/>
        <p:txBody>
          <a:bodyPr>
            <a:normAutofit/>
          </a:bodyPr>
          <a:lstStyle/>
          <a:p>
            <a:pPr marL="0" indent="0">
              <a:buNone/>
            </a:pPr>
            <a:r>
              <a:rPr lang="en-US" dirty="0">
                <a:effectLst/>
              </a:rPr>
              <a:t>Explore these resources for more information on pursuing a career as an SLP </a:t>
            </a:r>
            <a:r>
              <a:rPr lang="en-US" dirty="0"/>
              <a:t>in health care</a:t>
            </a:r>
            <a:r>
              <a:rPr lang="en-US" dirty="0">
                <a:effectLst/>
              </a:rPr>
              <a:t>:</a:t>
            </a:r>
          </a:p>
          <a:p>
            <a:pPr marL="457200" indent="-457200">
              <a:buFont typeface="Arial" panose="020B0604020202020204" pitchFamily="34" charset="0"/>
              <a:buChar char="•"/>
            </a:pPr>
            <a:r>
              <a:rPr lang="en-US" sz="2400" dirty="0">
                <a:hlinkClick r:id="rId2"/>
              </a:rPr>
              <a:t>Getting Started as an SLP in Health Care</a:t>
            </a:r>
            <a:endParaRPr lang="en-US" sz="2400" dirty="0"/>
          </a:p>
          <a:p>
            <a:pPr marL="457200" indent="-457200">
              <a:buFont typeface="Arial" panose="020B0604020202020204" pitchFamily="34" charset="0"/>
              <a:buChar char="•"/>
            </a:pPr>
            <a:r>
              <a:rPr lang="en-US" sz="2400" dirty="0">
                <a:hlinkClick r:id="rId3"/>
              </a:rPr>
              <a:t>Why a Career in CSD? Hearing and Speech Careers</a:t>
            </a:r>
            <a:endParaRPr lang="en-US" sz="2400" dirty="0"/>
          </a:p>
          <a:p>
            <a:pPr marL="457200" indent="-457200">
              <a:buFont typeface="Arial" panose="020B0604020202020204" pitchFamily="34" charset="0"/>
              <a:buChar char="•"/>
            </a:pPr>
            <a:r>
              <a:rPr lang="en-US" sz="2400" dirty="0">
                <a:hlinkClick r:id="rId4"/>
              </a:rPr>
              <a:t>Job Seeker Toolkit</a:t>
            </a:r>
            <a:endParaRPr lang="en-US" sz="2400" dirty="0"/>
          </a:p>
          <a:p>
            <a:pPr marL="457200" indent="-457200">
              <a:buFont typeface="Arial" panose="020B0604020202020204" pitchFamily="34" charset="0"/>
              <a:buChar char="•"/>
            </a:pPr>
            <a:r>
              <a:rPr lang="en-US" sz="2400" dirty="0">
                <a:hlinkClick r:id="rId5"/>
              </a:rPr>
              <a:t>Speech-Language Pathologists in Health Care Settings</a:t>
            </a:r>
            <a:endParaRPr lang="en-US" sz="2400" dirty="0"/>
          </a:p>
          <a:p>
            <a:pPr marL="457200" indent="-457200">
              <a:buFont typeface="Arial" panose="020B0604020202020204" pitchFamily="34" charset="0"/>
              <a:buChar char="•"/>
            </a:pPr>
            <a:endParaRPr lang="en-US" dirty="0"/>
          </a:p>
          <a:p>
            <a:pPr marL="0" indent="0">
              <a:buNone/>
            </a:pPr>
            <a:r>
              <a:rPr lang="en-US" dirty="0"/>
              <a:t>Questions? Email </a:t>
            </a:r>
            <a:r>
              <a:rPr lang="en-US" b="1" dirty="0">
                <a:hlinkClick r:id="rId6"/>
              </a:rPr>
              <a:t>healthservices@asha.org</a:t>
            </a:r>
            <a:r>
              <a:rPr lang="en-US" dirty="0"/>
              <a:t> and let us know how we can support you. </a:t>
            </a:r>
          </a:p>
        </p:txBody>
      </p:sp>
    </p:spTree>
    <p:extLst>
      <p:ext uri="{BB962C8B-B14F-4D97-AF65-F5344CB8AC3E}">
        <p14:creationId xmlns:p14="http://schemas.microsoft.com/office/powerpoint/2010/main" val="278784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6A444-EF38-8058-13D1-629D40F8EDF9}"/>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ECCF381B-27CC-C03B-2F6E-40E13B9F5BC4}"/>
              </a:ext>
            </a:extLst>
          </p:cNvPr>
          <p:cNvSpPr>
            <a:spLocks noGrp="1"/>
          </p:cNvSpPr>
          <p:nvPr>
            <p:ph idx="1"/>
          </p:nvPr>
        </p:nvSpPr>
        <p:spPr/>
        <p:txBody>
          <a:bodyPr/>
          <a:lstStyle/>
          <a:p>
            <a:r>
              <a:rPr lang="en-US" dirty="0"/>
              <a:t>Role of the SLP in Health Care</a:t>
            </a:r>
          </a:p>
          <a:p>
            <a:r>
              <a:rPr lang="en-US" dirty="0"/>
              <a:t>Health Care Settings</a:t>
            </a:r>
          </a:p>
          <a:p>
            <a:r>
              <a:rPr lang="en-US" dirty="0"/>
              <a:t>Requirements and Skills for SLPs in Health Care</a:t>
            </a:r>
          </a:p>
          <a:p>
            <a:r>
              <a:rPr lang="en-US" dirty="0"/>
              <a:t>Career Paths for SLPs in Health Care</a:t>
            </a:r>
          </a:p>
          <a:p>
            <a:r>
              <a:rPr lang="en-US" dirty="0"/>
              <a:t>The Business of Health Care</a:t>
            </a:r>
          </a:p>
          <a:p>
            <a:r>
              <a:rPr lang="en-US" dirty="0"/>
              <a:t>Employment Status of SLPs in Health Care</a:t>
            </a:r>
          </a:p>
          <a:p>
            <a:r>
              <a:rPr lang="en-US" dirty="0"/>
              <a:t>Pay for SLPs in Health Care</a:t>
            </a:r>
          </a:p>
          <a:p>
            <a:r>
              <a:rPr lang="en-US" dirty="0"/>
              <a:t>Factors To Consider When Exploring a Position in Health Care</a:t>
            </a:r>
          </a:p>
        </p:txBody>
      </p:sp>
      <p:sp>
        <p:nvSpPr>
          <p:cNvPr id="4" name="Footer Placeholder 3">
            <a:extLst>
              <a:ext uri="{FF2B5EF4-FFF2-40B4-BE49-F238E27FC236}">
                <a16:creationId xmlns:a16="http://schemas.microsoft.com/office/drawing/2014/main" id="{F8716D1F-863E-C819-34AF-0196C6306BE1}"/>
              </a:ext>
            </a:extLst>
          </p:cNvPr>
          <p:cNvSpPr>
            <a:spLocks noGrp="1"/>
          </p:cNvSpPr>
          <p:nvPr>
            <p:ph type="ftr" sz="quarter" idx="11"/>
          </p:nvPr>
        </p:nvSpPr>
        <p:spPr>
          <a:xfrm>
            <a:off x="838200" y="6356350"/>
            <a:ext cx="10515600" cy="365125"/>
          </a:xfrm>
        </p:spPr>
        <p:txBody>
          <a:bodyPr/>
          <a:lstStyle/>
          <a:p>
            <a:r>
              <a:rPr lang="en-US" dirty="0"/>
              <a:t>This template is consensus-based, is provided as a resource for ASHA members, and does not represent official ASHA policy.</a:t>
            </a:r>
          </a:p>
        </p:txBody>
      </p:sp>
    </p:spTree>
    <p:extLst>
      <p:ext uri="{BB962C8B-B14F-4D97-AF65-F5344CB8AC3E}">
        <p14:creationId xmlns:p14="http://schemas.microsoft.com/office/powerpoint/2010/main" val="10116141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312F4E-DC5F-2446-DB61-DD95F553B5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D47226-5CC7-822A-A70E-E83C395FBCB8}"/>
              </a:ext>
            </a:extLst>
          </p:cNvPr>
          <p:cNvSpPr>
            <a:spLocks noGrp="1"/>
          </p:cNvSpPr>
          <p:nvPr>
            <p:ph type="title"/>
          </p:nvPr>
        </p:nvSpPr>
        <p:spPr/>
        <p:txBody>
          <a:bodyPr/>
          <a:lstStyle/>
          <a:p>
            <a:r>
              <a:rPr lang="en-US" dirty="0"/>
              <a:t>Role of the SLP in Health Care</a:t>
            </a:r>
          </a:p>
        </p:txBody>
      </p:sp>
      <p:sp>
        <p:nvSpPr>
          <p:cNvPr id="3" name="Content Placeholder 2">
            <a:extLst>
              <a:ext uri="{FF2B5EF4-FFF2-40B4-BE49-F238E27FC236}">
                <a16:creationId xmlns:a16="http://schemas.microsoft.com/office/drawing/2014/main" id="{34BA763D-6F31-3276-90FB-BB4841AE576A}"/>
              </a:ext>
            </a:extLst>
          </p:cNvPr>
          <p:cNvSpPr>
            <a:spLocks noGrp="1"/>
          </p:cNvSpPr>
          <p:nvPr>
            <p:ph idx="1"/>
          </p:nvPr>
        </p:nvSpPr>
        <p:spPr/>
        <p:txBody>
          <a:bodyPr vert="horz" lIns="91440" tIns="45720" rIns="91440" bIns="45720" rtlCol="0" anchor="t">
            <a:normAutofit/>
          </a:bodyPr>
          <a:lstStyle/>
          <a:p>
            <a:pPr marL="285750" indent="-285750">
              <a:buFont typeface="Arial" panose="020B0604020202020204" pitchFamily="34" charset="0"/>
              <a:buChar char="•"/>
            </a:pPr>
            <a:r>
              <a:rPr lang="en-US" sz="2800" dirty="0"/>
              <a:t>SLPs in health care settings</a:t>
            </a:r>
          </a:p>
          <a:p>
            <a:pPr marL="742950" lvl="1" indent="-285750"/>
            <a:r>
              <a:rPr lang="en-US" dirty="0"/>
              <a:t>provide screening, assessment, and treatment services to individuals with a range of medical diagnoses that impact communication, cognition, and swallowing;</a:t>
            </a:r>
          </a:p>
          <a:p>
            <a:pPr marL="742950" lvl="1" indent="-285750"/>
            <a:r>
              <a:rPr lang="en-US" dirty="0"/>
              <a:t>play a critical role in patient safety, health literacy, communication access, and prevention and wellness initiatives within their organization; and</a:t>
            </a:r>
          </a:p>
          <a:p>
            <a:pPr marL="742950" lvl="1" indent="-285750"/>
            <a:r>
              <a:rPr lang="en-US" dirty="0"/>
              <a:t>may also participate in related patient care activities (multiskilling), advocacy, supervision, research, and administration.</a:t>
            </a:r>
          </a:p>
        </p:txBody>
      </p:sp>
    </p:spTree>
    <p:extLst>
      <p:ext uri="{BB962C8B-B14F-4D97-AF65-F5344CB8AC3E}">
        <p14:creationId xmlns:p14="http://schemas.microsoft.com/office/powerpoint/2010/main" val="14870988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99328-F48B-A8A9-FB1B-4A68947C21B2}"/>
              </a:ext>
            </a:extLst>
          </p:cNvPr>
          <p:cNvSpPr>
            <a:spLocks noGrp="1"/>
          </p:cNvSpPr>
          <p:nvPr>
            <p:ph type="title"/>
          </p:nvPr>
        </p:nvSpPr>
        <p:spPr/>
        <p:txBody>
          <a:bodyPr/>
          <a:lstStyle/>
          <a:p>
            <a:r>
              <a:rPr lang="en-US" dirty="0"/>
              <a:t>SLP Referral Process</a:t>
            </a:r>
          </a:p>
        </p:txBody>
      </p:sp>
      <p:sp>
        <p:nvSpPr>
          <p:cNvPr id="3" name="Content Placeholder 2">
            <a:extLst>
              <a:ext uri="{FF2B5EF4-FFF2-40B4-BE49-F238E27FC236}">
                <a16:creationId xmlns:a16="http://schemas.microsoft.com/office/drawing/2014/main" id="{B21C7863-9BA8-4A11-0C9D-B651C6FDA518}"/>
              </a:ext>
            </a:extLst>
          </p:cNvPr>
          <p:cNvSpPr>
            <a:spLocks noGrp="1"/>
          </p:cNvSpPr>
          <p:nvPr>
            <p:ph idx="1"/>
          </p:nvPr>
        </p:nvSpPr>
        <p:spPr/>
        <p:txBody>
          <a:bodyPr>
            <a:normAutofit lnSpcReduction="10000"/>
          </a:bodyPr>
          <a:lstStyle/>
          <a:p>
            <a:pPr marL="285750" indent="-285750">
              <a:buFont typeface="Arial" panose="020B0604020202020204" pitchFamily="34" charset="0"/>
              <a:buChar char="•"/>
            </a:pPr>
            <a:r>
              <a:rPr lang="en-US" sz="2800" dirty="0"/>
              <a:t>SLPs are consulted when individuals have difficulty with communication, thinking, or swallowing. </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Individuals with the following conditions may be referred to an SLP:</a:t>
            </a:r>
          </a:p>
          <a:p>
            <a:pPr lvl="1"/>
            <a:r>
              <a:rPr lang="en-US" dirty="0"/>
              <a:t>neurological conditions (e.g., stroke, traumatic brain injury, multiple sclerosis, Parkinson’s disease)</a:t>
            </a:r>
          </a:p>
          <a:p>
            <a:pPr lvl="1"/>
            <a:r>
              <a:rPr lang="en-US" dirty="0"/>
              <a:t>medical/surgical events (e.g., surgery to head/neck, endotracheal intubation)</a:t>
            </a:r>
          </a:p>
          <a:p>
            <a:pPr lvl="1"/>
            <a:r>
              <a:rPr lang="en-US" dirty="0"/>
              <a:t>chronic conditions (e.g., chronic obstructive pulmonary disease [COPD])</a:t>
            </a:r>
          </a:p>
          <a:p>
            <a:pPr lvl="1"/>
            <a:r>
              <a:rPr lang="en-US" dirty="0"/>
              <a:t>developmental or congenital conditions (e.g., cerebral palsy)</a:t>
            </a:r>
          </a:p>
          <a:p>
            <a:pPr marL="0" indent="0">
              <a:buNone/>
            </a:pPr>
            <a:endParaRPr lang="en-US" dirty="0"/>
          </a:p>
        </p:txBody>
      </p:sp>
    </p:spTree>
    <p:extLst>
      <p:ext uri="{BB962C8B-B14F-4D97-AF65-F5344CB8AC3E}">
        <p14:creationId xmlns:p14="http://schemas.microsoft.com/office/powerpoint/2010/main" val="2005468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35A3C-9105-9337-FFAF-CA07CA033AB7}"/>
              </a:ext>
            </a:extLst>
          </p:cNvPr>
          <p:cNvSpPr>
            <a:spLocks noGrp="1"/>
          </p:cNvSpPr>
          <p:nvPr>
            <p:ph type="title"/>
          </p:nvPr>
        </p:nvSpPr>
        <p:spPr/>
        <p:txBody>
          <a:bodyPr/>
          <a:lstStyle/>
          <a:p>
            <a:r>
              <a:rPr lang="en-US" dirty="0"/>
              <a:t>SLP Referral Process	</a:t>
            </a:r>
          </a:p>
        </p:txBody>
      </p:sp>
      <p:sp>
        <p:nvSpPr>
          <p:cNvPr id="3" name="Content Placeholder 2">
            <a:extLst>
              <a:ext uri="{FF2B5EF4-FFF2-40B4-BE49-F238E27FC236}">
                <a16:creationId xmlns:a16="http://schemas.microsoft.com/office/drawing/2014/main" id="{8256C185-DF24-11E5-3631-B5438D9F5F94}"/>
              </a:ext>
            </a:extLst>
          </p:cNvPr>
          <p:cNvSpPr>
            <a:spLocks noGrp="1"/>
          </p:cNvSpPr>
          <p:nvPr>
            <p:ph idx="1"/>
          </p:nvPr>
        </p:nvSpPr>
        <p:spPr>
          <a:xfrm>
            <a:off x="838200" y="1690688"/>
            <a:ext cx="10515600" cy="4486275"/>
          </a:xfrm>
        </p:spPr>
        <p:txBody>
          <a:bodyPr vert="horz" lIns="91440" tIns="45720" rIns="91440" bIns="45720" rtlCol="0" anchor="t">
            <a:normAutofit fontScale="92500" lnSpcReduction="10000"/>
          </a:bodyPr>
          <a:lstStyle/>
          <a:p>
            <a:pPr marL="0" indent="0">
              <a:buNone/>
            </a:pPr>
            <a:r>
              <a:rPr lang="en-US" dirty="0"/>
              <a:t>Referral Sources</a:t>
            </a:r>
          </a:p>
          <a:p>
            <a:r>
              <a:rPr lang="en-US" sz="2400" dirty="0"/>
              <a:t>A physician or another member of the care team—such as a nurse—initiates the referral or consult based on their own assessment or screening. </a:t>
            </a:r>
          </a:p>
          <a:p>
            <a:pPr lvl="1"/>
            <a:r>
              <a:rPr lang="en-US" sz="2000" dirty="0"/>
              <a:t>The patient may be screened either at admission or periodically during their stay.</a:t>
            </a:r>
            <a:endParaRPr lang="en-US" sz="2400" dirty="0"/>
          </a:p>
          <a:p>
            <a:r>
              <a:rPr lang="en-US" sz="2400" dirty="0"/>
              <a:t>SLP referrals can be triggered automatically based on the admitting diagnosis when a facility uses clinical or critical pathways. These pathways are standardized protocols built into the medical record to streamline care. </a:t>
            </a:r>
          </a:p>
          <a:p>
            <a:pPr lvl="1"/>
            <a:r>
              <a:rPr lang="en-US" sz="2000" dirty="0"/>
              <a:t>For example, a stroke pathway may automatically include an SLP consult for a swallowing and/or a speech/language/cognitive evaluation within 24 hours of admission. </a:t>
            </a:r>
          </a:p>
          <a:p>
            <a:r>
              <a:rPr lang="en-US" sz="2400" dirty="0"/>
              <a:t>Referrals may come from facility staff, care partners, or the patient themselves. </a:t>
            </a:r>
          </a:p>
          <a:p>
            <a:pPr marL="0" indent="0">
              <a:buNone/>
            </a:pPr>
            <a:endParaRPr lang="en-US" sz="2400" dirty="0"/>
          </a:p>
          <a:p>
            <a:pPr marL="0" indent="0">
              <a:buNone/>
            </a:pPr>
            <a:r>
              <a:rPr lang="en-US" sz="2400" dirty="0"/>
              <a:t>A provider order, typically from a physician, NP, or PA, may be needed, depending on state, facility, or payer requirements. </a:t>
            </a:r>
          </a:p>
        </p:txBody>
      </p:sp>
    </p:spTree>
    <p:extLst>
      <p:ext uri="{BB962C8B-B14F-4D97-AF65-F5344CB8AC3E}">
        <p14:creationId xmlns:p14="http://schemas.microsoft.com/office/powerpoint/2010/main" val="40497118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6EFFC-0BBE-1014-D248-BCB5FE374972}"/>
              </a:ext>
            </a:extLst>
          </p:cNvPr>
          <p:cNvSpPr>
            <a:spLocks noGrp="1"/>
          </p:cNvSpPr>
          <p:nvPr>
            <p:ph type="title"/>
          </p:nvPr>
        </p:nvSpPr>
        <p:spPr/>
        <p:txBody>
          <a:bodyPr/>
          <a:lstStyle/>
          <a:p>
            <a:r>
              <a:rPr lang="en-US" dirty="0"/>
              <a:t>Assessment Types</a:t>
            </a:r>
          </a:p>
        </p:txBody>
      </p:sp>
      <p:sp>
        <p:nvSpPr>
          <p:cNvPr id="3" name="Content Placeholder 2">
            <a:extLst>
              <a:ext uri="{FF2B5EF4-FFF2-40B4-BE49-F238E27FC236}">
                <a16:creationId xmlns:a16="http://schemas.microsoft.com/office/drawing/2014/main" id="{16879366-2DF7-1875-B4DE-2E886C98E60C}"/>
              </a:ext>
            </a:extLst>
          </p:cNvPr>
          <p:cNvSpPr>
            <a:spLocks noGrp="1"/>
          </p:cNvSpPr>
          <p:nvPr>
            <p:ph idx="1"/>
          </p:nvPr>
        </p:nvSpPr>
        <p:spPr/>
        <p:txBody>
          <a:bodyPr/>
          <a:lstStyle/>
          <a:p>
            <a:pPr marL="285750" indent="-285750">
              <a:buFont typeface="Arial" panose="020B0604020202020204" pitchFamily="34" charset="0"/>
              <a:buChar char="•"/>
            </a:pPr>
            <a:r>
              <a:rPr lang="en-US" sz="2800" dirty="0"/>
              <a:t>Swallowing</a:t>
            </a:r>
          </a:p>
          <a:p>
            <a:pPr marL="742950" lvl="1" indent="-285750">
              <a:buFont typeface="Arial" panose="020B0604020202020204" pitchFamily="34" charset="0"/>
              <a:buChar char="•"/>
            </a:pPr>
            <a:r>
              <a:rPr lang="en-US" dirty="0"/>
              <a:t>Clinical swallowing evaluation</a:t>
            </a:r>
          </a:p>
          <a:p>
            <a:pPr marL="742950" lvl="1" indent="-285750">
              <a:buFont typeface="Arial" panose="020B0604020202020204" pitchFamily="34" charset="0"/>
              <a:buChar char="•"/>
            </a:pPr>
            <a:r>
              <a:rPr lang="en-US" dirty="0"/>
              <a:t>Modified Barium Swallow Study (MBSS) or Videofluoroscopic Swallow Study (VFSS)</a:t>
            </a:r>
          </a:p>
          <a:p>
            <a:pPr marL="742950" lvl="1" indent="-285750">
              <a:buFont typeface="Arial" panose="020B0604020202020204" pitchFamily="34" charset="0"/>
              <a:buChar char="•"/>
            </a:pPr>
            <a:r>
              <a:rPr lang="en-US" dirty="0"/>
              <a:t>Flexible Endoscopic Evaluation of Swallowing (FEES)</a:t>
            </a:r>
          </a:p>
          <a:p>
            <a:pPr marL="285750" indent="-285750">
              <a:buFont typeface="Arial" panose="020B0604020202020204" pitchFamily="34" charset="0"/>
              <a:buChar char="•"/>
            </a:pPr>
            <a:r>
              <a:rPr lang="en-US" sz="2800" dirty="0"/>
              <a:t>Speech</a:t>
            </a:r>
            <a:endParaRPr lang="en-US" dirty="0"/>
          </a:p>
          <a:p>
            <a:pPr marL="285750" indent="-285750">
              <a:buFont typeface="Arial" panose="020B0604020202020204" pitchFamily="34" charset="0"/>
              <a:buChar char="•"/>
            </a:pPr>
            <a:r>
              <a:rPr lang="en-US" sz="2800" dirty="0"/>
              <a:t>Language</a:t>
            </a:r>
          </a:p>
          <a:p>
            <a:pPr marL="285750" indent="-285750">
              <a:buFont typeface="Arial" panose="020B0604020202020204" pitchFamily="34" charset="0"/>
              <a:buChar char="•"/>
            </a:pPr>
            <a:r>
              <a:rPr lang="en-US" sz="2800" dirty="0"/>
              <a:t>Cognition</a:t>
            </a:r>
          </a:p>
          <a:p>
            <a:pPr marL="285750" indent="-285750">
              <a:buFont typeface="Arial" panose="020B0604020202020204" pitchFamily="34" charset="0"/>
              <a:buChar char="•"/>
            </a:pPr>
            <a:r>
              <a:rPr lang="en-US" sz="2800" dirty="0"/>
              <a:t>Voice </a:t>
            </a:r>
          </a:p>
          <a:p>
            <a:pPr marL="0" indent="0">
              <a:buNone/>
            </a:pPr>
            <a:endParaRPr lang="en-US" dirty="0"/>
          </a:p>
        </p:txBody>
      </p:sp>
    </p:spTree>
    <p:extLst>
      <p:ext uri="{BB962C8B-B14F-4D97-AF65-F5344CB8AC3E}">
        <p14:creationId xmlns:p14="http://schemas.microsoft.com/office/powerpoint/2010/main" val="2098701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01875-2942-5C2F-B1F3-05780908C570}"/>
              </a:ext>
            </a:extLst>
          </p:cNvPr>
          <p:cNvSpPr>
            <a:spLocks noGrp="1"/>
          </p:cNvSpPr>
          <p:nvPr>
            <p:ph type="title"/>
          </p:nvPr>
        </p:nvSpPr>
        <p:spPr/>
        <p:txBody>
          <a:bodyPr/>
          <a:lstStyle/>
          <a:p>
            <a:r>
              <a:rPr lang="en-US" dirty="0"/>
              <a:t>Treatment Types</a:t>
            </a:r>
          </a:p>
        </p:txBody>
      </p:sp>
      <p:sp>
        <p:nvSpPr>
          <p:cNvPr id="3" name="Content Placeholder 2">
            <a:extLst>
              <a:ext uri="{FF2B5EF4-FFF2-40B4-BE49-F238E27FC236}">
                <a16:creationId xmlns:a16="http://schemas.microsoft.com/office/drawing/2014/main" id="{F3DE7B9F-3B0F-4F85-B1B6-E83458A46140}"/>
              </a:ext>
            </a:extLst>
          </p:cNvPr>
          <p:cNvSpPr>
            <a:spLocks noGrp="1"/>
          </p:cNvSpPr>
          <p:nvPr>
            <p:ph idx="1"/>
          </p:nvPr>
        </p:nvSpPr>
        <p:spPr/>
        <p:txBody>
          <a:bodyPr/>
          <a:lstStyle/>
          <a:p>
            <a:r>
              <a:rPr lang="en-US" sz="2800" dirty="0"/>
              <a:t>Treatment is individualized and is based on the patient’s goals within the following areas of functioning:</a:t>
            </a:r>
          </a:p>
          <a:p>
            <a:pPr marL="742950" lvl="1" indent="-285750"/>
            <a:r>
              <a:rPr lang="en-US" dirty="0"/>
              <a:t>swallowing</a:t>
            </a:r>
          </a:p>
          <a:p>
            <a:pPr marL="742950" lvl="1" indent="-285750"/>
            <a:r>
              <a:rPr lang="en-US" dirty="0"/>
              <a:t>speech</a:t>
            </a:r>
          </a:p>
          <a:p>
            <a:pPr marL="742950" lvl="1" indent="-285750"/>
            <a:r>
              <a:rPr lang="en-US" dirty="0"/>
              <a:t>language</a:t>
            </a:r>
          </a:p>
          <a:p>
            <a:pPr marL="742950" lvl="1" indent="-285750"/>
            <a:r>
              <a:rPr lang="en-US" dirty="0"/>
              <a:t>cognition</a:t>
            </a:r>
          </a:p>
          <a:p>
            <a:pPr marL="742950" lvl="1" indent="-285750"/>
            <a:r>
              <a:rPr lang="en-US" dirty="0"/>
              <a:t>voice </a:t>
            </a:r>
          </a:p>
          <a:p>
            <a:pPr marL="0" indent="0">
              <a:buNone/>
            </a:pPr>
            <a:endParaRPr lang="en-US" dirty="0"/>
          </a:p>
        </p:txBody>
      </p:sp>
    </p:spTree>
    <p:extLst>
      <p:ext uri="{BB962C8B-B14F-4D97-AF65-F5344CB8AC3E}">
        <p14:creationId xmlns:p14="http://schemas.microsoft.com/office/powerpoint/2010/main" val="1728383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F2C315-64F8-60B6-F96C-6A6E906D88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7E3CAD-0B86-CFCF-64DF-6A054369DF38}"/>
              </a:ext>
            </a:extLst>
          </p:cNvPr>
          <p:cNvSpPr>
            <a:spLocks noGrp="1"/>
          </p:cNvSpPr>
          <p:nvPr>
            <p:ph type="title"/>
          </p:nvPr>
        </p:nvSpPr>
        <p:spPr/>
        <p:txBody>
          <a:bodyPr/>
          <a:lstStyle/>
          <a:p>
            <a:r>
              <a:rPr lang="en-US" dirty="0"/>
              <a:t>Interprofessional Practice (IPP)</a:t>
            </a:r>
          </a:p>
        </p:txBody>
      </p:sp>
      <p:sp>
        <p:nvSpPr>
          <p:cNvPr id="3" name="Content Placeholder 2">
            <a:extLst>
              <a:ext uri="{FF2B5EF4-FFF2-40B4-BE49-F238E27FC236}">
                <a16:creationId xmlns:a16="http://schemas.microsoft.com/office/drawing/2014/main" id="{FA2D9E3A-FF3F-8F63-C966-D52509E7FAEE}"/>
              </a:ext>
            </a:extLst>
          </p:cNvPr>
          <p:cNvSpPr>
            <a:spLocks noGrp="1"/>
          </p:cNvSpPr>
          <p:nvPr>
            <p:ph sz="half" idx="1"/>
          </p:nvPr>
        </p:nvSpPr>
        <p:spPr/>
        <p:txBody>
          <a:bodyPr>
            <a:normAutofit fontScale="55000" lnSpcReduction="20000"/>
          </a:bodyPr>
          <a:lstStyle/>
          <a:p>
            <a:r>
              <a:rPr lang="en-US" sz="4000" dirty="0"/>
              <a:t>Patients with chronic or complex conditions often have multiple medical and treatment needs. It is important that SLPs take an interprofessional approach to care.</a:t>
            </a:r>
          </a:p>
          <a:p>
            <a:endParaRPr lang="en-US" sz="3300" dirty="0"/>
          </a:p>
          <a:p>
            <a:r>
              <a:rPr lang="en-US" sz="4000" dirty="0"/>
              <a:t>This is called </a:t>
            </a:r>
            <a:r>
              <a:rPr lang="en-US" sz="4000" i="1" dirty="0"/>
              <a:t>interprofessional practice (IPP).</a:t>
            </a:r>
          </a:p>
          <a:p>
            <a:pPr marL="0" indent="0">
              <a:buNone/>
            </a:pPr>
            <a:r>
              <a:rPr lang="en-US" sz="3000" dirty="0"/>
              <a:t> </a:t>
            </a:r>
          </a:p>
          <a:p>
            <a:pPr marL="457200" lvl="1" indent="0">
              <a:buNone/>
            </a:pPr>
            <a:endParaRPr lang="en-US" sz="2600" dirty="0"/>
          </a:p>
        </p:txBody>
      </p:sp>
      <p:sp>
        <p:nvSpPr>
          <p:cNvPr id="4" name="Content Placeholder 3">
            <a:extLst>
              <a:ext uri="{FF2B5EF4-FFF2-40B4-BE49-F238E27FC236}">
                <a16:creationId xmlns:a16="http://schemas.microsoft.com/office/drawing/2014/main" id="{4119EAF1-4FF2-462F-0C3B-3AF590650C7F}"/>
              </a:ext>
            </a:extLst>
          </p:cNvPr>
          <p:cNvSpPr>
            <a:spLocks noGrp="1"/>
          </p:cNvSpPr>
          <p:nvPr>
            <p:ph sz="half" idx="2"/>
          </p:nvPr>
        </p:nvSpPr>
        <p:spPr/>
        <p:txBody>
          <a:bodyPr>
            <a:normAutofit fontScale="55000" lnSpcReduction="20000"/>
          </a:bodyPr>
          <a:lstStyle/>
          <a:p>
            <a:r>
              <a:rPr lang="en-US" sz="4000" dirty="0"/>
              <a:t>Depending on the patient’s diagnosis, level of functioning, current needs, and age, the SLP may collaborate with the following professionals: </a:t>
            </a:r>
          </a:p>
          <a:p>
            <a:pPr lvl="1"/>
            <a:r>
              <a:rPr lang="en-US" sz="3800" dirty="0"/>
              <a:t>dietitians</a:t>
            </a:r>
          </a:p>
          <a:p>
            <a:pPr lvl="1"/>
            <a:r>
              <a:rPr lang="en-US" sz="3800" dirty="0"/>
              <a:t>nurses</a:t>
            </a:r>
          </a:p>
          <a:p>
            <a:pPr lvl="1"/>
            <a:r>
              <a:rPr lang="en-US" sz="3800" dirty="0"/>
              <a:t>physicians</a:t>
            </a:r>
          </a:p>
          <a:p>
            <a:pPr lvl="1"/>
            <a:r>
              <a:rPr lang="en-US" sz="3800" dirty="0"/>
              <a:t>social workers</a:t>
            </a:r>
          </a:p>
          <a:p>
            <a:pPr lvl="1"/>
            <a:r>
              <a:rPr lang="en-US" sz="3800" dirty="0"/>
              <a:t>occupational therapists</a:t>
            </a:r>
          </a:p>
          <a:p>
            <a:pPr lvl="1"/>
            <a:r>
              <a:rPr lang="en-US" sz="3800" dirty="0"/>
              <a:t>physical therapists</a:t>
            </a:r>
          </a:p>
          <a:p>
            <a:pPr lvl="1"/>
            <a:r>
              <a:rPr lang="en-US" sz="3800" dirty="0"/>
              <a:t>psychologists</a:t>
            </a:r>
          </a:p>
          <a:p>
            <a:pPr lvl="1"/>
            <a:r>
              <a:rPr lang="en-US" sz="3800" dirty="0"/>
              <a:t>recreation therapists</a:t>
            </a:r>
          </a:p>
          <a:p>
            <a:pPr lvl="1"/>
            <a:r>
              <a:rPr lang="en-US" sz="3800" dirty="0"/>
              <a:t>teachers</a:t>
            </a:r>
          </a:p>
          <a:p>
            <a:pPr lvl="1"/>
            <a:r>
              <a:rPr lang="en-US" sz="3800" dirty="0"/>
              <a:t>others</a:t>
            </a:r>
          </a:p>
          <a:p>
            <a:endParaRPr lang="en-US" dirty="0"/>
          </a:p>
        </p:txBody>
      </p:sp>
    </p:spTree>
    <p:extLst>
      <p:ext uri="{BB962C8B-B14F-4D97-AF65-F5344CB8AC3E}">
        <p14:creationId xmlns:p14="http://schemas.microsoft.com/office/powerpoint/2010/main" val="42003229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464267D2ADBB64485B4D75DFC82B8AB" ma:contentTypeVersion="18" ma:contentTypeDescription="Create a new document." ma:contentTypeScope="" ma:versionID="1a4958bcec79439464d1b99975bf4910">
  <xsd:schema xmlns:xsd="http://www.w3.org/2001/XMLSchema" xmlns:xs="http://www.w3.org/2001/XMLSchema" xmlns:p="http://schemas.microsoft.com/office/2006/metadata/properties" xmlns:ns2="832d150b-d67c-4080-af75-03984fae70a2" xmlns:ns3="7cbe90c2-684b-4609-a702-c351b1ce3edf" targetNamespace="http://schemas.microsoft.com/office/2006/metadata/properties" ma:root="true" ma:fieldsID="2e2037da0079b07fb094e558153163ca" ns2:_="" ns3:_="">
    <xsd:import namespace="832d150b-d67c-4080-af75-03984fae70a2"/>
    <xsd:import namespace="7cbe90c2-684b-4609-a702-c351b1ce3ed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AutoKeyPoints" minOccurs="0"/>
                <xsd:element ref="ns2:MediaServiceKeyPoints" minOccurs="0"/>
                <xsd:element ref="ns3:SharedWithUsers" minOccurs="0"/>
                <xsd:element ref="ns3:SharedWithDetails" minOccurs="0"/>
                <xsd:element ref="ns2:MediaServiceGenerationTime" minOccurs="0"/>
                <xsd:element ref="ns2:MediaServiceEventHashCode" minOccurs="0"/>
                <xsd:element ref="ns2:lcf76f155ced4ddcb4097134ff3c332f" minOccurs="0"/>
                <xsd:element ref="ns3:TaxCatchAll"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2d150b-d67c-4080-af75-03984fae70a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02fd663b-f12d-4793-8d0f-f31da22be460" ma:termSetId="09814cd3-568e-fe90-9814-8d621ff8fb84" ma:anchorId="fba54fb3-c3e1-fe81-a776-ca4b69148c4d" ma:open="true" ma:isKeyword="false">
      <xsd:complexType>
        <xsd:sequence>
          <xsd:element ref="pc:Terms" minOccurs="0" maxOccurs="1"/>
        </xsd:sequence>
      </xsd:complexType>
    </xsd:element>
    <xsd:element name="MediaLengthInSeconds" ma:index="23" nillable="true" ma:displayName="MediaLengthInSeconds" ma:hidden="true" ma:internalName="MediaLengthInSeconds" ma:readOnly="true">
      <xsd:simpleType>
        <xsd:restriction base="dms:Unknow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cbe90c2-684b-4609-a702-c351b1ce3edf"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531f8d5-677d-44a6-a3d2-b6059b9afa87}" ma:internalName="TaxCatchAll" ma:showField="CatchAllData" ma:web="7cbe90c2-684b-4609-a702-c351b1ce3ed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32d150b-d67c-4080-af75-03984fae70a2">
      <Terms xmlns="http://schemas.microsoft.com/office/infopath/2007/PartnerControls"/>
    </lcf76f155ced4ddcb4097134ff3c332f>
    <TaxCatchAll xmlns="7cbe90c2-684b-4609-a702-c351b1ce3edf" xsi:nil="true"/>
  </documentManagement>
</p:properties>
</file>

<file path=customXml/itemProps1.xml><?xml version="1.0" encoding="utf-8"?>
<ds:datastoreItem xmlns:ds="http://schemas.openxmlformats.org/officeDocument/2006/customXml" ds:itemID="{334E2DFB-5A21-492C-9545-92E00F8EE841}"/>
</file>

<file path=customXml/itemProps2.xml><?xml version="1.0" encoding="utf-8"?>
<ds:datastoreItem xmlns:ds="http://schemas.openxmlformats.org/officeDocument/2006/customXml" ds:itemID="{68AF132A-E8D3-434F-A4D1-0264D342FFBB}"/>
</file>

<file path=customXml/itemProps3.xml><?xml version="1.0" encoding="utf-8"?>
<ds:datastoreItem xmlns:ds="http://schemas.openxmlformats.org/officeDocument/2006/customXml" ds:itemID="{4AD16494-C8AA-4641-9191-BDD35239B127}"/>
</file>

<file path=docProps/app.xml><?xml version="1.0" encoding="utf-8"?>
<Properties xmlns="http://schemas.openxmlformats.org/officeDocument/2006/extended-properties" xmlns:vt="http://schemas.openxmlformats.org/officeDocument/2006/docPropsVTypes">
  <TotalTime>780</TotalTime>
  <Words>2430</Words>
  <Application>Microsoft Office PowerPoint</Application>
  <PresentationFormat>Widescreen</PresentationFormat>
  <Paragraphs>258</Paragraphs>
  <Slides>29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Aptos</vt:lpstr>
      <vt:lpstr>Aptos Display</vt:lpstr>
      <vt:lpstr>Arial</vt:lpstr>
      <vt:lpstr>Calibri</vt:lpstr>
      <vt:lpstr>Courier New</vt:lpstr>
      <vt:lpstr>Office Theme</vt:lpstr>
      <vt:lpstr>Instructions for Customizing This Presentation </vt:lpstr>
      <vt:lpstr>Exploring a Career in  Speech-Language Pathology in Health Care Settings</vt:lpstr>
      <vt:lpstr>Agenda</vt:lpstr>
      <vt:lpstr>Role of the SLP in Health Care</vt:lpstr>
      <vt:lpstr>SLP Referral Process</vt:lpstr>
      <vt:lpstr>SLP Referral Process </vt:lpstr>
      <vt:lpstr>Assessment Types</vt:lpstr>
      <vt:lpstr>Treatment Types</vt:lpstr>
      <vt:lpstr>Interprofessional Practice (IPP)</vt:lpstr>
      <vt:lpstr>Interprofessional Practice (cont’d)</vt:lpstr>
      <vt:lpstr>Health Care Settings</vt:lpstr>
      <vt:lpstr>SLPs Working in Health Care Settings </vt:lpstr>
      <vt:lpstr>Requirements and Skills for SLPs in Health Care</vt:lpstr>
      <vt:lpstr>Career Paths for SLPs in Health Care</vt:lpstr>
      <vt:lpstr>Career Paths for SLPs in Health Care(cont’d)</vt:lpstr>
      <vt:lpstr>The Business of Health Care</vt:lpstr>
      <vt:lpstr>The Business of Health Care Reimbursement</vt:lpstr>
      <vt:lpstr>The Business of Health Care Reimbursement (cont’d)</vt:lpstr>
      <vt:lpstr>The Business of Health Care </vt:lpstr>
      <vt:lpstr>The Business of Health Care </vt:lpstr>
      <vt:lpstr>The Business of Health Care </vt:lpstr>
      <vt:lpstr>Employment Status of SLPs in Health Care</vt:lpstr>
      <vt:lpstr>Pay for SLPs in Health Care</vt:lpstr>
      <vt:lpstr>Average Annual Salary for SLPs in Health Care, by Setting</vt:lpstr>
      <vt:lpstr>Average Hourly Rate for Full-Time SLPs in Health Care, by Setting</vt:lpstr>
      <vt:lpstr>Average Hourly Rate for Part-Time SLPs in Health Care, by Setting</vt:lpstr>
      <vt:lpstr>Factors To Consider When Exploring a  Position in Health Care</vt:lpstr>
      <vt:lpstr>Factors To Consider When Exploring a Position in Health Care (cont’d)</vt:lpstr>
      <vt:lpstr>Additional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Angela Morrell</dc:creator>
  <cp:lastModifiedBy>Angela Morrell</cp:lastModifiedBy>
  <cp:revision>104</cp:revision>
  <dcterms:created xsi:type="dcterms:W3CDTF">2025-01-03T18:30:01Z</dcterms:created>
  <dcterms:modified xsi:type="dcterms:W3CDTF">2025-06-27T15:57:51Z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0x0101004464267D2ADBB64485B4D75DFC82B8AB</vt:lpwstr>
  </property>
</Properties>
</file>