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7" r:id="rId2"/>
    <p:sldId id="256" r:id="rId3"/>
    <p:sldId id="289" r:id="rId4"/>
    <p:sldId id="258" r:id="rId5"/>
    <p:sldId id="269" r:id="rId6"/>
    <p:sldId id="267"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286" r:id="rId25"/>
    <p:sldId id="308" r:id="rId26"/>
    <p:sldId id="285"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A2BA89-FAE9-DDD8-45CF-771BF21062A8}" name="Cynthia Brennan" initials="CB" userId="S::cbaur@asha.org::97bdd7b6-b057-4828-a5e1-1799504c58d2" providerId="AD"/>
  <p188:author id="{B76749C9-E151-7DB1-C8DE-D9878B54D54B}" name="Kathleen Halverson" initials="KH" userId="S::khalvers@asha.org::c30aa468-3b00-4f46-80f8-fe2f0a15b8a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84E94"/>
    <a:srgbClr val="FCEC13"/>
    <a:srgbClr val="76B62C"/>
    <a:srgbClr val="E9661E"/>
    <a:srgbClr val="0266B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007211-E96C-42AB-932F-57B4E7970BB1}" v="1" dt="2025-06-27T16:26:57.6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557" autoAdjust="0"/>
  </p:normalViewPr>
  <p:slideViewPr>
    <p:cSldViewPr snapToGrid="0">
      <p:cViewPr varScale="1">
        <p:scale>
          <a:sx n="74" d="100"/>
          <a:sy n="74" d="100"/>
        </p:scale>
        <p:origin x="352"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35" Type="http://schemas.microsoft.com/office/2018/10/relationships/authors" Target="author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anie LaManna" userId="e43d44d7-f708-441e-a35a-7dc6df026d2b" providerId="ADAL" clId="{14214E4B-740E-45F4-A1D7-9F5F01A81350}"/>
    <pc:docChg chg="modSld">
      <pc:chgData name="Stefanie LaManna" userId="e43d44d7-f708-441e-a35a-7dc6df026d2b" providerId="ADAL" clId="{14214E4B-740E-45F4-A1D7-9F5F01A81350}" dt="2025-06-11T14:45:09.837" v="2" actId="14100"/>
      <pc:docMkLst>
        <pc:docMk/>
      </pc:docMkLst>
      <pc:sldChg chg="modSp mod">
        <pc:chgData name="Stefanie LaManna" userId="e43d44d7-f708-441e-a35a-7dc6df026d2b" providerId="ADAL" clId="{14214E4B-740E-45F4-A1D7-9F5F01A81350}" dt="2025-06-11T14:45:09.837" v="2" actId="14100"/>
        <pc:sldMkLst>
          <pc:docMk/>
          <pc:sldMk cId="726065500" sldId="285"/>
        </pc:sldMkLst>
        <pc:spChg chg="mod">
          <ac:chgData name="Stefanie LaManna" userId="e43d44d7-f708-441e-a35a-7dc6df026d2b" providerId="ADAL" clId="{14214E4B-740E-45F4-A1D7-9F5F01A81350}" dt="2025-06-11T14:45:09.837" v="2" actId="14100"/>
          <ac:spMkLst>
            <pc:docMk/>
            <pc:sldMk cId="726065500" sldId="285"/>
            <ac:spMk id="4" creationId="{F481F2D8-EF7C-9CF0-5897-CB30B4BA2036}"/>
          </ac:spMkLst>
        </pc:spChg>
      </pc:sldChg>
    </pc:docChg>
  </pc:docChgLst>
  <pc:docChgLst>
    <pc:chgData name="Stefanie LaManna" userId="e43d44d7-f708-441e-a35a-7dc6df026d2b" providerId="ADAL" clId="{77007211-E96C-42AB-932F-57B4E7970BB1}"/>
    <pc:docChg chg="modSld">
      <pc:chgData name="Stefanie LaManna" userId="e43d44d7-f708-441e-a35a-7dc6df026d2b" providerId="ADAL" clId="{77007211-E96C-42AB-932F-57B4E7970BB1}" dt="2025-06-27T16:27:09.160" v="2" actId="1076"/>
      <pc:docMkLst>
        <pc:docMk/>
      </pc:docMkLst>
      <pc:sldChg chg="modSp mod">
        <pc:chgData name="Stefanie LaManna" userId="e43d44d7-f708-441e-a35a-7dc6df026d2b" providerId="ADAL" clId="{77007211-E96C-42AB-932F-57B4E7970BB1}" dt="2025-06-27T16:27:09.160" v="2" actId="1076"/>
        <pc:sldMkLst>
          <pc:docMk/>
          <pc:sldMk cId="4025788428" sldId="289"/>
        </pc:sldMkLst>
        <pc:spChg chg="mod">
          <ac:chgData name="Stefanie LaManna" userId="e43d44d7-f708-441e-a35a-7dc6df026d2b" providerId="ADAL" clId="{77007211-E96C-42AB-932F-57B4E7970BB1}" dt="2025-06-27T16:27:09.160" v="2" actId="1076"/>
          <ac:spMkLst>
            <pc:docMk/>
            <pc:sldMk cId="4025788428" sldId="289"/>
            <ac:spMk id="3" creationId="{64C85403-21B8-A71D-A03B-FDD38C4628A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6CB9EC-1918-4931-B35C-3F7A11A2A6D7}" type="doc">
      <dgm:prSet loTypeId="urn:microsoft.com/office/officeart/2005/8/layout/venn3" loCatId="relationship" qsTypeId="urn:microsoft.com/office/officeart/2005/8/quickstyle/simple1" qsCatId="simple" csTypeId="urn:microsoft.com/office/officeart/2005/8/colors/accent0_2" csCatId="mainScheme" phldr="1"/>
      <dgm:spPr/>
      <dgm:t>
        <a:bodyPr/>
        <a:lstStyle/>
        <a:p>
          <a:endParaRPr lang="en-US"/>
        </a:p>
      </dgm:t>
    </dgm:pt>
    <dgm:pt modelId="{F219D55D-2C7A-4474-B534-DC75F1AE237A}">
      <dgm:prSet phldrT="[Text]"/>
      <dgm:spPr/>
      <dgm:t>
        <a:bodyPr/>
        <a:lstStyle/>
        <a:p>
          <a:r>
            <a:rPr lang="en-US"/>
            <a:t>Medical </a:t>
          </a:r>
        </a:p>
      </dgm:t>
    </dgm:pt>
    <dgm:pt modelId="{FFF7597D-83AB-42A4-BC5C-BB93FC28FB4D}" type="parTrans" cxnId="{897B85A2-97A2-4E00-AD2E-A4A988D34862}">
      <dgm:prSet/>
      <dgm:spPr/>
      <dgm:t>
        <a:bodyPr/>
        <a:lstStyle/>
        <a:p>
          <a:endParaRPr lang="en-US"/>
        </a:p>
      </dgm:t>
    </dgm:pt>
    <dgm:pt modelId="{59510436-12E9-4954-A0CF-BF24C1A0B12D}" type="sibTrans" cxnId="{897B85A2-97A2-4E00-AD2E-A4A988D34862}">
      <dgm:prSet/>
      <dgm:spPr/>
      <dgm:t>
        <a:bodyPr/>
        <a:lstStyle/>
        <a:p>
          <a:endParaRPr lang="en-US"/>
        </a:p>
      </dgm:t>
    </dgm:pt>
    <dgm:pt modelId="{D0503A87-8955-4055-A5E2-2ED4E70BF760}">
      <dgm:prSet phldrT="[Text]"/>
      <dgm:spPr/>
      <dgm:t>
        <a:bodyPr/>
        <a:lstStyle/>
        <a:p>
          <a:r>
            <a:rPr lang="en-US"/>
            <a:t>Nutritional</a:t>
          </a:r>
        </a:p>
      </dgm:t>
    </dgm:pt>
    <dgm:pt modelId="{841CA1F1-7AC4-463F-9ABF-940A65B19B38}" type="parTrans" cxnId="{44A84330-4BF5-4DC0-8556-C3C420AF7D4D}">
      <dgm:prSet/>
      <dgm:spPr/>
      <dgm:t>
        <a:bodyPr/>
        <a:lstStyle/>
        <a:p>
          <a:endParaRPr lang="en-US"/>
        </a:p>
      </dgm:t>
    </dgm:pt>
    <dgm:pt modelId="{F7B8898C-D678-416C-B704-DB455B22A129}" type="sibTrans" cxnId="{44A84330-4BF5-4DC0-8556-C3C420AF7D4D}">
      <dgm:prSet/>
      <dgm:spPr/>
      <dgm:t>
        <a:bodyPr/>
        <a:lstStyle/>
        <a:p>
          <a:endParaRPr lang="en-US"/>
        </a:p>
      </dgm:t>
    </dgm:pt>
    <dgm:pt modelId="{1349FCE6-9FF2-4690-8D73-D6CCF1A8E651}">
      <dgm:prSet phldrT="[Text]"/>
      <dgm:spPr/>
      <dgm:t>
        <a:bodyPr/>
        <a:lstStyle/>
        <a:p>
          <a:r>
            <a:rPr lang="en-US"/>
            <a:t>Feeding Skill</a:t>
          </a:r>
        </a:p>
      </dgm:t>
    </dgm:pt>
    <dgm:pt modelId="{20954E17-8326-4F26-A5BA-F4E5CBBE0CE7}" type="parTrans" cxnId="{6572D80E-7A3F-407A-9160-A1AD7B75D79A}">
      <dgm:prSet/>
      <dgm:spPr/>
      <dgm:t>
        <a:bodyPr/>
        <a:lstStyle/>
        <a:p>
          <a:endParaRPr lang="en-US"/>
        </a:p>
      </dgm:t>
    </dgm:pt>
    <dgm:pt modelId="{D05B940B-B040-424F-969B-106BB29E7234}" type="sibTrans" cxnId="{6572D80E-7A3F-407A-9160-A1AD7B75D79A}">
      <dgm:prSet/>
      <dgm:spPr/>
      <dgm:t>
        <a:bodyPr/>
        <a:lstStyle/>
        <a:p>
          <a:endParaRPr lang="en-US"/>
        </a:p>
      </dgm:t>
    </dgm:pt>
    <dgm:pt modelId="{EE4B69AD-286D-45AB-A658-44B9D28F2F2C}">
      <dgm:prSet phldrT="[Text]"/>
      <dgm:spPr/>
      <dgm:t>
        <a:bodyPr/>
        <a:lstStyle/>
        <a:p>
          <a:r>
            <a:rPr lang="en-US"/>
            <a:t>Psychosocial</a:t>
          </a:r>
        </a:p>
      </dgm:t>
    </dgm:pt>
    <dgm:pt modelId="{E4F155B4-604F-4574-8260-FFA30A497968}" type="parTrans" cxnId="{6CD6F9FD-79C2-47FD-BB4B-CD57210B346C}">
      <dgm:prSet/>
      <dgm:spPr/>
      <dgm:t>
        <a:bodyPr/>
        <a:lstStyle/>
        <a:p>
          <a:endParaRPr lang="en-US"/>
        </a:p>
      </dgm:t>
    </dgm:pt>
    <dgm:pt modelId="{60476539-6BF0-4C9A-978C-065DDB6A2F60}" type="sibTrans" cxnId="{6CD6F9FD-79C2-47FD-BB4B-CD57210B346C}">
      <dgm:prSet/>
      <dgm:spPr/>
      <dgm:t>
        <a:bodyPr/>
        <a:lstStyle/>
        <a:p>
          <a:endParaRPr lang="en-US"/>
        </a:p>
      </dgm:t>
    </dgm:pt>
    <dgm:pt modelId="{458E1790-98FF-4AAA-B058-1ADF97386727}" type="pres">
      <dgm:prSet presAssocID="{F56CB9EC-1918-4931-B35C-3F7A11A2A6D7}" presName="Name0" presStyleCnt="0">
        <dgm:presLayoutVars>
          <dgm:dir/>
          <dgm:resizeHandles val="exact"/>
        </dgm:presLayoutVars>
      </dgm:prSet>
      <dgm:spPr/>
    </dgm:pt>
    <dgm:pt modelId="{F09B97EA-9B30-4A7B-9754-2789D9084B11}" type="pres">
      <dgm:prSet presAssocID="{F219D55D-2C7A-4474-B534-DC75F1AE237A}" presName="Name5" presStyleLbl="vennNode1" presStyleIdx="0" presStyleCnt="4">
        <dgm:presLayoutVars>
          <dgm:bulletEnabled val="1"/>
        </dgm:presLayoutVars>
      </dgm:prSet>
      <dgm:spPr/>
    </dgm:pt>
    <dgm:pt modelId="{53DC8B81-46BF-40CA-BEEC-C4C396E78C45}" type="pres">
      <dgm:prSet presAssocID="{59510436-12E9-4954-A0CF-BF24C1A0B12D}" presName="space" presStyleCnt="0"/>
      <dgm:spPr/>
    </dgm:pt>
    <dgm:pt modelId="{8354CF07-A156-4673-A579-95479A62D1D2}" type="pres">
      <dgm:prSet presAssocID="{D0503A87-8955-4055-A5E2-2ED4E70BF760}" presName="Name5" presStyleLbl="vennNode1" presStyleIdx="1" presStyleCnt="4">
        <dgm:presLayoutVars>
          <dgm:bulletEnabled val="1"/>
        </dgm:presLayoutVars>
      </dgm:prSet>
      <dgm:spPr/>
    </dgm:pt>
    <dgm:pt modelId="{0FA8ED35-67AA-41BD-A798-63E2FBE4CD13}" type="pres">
      <dgm:prSet presAssocID="{F7B8898C-D678-416C-B704-DB455B22A129}" presName="space" presStyleCnt="0"/>
      <dgm:spPr/>
    </dgm:pt>
    <dgm:pt modelId="{13CAEA2A-EC46-4FC1-BEF2-4A87464E09F1}" type="pres">
      <dgm:prSet presAssocID="{1349FCE6-9FF2-4690-8D73-D6CCF1A8E651}" presName="Name5" presStyleLbl="vennNode1" presStyleIdx="2" presStyleCnt="4">
        <dgm:presLayoutVars>
          <dgm:bulletEnabled val="1"/>
        </dgm:presLayoutVars>
      </dgm:prSet>
      <dgm:spPr/>
    </dgm:pt>
    <dgm:pt modelId="{00E2C888-862C-4300-BA38-5BC98DE3E010}" type="pres">
      <dgm:prSet presAssocID="{D05B940B-B040-424F-969B-106BB29E7234}" presName="space" presStyleCnt="0"/>
      <dgm:spPr/>
    </dgm:pt>
    <dgm:pt modelId="{87B6A69A-593B-436D-97CD-DE0DF3314BC8}" type="pres">
      <dgm:prSet presAssocID="{EE4B69AD-286D-45AB-A658-44B9D28F2F2C}" presName="Name5" presStyleLbl="vennNode1" presStyleIdx="3" presStyleCnt="4">
        <dgm:presLayoutVars>
          <dgm:bulletEnabled val="1"/>
        </dgm:presLayoutVars>
      </dgm:prSet>
      <dgm:spPr/>
    </dgm:pt>
  </dgm:ptLst>
  <dgm:cxnLst>
    <dgm:cxn modelId="{6572D80E-7A3F-407A-9160-A1AD7B75D79A}" srcId="{F56CB9EC-1918-4931-B35C-3F7A11A2A6D7}" destId="{1349FCE6-9FF2-4690-8D73-D6CCF1A8E651}" srcOrd="2" destOrd="0" parTransId="{20954E17-8326-4F26-A5BA-F4E5CBBE0CE7}" sibTransId="{D05B940B-B040-424F-969B-106BB29E7234}"/>
    <dgm:cxn modelId="{542BCB14-0D3D-4C21-936B-C6ADC7FF1F48}" type="presOf" srcId="{EE4B69AD-286D-45AB-A658-44B9D28F2F2C}" destId="{87B6A69A-593B-436D-97CD-DE0DF3314BC8}" srcOrd="0" destOrd="0" presId="urn:microsoft.com/office/officeart/2005/8/layout/venn3"/>
    <dgm:cxn modelId="{0BFF4926-5A15-43D9-9C5B-5220E3EBDCD0}" type="presOf" srcId="{F56CB9EC-1918-4931-B35C-3F7A11A2A6D7}" destId="{458E1790-98FF-4AAA-B058-1ADF97386727}" srcOrd="0" destOrd="0" presId="urn:microsoft.com/office/officeart/2005/8/layout/venn3"/>
    <dgm:cxn modelId="{33F7242F-247B-4847-BDB8-872BE28232C4}" type="presOf" srcId="{F219D55D-2C7A-4474-B534-DC75F1AE237A}" destId="{F09B97EA-9B30-4A7B-9754-2789D9084B11}" srcOrd="0" destOrd="0" presId="urn:microsoft.com/office/officeart/2005/8/layout/venn3"/>
    <dgm:cxn modelId="{44A84330-4BF5-4DC0-8556-C3C420AF7D4D}" srcId="{F56CB9EC-1918-4931-B35C-3F7A11A2A6D7}" destId="{D0503A87-8955-4055-A5E2-2ED4E70BF760}" srcOrd="1" destOrd="0" parTransId="{841CA1F1-7AC4-463F-9ABF-940A65B19B38}" sibTransId="{F7B8898C-D678-416C-B704-DB455B22A129}"/>
    <dgm:cxn modelId="{897B85A2-97A2-4E00-AD2E-A4A988D34862}" srcId="{F56CB9EC-1918-4931-B35C-3F7A11A2A6D7}" destId="{F219D55D-2C7A-4474-B534-DC75F1AE237A}" srcOrd="0" destOrd="0" parTransId="{FFF7597D-83AB-42A4-BC5C-BB93FC28FB4D}" sibTransId="{59510436-12E9-4954-A0CF-BF24C1A0B12D}"/>
    <dgm:cxn modelId="{77914CAC-18C3-492E-860B-083F5948A0E6}" type="presOf" srcId="{D0503A87-8955-4055-A5E2-2ED4E70BF760}" destId="{8354CF07-A156-4673-A579-95479A62D1D2}" srcOrd="0" destOrd="0" presId="urn:microsoft.com/office/officeart/2005/8/layout/venn3"/>
    <dgm:cxn modelId="{B9CE6FC3-1194-47BD-962C-85CD65316EAE}" type="presOf" srcId="{1349FCE6-9FF2-4690-8D73-D6CCF1A8E651}" destId="{13CAEA2A-EC46-4FC1-BEF2-4A87464E09F1}" srcOrd="0" destOrd="0" presId="urn:microsoft.com/office/officeart/2005/8/layout/venn3"/>
    <dgm:cxn modelId="{6CD6F9FD-79C2-47FD-BB4B-CD57210B346C}" srcId="{F56CB9EC-1918-4931-B35C-3F7A11A2A6D7}" destId="{EE4B69AD-286D-45AB-A658-44B9D28F2F2C}" srcOrd="3" destOrd="0" parTransId="{E4F155B4-604F-4574-8260-FFA30A497968}" sibTransId="{60476539-6BF0-4C9A-978C-065DDB6A2F60}"/>
    <dgm:cxn modelId="{FBFE3E6D-F1E5-41D0-B5B4-9626F70DC040}" type="presParOf" srcId="{458E1790-98FF-4AAA-B058-1ADF97386727}" destId="{F09B97EA-9B30-4A7B-9754-2789D9084B11}" srcOrd="0" destOrd="0" presId="urn:microsoft.com/office/officeart/2005/8/layout/venn3"/>
    <dgm:cxn modelId="{F43B2F17-219A-47F3-87BA-57BECCCA3916}" type="presParOf" srcId="{458E1790-98FF-4AAA-B058-1ADF97386727}" destId="{53DC8B81-46BF-40CA-BEEC-C4C396E78C45}" srcOrd="1" destOrd="0" presId="urn:microsoft.com/office/officeart/2005/8/layout/venn3"/>
    <dgm:cxn modelId="{18FC6FAC-F952-4F48-8885-DFE41DA6E175}" type="presParOf" srcId="{458E1790-98FF-4AAA-B058-1ADF97386727}" destId="{8354CF07-A156-4673-A579-95479A62D1D2}" srcOrd="2" destOrd="0" presId="urn:microsoft.com/office/officeart/2005/8/layout/venn3"/>
    <dgm:cxn modelId="{8232D96A-AFC5-4173-B8B4-93CEDA82A294}" type="presParOf" srcId="{458E1790-98FF-4AAA-B058-1ADF97386727}" destId="{0FA8ED35-67AA-41BD-A798-63E2FBE4CD13}" srcOrd="3" destOrd="0" presId="urn:microsoft.com/office/officeart/2005/8/layout/venn3"/>
    <dgm:cxn modelId="{94C19DE4-F5FE-4635-8A85-6DE3D8BC2979}" type="presParOf" srcId="{458E1790-98FF-4AAA-B058-1ADF97386727}" destId="{13CAEA2A-EC46-4FC1-BEF2-4A87464E09F1}" srcOrd="4" destOrd="0" presId="urn:microsoft.com/office/officeart/2005/8/layout/venn3"/>
    <dgm:cxn modelId="{D9E9FBF8-2B93-4828-8AF0-6DBD838C5687}" type="presParOf" srcId="{458E1790-98FF-4AAA-B058-1ADF97386727}" destId="{00E2C888-862C-4300-BA38-5BC98DE3E010}" srcOrd="5" destOrd="0" presId="urn:microsoft.com/office/officeart/2005/8/layout/venn3"/>
    <dgm:cxn modelId="{79ED9826-BE08-4F04-A92D-E0481FF0779F}" type="presParOf" srcId="{458E1790-98FF-4AAA-B058-1ADF97386727}" destId="{87B6A69A-593B-436D-97CD-DE0DF3314BC8}" srcOrd="6"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3EC5A8-59BE-498D-A58E-6B0D3B76980E}" type="doc">
      <dgm:prSet loTypeId="urn:microsoft.com/office/officeart/2005/8/layout/chart3" loCatId="relationship" qsTypeId="urn:microsoft.com/office/officeart/2005/8/quickstyle/simple1" qsCatId="simple" csTypeId="urn:microsoft.com/office/officeart/2005/8/colors/accent1_3" csCatId="accent1" phldr="1"/>
      <dgm:spPr/>
    </dgm:pt>
    <dgm:pt modelId="{34F2E310-0919-43F7-A602-94751E8ED4E9}">
      <dgm:prSet phldrT="[Text]" custT="1"/>
      <dgm:spPr/>
      <dgm:t>
        <a:bodyPr/>
        <a:lstStyle/>
        <a:p>
          <a:r>
            <a:rPr lang="en-US" sz="1800" b="1"/>
            <a:t>Assessment</a:t>
          </a:r>
        </a:p>
      </dgm:t>
    </dgm:pt>
    <dgm:pt modelId="{5531CE03-3917-4E18-8079-A6F3D57485F3}" type="parTrans" cxnId="{48BE4A4F-D023-4FFF-8981-596554E539B9}">
      <dgm:prSet/>
      <dgm:spPr/>
      <dgm:t>
        <a:bodyPr/>
        <a:lstStyle/>
        <a:p>
          <a:endParaRPr lang="en-US"/>
        </a:p>
      </dgm:t>
    </dgm:pt>
    <dgm:pt modelId="{7E1391C6-2418-45D3-B11E-8ECAF224B9A0}" type="sibTrans" cxnId="{48BE4A4F-D023-4FFF-8981-596554E539B9}">
      <dgm:prSet/>
      <dgm:spPr/>
      <dgm:t>
        <a:bodyPr/>
        <a:lstStyle/>
        <a:p>
          <a:endParaRPr lang="en-US"/>
        </a:p>
      </dgm:t>
    </dgm:pt>
    <dgm:pt modelId="{67ABA5FA-474C-411C-8106-DD2266C81EF4}">
      <dgm:prSet phldrT="[Text]" custT="1"/>
      <dgm:spPr/>
      <dgm:t>
        <a:bodyPr/>
        <a:lstStyle/>
        <a:p>
          <a:r>
            <a:rPr lang="en-US" sz="1800" b="1"/>
            <a:t>Treatment</a:t>
          </a:r>
        </a:p>
      </dgm:t>
    </dgm:pt>
    <dgm:pt modelId="{68D084DE-EED4-4ECA-BB5A-005C0A6B77A1}" type="parTrans" cxnId="{EC34727E-3AED-470B-B9FA-A55DCB57AE64}">
      <dgm:prSet/>
      <dgm:spPr/>
      <dgm:t>
        <a:bodyPr/>
        <a:lstStyle/>
        <a:p>
          <a:endParaRPr lang="en-US"/>
        </a:p>
      </dgm:t>
    </dgm:pt>
    <dgm:pt modelId="{112E894B-C921-4F86-8C91-4E81B7ABCD43}" type="sibTrans" cxnId="{EC34727E-3AED-470B-B9FA-A55DCB57AE64}">
      <dgm:prSet/>
      <dgm:spPr/>
      <dgm:t>
        <a:bodyPr/>
        <a:lstStyle/>
        <a:p>
          <a:endParaRPr lang="en-US"/>
        </a:p>
      </dgm:t>
    </dgm:pt>
    <dgm:pt modelId="{0FED4E89-41A0-4F5D-BC95-850D20584544}">
      <dgm:prSet phldrT="[Text]" custT="1"/>
      <dgm:spPr/>
      <dgm:t>
        <a:bodyPr/>
        <a:lstStyle/>
        <a:p>
          <a:r>
            <a:rPr lang="en-US" sz="1800" b="1" dirty="0"/>
            <a:t>Counseling and </a:t>
          </a:r>
        </a:p>
        <a:p>
          <a:r>
            <a:rPr lang="en-US" sz="1800" b="1" dirty="0"/>
            <a:t>Education</a:t>
          </a:r>
        </a:p>
      </dgm:t>
    </dgm:pt>
    <dgm:pt modelId="{CC0F8D3F-CC0D-4D29-8FDB-EEFF4A0159FE}" type="parTrans" cxnId="{B846CE41-0F02-4AD0-9A1C-026655D1A588}">
      <dgm:prSet/>
      <dgm:spPr/>
      <dgm:t>
        <a:bodyPr/>
        <a:lstStyle/>
        <a:p>
          <a:endParaRPr lang="en-US"/>
        </a:p>
      </dgm:t>
    </dgm:pt>
    <dgm:pt modelId="{4E8C7927-BD12-41FC-AED3-0168A90258BC}" type="sibTrans" cxnId="{B846CE41-0F02-4AD0-9A1C-026655D1A588}">
      <dgm:prSet/>
      <dgm:spPr/>
      <dgm:t>
        <a:bodyPr/>
        <a:lstStyle/>
        <a:p>
          <a:endParaRPr lang="en-US"/>
        </a:p>
      </dgm:t>
    </dgm:pt>
    <dgm:pt modelId="{E1BDA5BD-065D-46C0-914D-E654C8B6AA29}">
      <dgm:prSet phldrT="[Text]" custT="1"/>
      <dgm:spPr/>
      <dgm:t>
        <a:bodyPr/>
        <a:lstStyle/>
        <a:p>
          <a:r>
            <a:rPr lang="en-US" sz="1500" b="1" dirty="0"/>
            <a:t>Interprofessional Teamwork</a:t>
          </a:r>
        </a:p>
      </dgm:t>
    </dgm:pt>
    <dgm:pt modelId="{F370338E-8E1E-48E9-920A-BDA5C00199AF}" type="parTrans" cxnId="{B17B6520-B776-49A9-B01E-06A70787BFFA}">
      <dgm:prSet/>
      <dgm:spPr/>
      <dgm:t>
        <a:bodyPr/>
        <a:lstStyle/>
        <a:p>
          <a:endParaRPr lang="en-US"/>
        </a:p>
      </dgm:t>
    </dgm:pt>
    <dgm:pt modelId="{9379E736-39C8-4756-852E-7C435FE8BFC3}" type="sibTrans" cxnId="{B17B6520-B776-49A9-B01E-06A70787BFFA}">
      <dgm:prSet/>
      <dgm:spPr/>
      <dgm:t>
        <a:bodyPr/>
        <a:lstStyle/>
        <a:p>
          <a:endParaRPr lang="en-US"/>
        </a:p>
      </dgm:t>
    </dgm:pt>
    <dgm:pt modelId="{585106A4-8886-4EE5-BFF2-AB0E88F84A27}" type="pres">
      <dgm:prSet presAssocID="{633EC5A8-59BE-498D-A58E-6B0D3B76980E}" presName="compositeShape" presStyleCnt="0">
        <dgm:presLayoutVars>
          <dgm:chMax val="7"/>
          <dgm:dir/>
          <dgm:resizeHandles val="exact"/>
        </dgm:presLayoutVars>
      </dgm:prSet>
      <dgm:spPr/>
    </dgm:pt>
    <dgm:pt modelId="{BF05683B-5A69-48A1-846E-7751AD0B9529}" type="pres">
      <dgm:prSet presAssocID="{633EC5A8-59BE-498D-A58E-6B0D3B76980E}" presName="wedge1" presStyleLbl="node1" presStyleIdx="0" presStyleCnt="4"/>
      <dgm:spPr/>
    </dgm:pt>
    <dgm:pt modelId="{3714A969-10E4-48D3-8B33-51FC94CB412B}" type="pres">
      <dgm:prSet presAssocID="{633EC5A8-59BE-498D-A58E-6B0D3B76980E}" presName="wedge1Tx" presStyleLbl="node1" presStyleIdx="0" presStyleCnt="4">
        <dgm:presLayoutVars>
          <dgm:chMax val="0"/>
          <dgm:chPref val="0"/>
          <dgm:bulletEnabled val="1"/>
        </dgm:presLayoutVars>
      </dgm:prSet>
      <dgm:spPr/>
    </dgm:pt>
    <dgm:pt modelId="{0018547D-3432-4380-97AB-A902A410655F}" type="pres">
      <dgm:prSet presAssocID="{633EC5A8-59BE-498D-A58E-6B0D3B76980E}" presName="wedge2" presStyleLbl="node1" presStyleIdx="1" presStyleCnt="4" custLinFactNeighborX="5325" custLinFactNeighborY="2178"/>
      <dgm:spPr/>
    </dgm:pt>
    <dgm:pt modelId="{892A1654-DC9A-4D8C-9E79-45A90E109704}" type="pres">
      <dgm:prSet presAssocID="{633EC5A8-59BE-498D-A58E-6B0D3B76980E}" presName="wedge2Tx" presStyleLbl="node1" presStyleIdx="1" presStyleCnt="4">
        <dgm:presLayoutVars>
          <dgm:chMax val="0"/>
          <dgm:chPref val="0"/>
          <dgm:bulletEnabled val="1"/>
        </dgm:presLayoutVars>
      </dgm:prSet>
      <dgm:spPr/>
    </dgm:pt>
    <dgm:pt modelId="{8623B592-035C-40CF-B7EC-2101B7DF6568}" type="pres">
      <dgm:prSet presAssocID="{633EC5A8-59BE-498D-A58E-6B0D3B76980E}" presName="wedge3" presStyleLbl="node1" presStyleIdx="2" presStyleCnt="4" custLinFactNeighborX="-3631" custLinFactNeighborY="2904"/>
      <dgm:spPr/>
    </dgm:pt>
    <dgm:pt modelId="{745465AB-2EC9-4766-BC21-2E7E305D9320}" type="pres">
      <dgm:prSet presAssocID="{633EC5A8-59BE-498D-A58E-6B0D3B76980E}" presName="wedge3Tx" presStyleLbl="node1" presStyleIdx="2" presStyleCnt="4">
        <dgm:presLayoutVars>
          <dgm:chMax val="0"/>
          <dgm:chPref val="0"/>
          <dgm:bulletEnabled val="1"/>
        </dgm:presLayoutVars>
      </dgm:prSet>
      <dgm:spPr/>
    </dgm:pt>
    <dgm:pt modelId="{E0F1F7D4-7D2B-4FEC-A38D-C83A5FAF7C1A}" type="pres">
      <dgm:prSet presAssocID="{633EC5A8-59BE-498D-A58E-6B0D3B76980E}" presName="wedge4" presStyleLbl="node1" presStyleIdx="3" presStyleCnt="4" custLinFactNeighborX="-2420" custLinFactNeighborY="-4357"/>
      <dgm:spPr/>
    </dgm:pt>
    <dgm:pt modelId="{490FAD47-C3C2-4373-9069-9C3143C5A6FA}" type="pres">
      <dgm:prSet presAssocID="{633EC5A8-59BE-498D-A58E-6B0D3B76980E}" presName="wedge4Tx" presStyleLbl="node1" presStyleIdx="3" presStyleCnt="4">
        <dgm:presLayoutVars>
          <dgm:chMax val="0"/>
          <dgm:chPref val="0"/>
          <dgm:bulletEnabled val="1"/>
        </dgm:presLayoutVars>
      </dgm:prSet>
      <dgm:spPr/>
    </dgm:pt>
  </dgm:ptLst>
  <dgm:cxnLst>
    <dgm:cxn modelId="{B17B6520-B776-49A9-B01E-06A70787BFFA}" srcId="{633EC5A8-59BE-498D-A58E-6B0D3B76980E}" destId="{E1BDA5BD-065D-46C0-914D-E654C8B6AA29}" srcOrd="3" destOrd="0" parTransId="{F370338E-8E1E-48E9-920A-BDA5C00199AF}" sibTransId="{9379E736-39C8-4756-852E-7C435FE8BFC3}"/>
    <dgm:cxn modelId="{375B392D-62BA-4C02-AA69-2C1EB25EC414}" type="presOf" srcId="{0FED4E89-41A0-4F5D-BC95-850D20584544}" destId="{745465AB-2EC9-4766-BC21-2E7E305D9320}" srcOrd="1" destOrd="0" presId="urn:microsoft.com/office/officeart/2005/8/layout/chart3"/>
    <dgm:cxn modelId="{92028A37-4EB7-49D2-BB83-D97D77480775}" type="presOf" srcId="{E1BDA5BD-065D-46C0-914D-E654C8B6AA29}" destId="{E0F1F7D4-7D2B-4FEC-A38D-C83A5FAF7C1A}" srcOrd="0" destOrd="0" presId="urn:microsoft.com/office/officeart/2005/8/layout/chart3"/>
    <dgm:cxn modelId="{E2B5F93A-1183-4CE1-A3A6-0666D44D5FB4}" type="presOf" srcId="{67ABA5FA-474C-411C-8106-DD2266C81EF4}" destId="{0018547D-3432-4380-97AB-A902A410655F}" srcOrd="0" destOrd="0" presId="urn:microsoft.com/office/officeart/2005/8/layout/chart3"/>
    <dgm:cxn modelId="{8AA3383D-B89A-44F7-BCEE-89A2E40B1939}" type="presOf" srcId="{E1BDA5BD-065D-46C0-914D-E654C8B6AA29}" destId="{490FAD47-C3C2-4373-9069-9C3143C5A6FA}" srcOrd="1" destOrd="0" presId="urn:microsoft.com/office/officeart/2005/8/layout/chart3"/>
    <dgm:cxn modelId="{B846CE41-0F02-4AD0-9A1C-026655D1A588}" srcId="{633EC5A8-59BE-498D-A58E-6B0D3B76980E}" destId="{0FED4E89-41A0-4F5D-BC95-850D20584544}" srcOrd="2" destOrd="0" parTransId="{CC0F8D3F-CC0D-4D29-8FDB-EEFF4A0159FE}" sibTransId="{4E8C7927-BD12-41FC-AED3-0168A90258BC}"/>
    <dgm:cxn modelId="{71E61746-E99E-4F62-9A0A-56B190ECBD5A}" type="presOf" srcId="{0FED4E89-41A0-4F5D-BC95-850D20584544}" destId="{8623B592-035C-40CF-B7EC-2101B7DF6568}" srcOrd="0" destOrd="0" presId="urn:microsoft.com/office/officeart/2005/8/layout/chart3"/>
    <dgm:cxn modelId="{6D700747-CCA2-4E64-AD37-8E136334B971}" type="presOf" srcId="{34F2E310-0919-43F7-A602-94751E8ED4E9}" destId="{BF05683B-5A69-48A1-846E-7751AD0B9529}" srcOrd="0" destOrd="0" presId="urn:microsoft.com/office/officeart/2005/8/layout/chart3"/>
    <dgm:cxn modelId="{48BE4A4F-D023-4FFF-8981-596554E539B9}" srcId="{633EC5A8-59BE-498D-A58E-6B0D3B76980E}" destId="{34F2E310-0919-43F7-A602-94751E8ED4E9}" srcOrd="0" destOrd="0" parTransId="{5531CE03-3917-4E18-8079-A6F3D57485F3}" sibTransId="{7E1391C6-2418-45D3-B11E-8ECAF224B9A0}"/>
    <dgm:cxn modelId="{EC34727E-3AED-470B-B9FA-A55DCB57AE64}" srcId="{633EC5A8-59BE-498D-A58E-6B0D3B76980E}" destId="{67ABA5FA-474C-411C-8106-DD2266C81EF4}" srcOrd="1" destOrd="0" parTransId="{68D084DE-EED4-4ECA-BB5A-005C0A6B77A1}" sibTransId="{112E894B-C921-4F86-8C91-4E81B7ABCD43}"/>
    <dgm:cxn modelId="{DEB95D91-EF4F-4914-9075-3EA135720881}" type="presOf" srcId="{34F2E310-0919-43F7-A602-94751E8ED4E9}" destId="{3714A969-10E4-48D3-8B33-51FC94CB412B}" srcOrd="1" destOrd="0" presId="urn:microsoft.com/office/officeart/2005/8/layout/chart3"/>
    <dgm:cxn modelId="{AF2C78CB-B774-432D-A38D-470C3F6217FC}" type="presOf" srcId="{67ABA5FA-474C-411C-8106-DD2266C81EF4}" destId="{892A1654-DC9A-4D8C-9E79-45A90E109704}" srcOrd="1" destOrd="0" presId="urn:microsoft.com/office/officeart/2005/8/layout/chart3"/>
    <dgm:cxn modelId="{EFA571F5-16FE-4D2E-A9D3-6C2FD1F3B4B2}" type="presOf" srcId="{633EC5A8-59BE-498D-A58E-6B0D3B76980E}" destId="{585106A4-8886-4EE5-BFF2-AB0E88F84A27}" srcOrd="0" destOrd="0" presId="urn:microsoft.com/office/officeart/2005/8/layout/chart3"/>
    <dgm:cxn modelId="{CF77D087-8E24-4DAD-A524-7FF809B63FF9}" type="presParOf" srcId="{585106A4-8886-4EE5-BFF2-AB0E88F84A27}" destId="{BF05683B-5A69-48A1-846E-7751AD0B9529}" srcOrd="0" destOrd="0" presId="urn:microsoft.com/office/officeart/2005/8/layout/chart3"/>
    <dgm:cxn modelId="{00D419D5-793E-4CAF-A92D-3BC4BAA863A3}" type="presParOf" srcId="{585106A4-8886-4EE5-BFF2-AB0E88F84A27}" destId="{3714A969-10E4-48D3-8B33-51FC94CB412B}" srcOrd="1" destOrd="0" presId="urn:microsoft.com/office/officeart/2005/8/layout/chart3"/>
    <dgm:cxn modelId="{73BCF083-10B1-45D1-ABA1-F75C348956EE}" type="presParOf" srcId="{585106A4-8886-4EE5-BFF2-AB0E88F84A27}" destId="{0018547D-3432-4380-97AB-A902A410655F}" srcOrd="2" destOrd="0" presId="urn:microsoft.com/office/officeart/2005/8/layout/chart3"/>
    <dgm:cxn modelId="{2A096934-6406-453C-860C-67238CB5FACA}" type="presParOf" srcId="{585106A4-8886-4EE5-BFF2-AB0E88F84A27}" destId="{892A1654-DC9A-4D8C-9E79-45A90E109704}" srcOrd="3" destOrd="0" presId="urn:microsoft.com/office/officeart/2005/8/layout/chart3"/>
    <dgm:cxn modelId="{928495D1-9787-4D5B-B377-A520DF271FAB}" type="presParOf" srcId="{585106A4-8886-4EE5-BFF2-AB0E88F84A27}" destId="{8623B592-035C-40CF-B7EC-2101B7DF6568}" srcOrd="4" destOrd="0" presId="urn:microsoft.com/office/officeart/2005/8/layout/chart3"/>
    <dgm:cxn modelId="{B8818E0E-8A8A-490C-B1B2-4508583CE690}" type="presParOf" srcId="{585106A4-8886-4EE5-BFF2-AB0E88F84A27}" destId="{745465AB-2EC9-4766-BC21-2E7E305D9320}" srcOrd="5" destOrd="0" presId="urn:microsoft.com/office/officeart/2005/8/layout/chart3"/>
    <dgm:cxn modelId="{0B37758F-139B-400F-A95A-32C958019742}" type="presParOf" srcId="{585106A4-8886-4EE5-BFF2-AB0E88F84A27}" destId="{E0F1F7D4-7D2B-4FEC-A38D-C83A5FAF7C1A}" srcOrd="6" destOrd="0" presId="urn:microsoft.com/office/officeart/2005/8/layout/chart3"/>
    <dgm:cxn modelId="{D84DF69C-4DBF-4B3F-BD0C-27A0408B1574}" type="presParOf" srcId="{585106A4-8886-4EE5-BFF2-AB0E88F84A27}" destId="{490FAD47-C3C2-4373-9069-9C3143C5A6FA}" srcOrd="7"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BD70F46-40E3-4CA7-BFBF-C0E85F2835CB}" type="doc">
      <dgm:prSet loTypeId="urn:microsoft.com/office/officeart/2005/8/layout/default" loCatId="list" qsTypeId="urn:microsoft.com/office/officeart/2005/8/quickstyle/simple1" qsCatId="simple" csTypeId="urn:microsoft.com/office/officeart/2005/8/colors/accent0_3" csCatId="mainScheme" phldr="1"/>
      <dgm:spPr/>
      <dgm:t>
        <a:bodyPr/>
        <a:lstStyle/>
        <a:p>
          <a:endParaRPr lang="en-US"/>
        </a:p>
      </dgm:t>
    </dgm:pt>
    <dgm:pt modelId="{6F006418-1181-4D9F-AEB7-65441A791DEC}">
      <dgm:prSet phldrT="[Text]"/>
      <dgm:spPr/>
      <dgm:t>
        <a:bodyPr/>
        <a:lstStyle/>
        <a:p>
          <a:r>
            <a:rPr lang="en-US"/>
            <a:t>NICU </a:t>
          </a:r>
        </a:p>
      </dgm:t>
    </dgm:pt>
    <dgm:pt modelId="{C3396B14-BD53-4020-8D01-9C23F2D4423B}" type="parTrans" cxnId="{924501CB-8028-458E-A9F8-DE0CE6E85454}">
      <dgm:prSet/>
      <dgm:spPr/>
      <dgm:t>
        <a:bodyPr/>
        <a:lstStyle/>
        <a:p>
          <a:endParaRPr lang="en-US"/>
        </a:p>
      </dgm:t>
    </dgm:pt>
    <dgm:pt modelId="{E9B2EA82-897A-4941-8F00-FB4C3C692A03}" type="sibTrans" cxnId="{924501CB-8028-458E-A9F8-DE0CE6E85454}">
      <dgm:prSet/>
      <dgm:spPr/>
      <dgm:t>
        <a:bodyPr/>
        <a:lstStyle/>
        <a:p>
          <a:endParaRPr lang="en-US"/>
        </a:p>
      </dgm:t>
    </dgm:pt>
    <dgm:pt modelId="{B6A5D6F1-9EE8-45EB-87F3-01FF6CB8BEFF}">
      <dgm:prSet phldrT="[Text]"/>
      <dgm:spPr/>
      <dgm:t>
        <a:bodyPr/>
        <a:lstStyle/>
        <a:p>
          <a:r>
            <a:rPr lang="en-US" dirty="0"/>
            <a:t>Acute Care Hospitals</a:t>
          </a:r>
        </a:p>
      </dgm:t>
    </dgm:pt>
    <dgm:pt modelId="{2A1EB9AE-DBCC-48E0-B9EC-6FA6BD6930F2}" type="parTrans" cxnId="{AC157313-07B4-492B-96A5-A3531D18DA07}">
      <dgm:prSet/>
      <dgm:spPr/>
      <dgm:t>
        <a:bodyPr/>
        <a:lstStyle/>
        <a:p>
          <a:endParaRPr lang="en-US"/>
        </a:p>
      </dgm:t>
    </dgm:pt>
    <dgm:pt modelId="{95490BDD-FBC0-40F7-8623-4C96DEEB51DE}" type="sibTrans" cxnId="{AC157313-07B4-492B-96A5-A3531D18DA07}">
      <dgm:prSet/>
      <dgm:spPr/>
      <dgm:t>
        <a:bodyPr/>
        <a:lstStyle/>
        <a:p>
          <a:endParaRPr lang="en-US"/>
        </a:p>
      </dgm:t>
    </dgm:pt>
    <dgm:pt modelId="{CDD8D609-873A-4D87-A9D1-62201499F228}">
      <dgm:prSet phldrT="[Text]"/>
      <dgm:spPr/>
      <dgm:t>
        <a:bodyPr/>
        <a:lstStyle/>
        <a:p>
          <a:r>
            <a:rPr lang="en-US" dirty="0"/>
            <a:t>Inpatient Rehabilitation Hospitals</a:t>
          </a:r>
        </a:p>
      </dgm:t>
    </dgm:pt>
    <dgm:pt modelId="{3E08A7C7-50AA-4CB4-BB62-CC4491E47772}" type="parTrans" cxnId="{A9D5E4C1-C6F4-4CE1-BCD6-CDFAED12D7EF}">
      <dgm:prSet/>
      <dgm:spPr/>
      <dgm:t>
        <a:bodyPr/>
        <a:lstStyle/>
        <a:p>
          <a:endParaRPr lang="en-US"/>
        </a:p>
      </dgm:t>
    </dgm:pt>
    <dgm:pt modelId="{EA868335-23DC-4D7B-9043-F583B473EC82}" type="sibTrans" cxnId="{A9D5E4C1-C6F4-4CE1-BCD6-CDFAED12D7EF}">
      <dgm:prSet/>
      <dgm:spPr/>
      <dgm:t>
        <a:bodyPr/>
        <a:lstStyle/>
        <a:p>
          <a:endParaRPr lang="en-US"/>
        </a:p>
      </dgm:t>
    </dgm:pt>
    <dgm:pt modelId="{8AABE3B2-645D-417F-B98A-81874F0BB88B}">
      <dgm:prSet phldrT="[Text]"/>
      <dgm:spPr/>
      <dgm:t>
        <a:bodyPr/>
        <a:lstStyle/>
        <a:p>
          <a:r>
            <a:rPr lang="en-US" dirty="0"/>
            <a:t>Early Intervention or Home Health</a:t>
          </a:r>
        </a:p>
      </dgm:t>
    </dgm:pt>
    <dgm:pt modelId="{20219CB4-C704-49B3-AD86-2AC049BE8ADC}" type="parTrans" cxnId="{3A2E1AAC-443D-4654-B812-B1C01B52FC05}">
      <dgm:prSet/>
      <dgm:spPr/>
      <dgm:t>
        <a:bodyPr/>
        <a:lstStyle/>
        <a:p>
          <a:endParaRPr lang="en-US"/>
        </a:p>
      </dgm:t>
    </dgm:pt>
    <dgm:pt modelId="{E8C2CFFB-8D6A-405A-883A-27997518E723}" type="sibTrans" cxnId="{3A2E1AAC-443D-4654-B812-B1C01B52FC05}">
      <dgm:prSet/>
      <dgm:spPr/>
      <dgm:t>
        <a:bodyPr/>
        <a:lstStyle/>
        <a:p>
          <a:endParaRPr lang="en-US"/>
        </a:p>
      </dgm:t>
    </dgm:pt>
    <dgm:pt modelId="{CD87A397-62F1-4815-A073-4CBCA68F1217}">
      <dgm:prSet phldrT="[Text]"/>
      <dgm:spPr/>
      <dgm:t>
        <a:bodyPr/>
        <a:lstStyle/>
        <a:p>
          <a:r>
            <a:rPr lang="en-US"/>
            <a:t>Schools</a:t>
          </a:r>
        </a:p>
      </dgm:t>
    </dgm:pt>
    <dgm:pt modelId="{AED5630B-83A6-4885-9333-EF7F22264907}" type="parTrans" cxnId="{FEE26A1E-3091-4158-A215-14CAFCD9AA87}">
      <dgm:prSet/>
      <dgm:spPr/>
      <dgm:t>
        <a:bodyPr/>
        <a:lstStyle/>
        <a:p>
          <a:endParaRPr lang="en-US"/>
        </a:p>
      </dgm:t>
    </dgm:pt>
    <dgm:pt modelId="{08C0FB82-377B-45A4-8309-9A65015DC26F}" type="sibTrans" cxnId="{FEE26A1E-3091-4158-A215-14CAFCD9AA87}">
      <dgm:prSet/>
      <dgm:spPr/>
      <dgm:t>
        <a:bodyPr/>
        <a:lstStyle/>
        <a:p>
          <a:endParaRPr lang="en-US"/>
        </a:p>
      </dgm:t>
    </dgm:pt>
    <dgm:pt modelId="{1DE2B0B5-217E-4313-B333-C610DF1859AD}">
      <dgm:prSet phldrT="[Text]"/>
      <dgm:spPr/>
      <dgm:t>
        <a:bodyPr/>
        <a:lstStyle/>
        <a:p>
          <a:r>
            <a:rPr lang="en-US" dirty="0"/>
            <a:t>Specialty Clinics or Feeding Teams</a:t>
          </a:r>
        </a:p>
      </dgm:t>
    </dgm:pt>
    <dgm:pt modelId="{83581639-DBD7-4E7B-A746-D4E78A6011DC}" type="parTrans" cxnId="{3EE5D3C9-5B87-459D-91F6-68D230D46F5E}">
      <dgm:prSet/>
      <dgm:spPr/>
      <dgm:t>
        <a:bodyPr/>
        <a:lstStyle/>
        <a:p>
          <a:endParaRPr lang="en-US"/>
        </a:p>
      </dgm:t>
    </dgm:pt>
    <dgm:pt modelId="{C4E1E507-CAD5-49AB-8107-F9247521A7BB}" type="sibTrans" cxnId="{3EE5D3C9-5B87-459D-91F6-68D230D46F5E}">
      <dgm:prSet/>
      <dgm:spPr/>
      <dgm:t>
        <a:bodyPr/>
        <a:lstStyle/>
        <a:p>
          <a:endParaRPr lang="en-US"/>
        </a:p>
      </dgm:t>
    </dgm:pt>
    <dgm:pt modelId="{158212A4-9303-44FD-A80C-C031A7DFB76C}">
      <dgm:prSet phldrT="[Text]"/>
      <dgm:spPr/>
      <dgm:t>
        <a:bodyPr/>
        <a:lstStyle/>
        <a:p>
          <a:r>
            <a:rPr lang="en-US" dirty="0"/>
            <a:t>Outpatient Clinics</a:t>
          </a:r>
        </a:p>
      </dgm:t>
    </dgm:pt>
    <dgm:pt modelId="{BF228659-A026-406D-957C-F930BE23F471}" type="parTrans" cxnId="{1960222F-6B84-4E9E-A9AF-839D53FE1C48}">
      <dgm:prSet/>
      <dgm:spPr/>
      <dgm:t>
        <a:bodyPr/>
        <a:lstStyle/>
        <a:p>
          <a:endParaRPr lang="en-US"/>
        </a:p>
      </dgm:t>
    </dgm:pt>
    <dgm:pt modelId="{178679E7-B275-4D16-ABCC-FBFC94481C57}" type="sibTrans" cxnId="{1960222F-6B84-4E9E-A9AF-839D53FE1C48}">
      <dgm:prSet/>
      <dgm:spPr/>
      <dgm:t>
        <a:bodyPr/>
        <a:lstStyle/>
        <a:p>
          <a:endParaRPr lang="en-US"/>
        </a:p>
      </dgm:t>
    </dgm:pt>
    <dgm:pt modelId="{1AB05A11-9D25-4AC2-8E24-DBDCB0232016}" type="pres">
      <dgm:prSet presAssocID="{1BD70F46-40E3-4CA7-BFBF-C0E85F2835CB}" presName="diagram" presStyleCnt="0">
        <dgm:presLayoutVars>
          <dgm:dir/>
          <dgm:resizeHandles val="exact"/>
        </dgm:presLayoutVars>
      </dgm:prSet>
      <dgm:spPr/>
    </dgm:pt>
    <dgm:pt modelId="{BCD33C3D-36B1-4CD7-811D-AC862628AB7B}" type="pres">
      <dgm:prSet presAssocID="{6F006418-1181-4D9F-AEB7-65441A791DEC}" presName="node" presStyleLbl="node1" presStyleIdx="0" presStyleCnt="7">
        <dgm:presLayoutVars>
          <dgm:bulletEnabled val="1"/>
        </dgm:presLayoutVars>
      </dgm:prSet>
      <dgm:spPr/>
    </dgm:pt>
    <dgm:pt modelId="{C22CDB36-612C-475B-B292-6B4BE0F51B89}" type="pres">
      <dgm:prSet presAssocID="{E9B2EA82-897A-4941-8F00-FB4C3C692A03}" presName="sibTrans" presStyleCnt="0"/>
      <dgm:spPr/>
    </dgm:pt>
    <dgm:pt modelId="{555880ED-D446-4370-A67B-3D1E06EA6B0C}" type="pres">
      <dgm:prSet presAssocID="{B6A5D6F1-9EE8-45EB-87F3-01FF6CB8BEFF}" presName="node" presStyleLbl="node1" presStyleIdx="1" presStyleCnt="7">
        <dgm:presLayoutVars>
          <dgm:bulletEnabled val="1"/>
        </dgm:presLayoutVars>
      </dgm:prSet>
      <dgm:spPr/>
    </dgm:pt>
    <dgm:pt modelId="{E74B04B5-7CCF-47A7-B7F9-6BD6784FE8A3}" type="pres">
      <dgm:prSet presAssocID="{95490BDD-FBC0-40F7-8623-4C96DEEB51DE}" presName="sibTrans" presStyleCnt="0"/>
      <dgm:spPr/>
    </dgm:pt>
    <dgm:pt modelId="{18C87713-1F9A-44EE-AB31-91043222BDC1}" type="pres">
      <dgm:prSet presAssocID="{CDD8D609-873A-4D87-A9D1-62201499F228}" presName="node" presStyleLbl="node1" presStyleIdx="2" presStyleCnt="7">
        <dgm:presLayoutVars>
          <dgm:bulletEnabled val="1"/>
        </dgm:presLayoutVars>
      </dgm:prSet>
      <dgm:spPr/>
    </dgm:pt>
    <dgm:pt modelId="{1835BC72-7A93-4B6E-8F66-413DB90C0162}" type="pres">
      <dgm:prSet presAssocID="{EA868335-23DC-4D7B-9043-F583B473EC82}" presName="sibTrans" presStyleCnt="0"/>
      <dgm:spPr/>
    </dgm:pt>
    <dgm:pt modelId="{AEE75EDF-4FEB-4849-A8EB-D7BD3F0E2D1D}" type="pres">
      <dgm:prSet presAssocID="{8AABE3B2-645D-417F-B98A-81874F0BB88B}" presName="node" presStyleLbl="node1" presStyleIdx="3" presStyleCnt="7">
        <dgm:presLayoutVars>
          <dgm:bulletEnabled val="1"/>
        </dgm:presLayoutVars>
      </dgm:prSet>
      <dgm:spPr/>
    </dgm:pt>
    <dgm:pt modelId="{09460793-B278-427A-A5E7-65B7EA377480}" type="pres">
      <dgm:prSet presAssocID="{E8C2CFFB-8D6A-405A-883A-27997518E723}" presName="sibTrans" presStyleCnt="0"/>
      <dgm:spPr/>
    </dgm:pt>
    <dgm:pt modelId="{B94A33BE-538A-4367-BE7C-7969BB1C6380}" type="pres">
      <dgm:prSet presAssocID="{CD87A397-62F1-4815-A073-4CBCA68F1217}" presName="node" presStyleLbl="node1" presStyleIdx="4" presStyleCnt="7">
        <dgm:presLayoutVars>
          <dgm:bulletEnabled val="1"/>
        </dgm:presLayoutVars>
      </dgm:prSet>
      <dgm:spPr/>
    </dgm:pt>
    <dgm:pt modelId="{6294BAF8-4A58-4449-91EE-539A296C6EA8}" type="pres">
      <dgm:prSet presAssocID="{08C0FB82-377B-45A4-8309-9A65015DC26F}" presName="sibTrans" presStyleCnt="0"/>
      <dgm:spPr/>
    </dgm:pt>
    <dgm:pt modelId="{92D9C09C-30F0-4B60-B33B-FD2490B2E9D6}" type="pres">
      <dgm:prSet presAssocID="{1DE2B0B5-217E-4313-B333-C610DF1859AD}" presName="node" presStyleLbl="node1" presStyleIdx="5" presStyleCnt="7">
        <dgm:presLayoutVars>
          <dgm:bulletEnabled val="1"/>
        </dgm:presLayoutVars>
      </dgm:prSet>
      <dgm:spPr/>
    </dgm:pt>
    <dgm:pt modelId="{E5490071-2561-4269-961A-258C294A2D8F}" type="pres">
      <dgm:prSet presAssocID="{C4E1E507-CAD5-49AB-8107-F9247521A7BB}" presName="sibTrans" presStyleCnt="0"/>
      <dgm:spPr/>
    </dgm:pt>
    <dgm:pt modelId="{6D707538-1A08-4D36-85F6-5D92345FB12F}" type="pres">
      <dgm:prSet presAssocID="{158212A4-9303-44FD-A80C-C031A7DFB76C}" presName="node" presStyleLbl="node1" presStyleIdx="6" presStyleCnt="7">
        <dgm:presLayoutVars>
          <dgm:bulletEnabled val="1"/>
        </dgm:presLayoutVars>
      </dgm:prSet>
      <dgm:spPr/>
    </dgm:pt>
  </dgm:ptLst>
  <dgm:cxnLst>
    <dgm:cxn modelId="{CF86E003-133F-49DB-AA12-CBA62A8F417A}" type="presOf" srcId="{B6A5D6F1-9EE8-45EB-87F3-01FF6CB8BEFF}" destId="{555880ED-D446-4370-A67B-3D1E06EA6B0C}" srcOrd="0" destOrd="0" presId="urn:microsoft.com/office/officeart/2005/8/layout/default"/>
    <dgm:cxn modelId="{AC157313-07B4-492B-96A5-A3531D18DA07}" srcId="{1BD70F46-40E3-4CA7-BFBF-C0E85F2835CB}" destId="{B6A5D6F1-9EE8-45EB-87F3-01FF6CB8BEFF}" srcOrd="1" destOrd="0" parTransId="{2A1EB9AE-DBCC-48E0-B9EC-6FA6BD6930F2}" sibTransId="{95490BDD-FBC0-40F7-8623-4C96DEEB51DE}"/>
    <dgm:cxn modelId="{AD83481C-DEAB-4AE8-997C-81C52949D813}" type="presOf" srcId="{158212A4-9303-44FD-A80C-C031A7DFB76C}" destId="{6D707538-1A08-4D36-85F6-5D92345FB12F}" srcOrd="0" destOrd="0" presId="urn:microsoft.com/office/officeart/2005/8/layout/default"/>
    <dgm:cxn modelId="{FEE26A1E-3091-4158-A215-14CAFCD9AA87}" srcId="{1BD70F46-40E3-4CA7-BFBF-C0E85F2835CB}" destId="{CD87A397-62F1-4815-A073-4CBCA68F1217}" srcOrd="4" destOrd="0" parTransId="{AED5630B-83A6-4885-9333-EF7F22264907}" sibTransId="{08C0FB82-377B-45A4-8309-9A65015DC26F}"/>
    <dgm:cxn modelId="{1960222F-6B84-4E9E-A9AF-839D53FE1C48}" srcId="{1BD70F46-40E3-4CA7-BFBF-C0E85F2835CB}" destId="{158212A4-9303-44FD-A80C-C031A7DFB76C}" srcOrd="6" destOrd="0" parTransId="{BF228659-A026-406D-957C-F930BE23F471}" sibTransId="{178679E7-B275-4D16-ABCC-FBFC94481C57}"/>
    <dgm:cxn modelId="{B5B39A37-7C4F-4784-AB3B-0591E32A897A}" type="presOf" srcId="{1BD70F46-40E3-4CA7-BFBF-C0E85F2835CB}" destId="{1AB05A11-9D25-4AC2-8E24-DBDCB0232016}" srcOrd="0" destOrd="0" presId="urn:microsoft.com/office/officeart/2005/8/layout/default"/>
    <dgm:cxn modelId="{012C3779-C78B-4414-B6A1-13C194585D44}" type="presOf" srcId="{CDD8D609-873A-4D87-A9D1-62201499F228}" destId="{18C87713-1F9A-44EE-AB31-91043222BDC1}" srcOrd="0" destOrd="0" presId="urn:microsoft.com/office/officeart/2005/8/layout/default"/>
    <dgm:cxn modelId="{F2406894-50A0-48A8-87A3-D12026BB8752}" type="presOf" srcId="{1DE2B0B5-217E-4313-B333-C610DF1859AD}" destId="{92D9C09C-30F0-4B60-B33B-FD2490B2E9D6}" srcOrd="0" destOrd="0" presId="urn:microsoft.com/office/officeart/2005/8/layout/default"/>
    <dgm:cxn modelId="{3A2E1AAC-443D-4654-B812-B1C01B52FC05}" srcId="{1BD70F46-40E3-4CA7-BFBF-C0E85F2835CB}" destId="{8AABE3B2-645D-417F-B98A-81874F0BB88B}" srcOrd="3" destOrd="0" parTransId="{20219CB4-C704-49B3-AD86-2AC049BE8ADC}" sibTransId="{E8C2CFFB-8D6A-405A-883A-27997518E723}"/>
    <dgm:cxn modelId="{A9D5E4C1-C6F4-4CE1-BCD6-CDFAED12D7EF}" srcId="{1BD70F46-40E3-4CA7-BFBF-C0E85F2835CB}" destId="{CDD8D609-873A-4D87-A9D1-62201499F228}" srcOrd="2" destOrd="0" parTransId="{3E08A7C7-50AA-4CB4-BB62-CC4491E47772}" sibTransId="{EA868335-23DC-4D7B-9043-F583B473EC82}"/>
    <dgm:cxn modelId="{3EE5D3C9-5B87-459D-91F6-68D230D46F5E}" srcId="{1BD70F46-40E3-4CA7-BFBF-C0E85F2835CB}" destId="{1DE2B0B5-217E-4313-B333-C610DF1859AD}" srcOrd="5" destOrd="0" parTransId="{83581639-DBD7-4E7B-A746-D4E78A6011DC}" sibTransId="{C4E1E507-CAD5-49AB-8107-F9247521A7BB}"/>
    <dgm:cxn modelId="{924501CB-8028-458E-A9F8-DE0CE6E85454}" srcId="{1BD70F46-40E3-4CA7-BFBF-C0E85F2835CB}" destId="{6F006418-1181-4D9F-AEB7-65441A791DEC}" srcOrd="0" destOrd="0" parTransId="{C3396B14-BD53-4020-8D01-9C23F2D4423B}" sibTransId="{E9B2EA82-897A-4941-8F00-FB4C3C692A03}"/>
    <dgm:cxn modelId="{757155D0-1848-4D6C-86D8-AD28230CD13F}" type="presOf" srcId="{6F006418-1181-4D9F-AEB7-65441A791DEC}" destId="{BCD33C3D-36B1-4CD7-811D-AC862628AB7B}" srcOrd="0" destOrd="0" presId="urn:microsoft.com/office/officeart/2005/8/layout/default"/>
    <dgm:cxn modelId="{A97229F9-5470-43FC-B599-FE49EFC140C8}" type="presOf" srcId="{CD87A397-62F1-4815-A073-4CBCA68F1217}" destId="{B94A33BE-538A-4367-BE7C-7969BB1C6380}" srcOrd="0" destOrd="0" presId="urn:microsoft.com/office/officeart/2005/8/layout/default"/>
    <dgm:cxn modelId="{3FD8B7FC-51BA-4131-AFE5-B74D4114FDD1}" type="presOf" srcId="{8AABE3B2-645D-417F-B98A-81874F0BB88B}" destId="{AEE75EDF-4FEB-4849-A8EB-D7BD3F0E2D1D}" srcOrd="0" destOrd="0" presId="urn:microsoft.com/office/officeart/2005/8/layout/default"/>
    <dgm:cxn modelId="{68DF80E3-59C9-44DA-A024-90CBD04DFE5A}" type="presParOf" srcId="{1AB05A11-9D25-4AC2-8E24-DBDCB0232016}" destId="{BCD33C3D-36B1-4CD7-811D-AC862628AB7B}" srcOrd="0" destOrd="0" presId="urn:microsoft.com/office/officeart/2005/8/layout/default"/>
    <dgm:cxn modelId="{A5954DE0-DF70-418F-9326-3431D0DCD7A5}" type="presParOf" srcId="{1AB05A11-9D25-4AC2-8E24-DBDCB0232016}" destId="{C22CDB36-612C-475B-B292-6B4BE0F51B89}" srcOrd="1" destOrd="0" presId="urn:microsoft.com/office/officeart/2005/8/layout/default"/>
    <dgm:cxn modelId="{BC7C23CC-4814-4756-B15C-46683A4FD58F}" type="presParOf" srcId="{1AB05A11-9D25-4AC2-8E24-DBDCB0232016}" destId="{555880ED-D446-4370-A67B-3D1E06EA6B0C}" srcOrd="2" destOrd="0" presId="urn:microsoft.com/office/officeart/2005/8/layout/default"/>
    <dgm:cxn modelId="{82896F93-0949-4CCF-B21B-EEAB93D62A17}" type="presParOf" srcId="{1AB05A11-9D25-4AC2-8E24-DBDCB0232016}" destId="{E74B04B5-7CCF-47A7-B7F9-6BD6784FE8A3}" srcOrd="3" destOrd="0" presId="urn:microsoft.com/office/officeart/2005/8/layout/default"/>
    <dgm:cxn modelId="{73EC852A-3B1C-4D11-ACA6-6474C30D0377}" type="presParOf" srcId="{1AB05A11-9D25-4AC2-8E24-DBDCB0232016}" destId="{18C87713-1F9A-44EE-AB31-91043222BDC1}" srcOrd="4" destOrd="0" presId="urn:microsoft.com/office/officeart/2005/8/layout/default"/>
    <dgm:cxn modelId="{D5B39B07-A6DC-4C15-ACD9-A3D551CFB2CB}" type="presParOf" srcId="{1AB05A11-9D25-4AC2-8E24-DBDCB0232016}" destId="{1835BC72-7A93-4B6E-8F66-413DB90C0162}" srcOrd="5" destOrd="0" presId="urn:microsoft.com/office/officeart/2005/8/layout/default"/>
    <dgm:cxn modelId="{3399B1CB-D86F-4200-8C82-39F826FAF8B5}" type="presParOf" srcId="{1AB05A11-9D25-4AC2-8E24-DBDCB0232016}" destId="{AEE75EDF-4FEB-4849-A8EB-D7BD3F0E2D1D}" srcOrd="6" destOrd="0" presId="urn:microsoft.com/office/officeart/2005/8/layout/default"/>
    <dgm:cxn modelId="{380AAD09-24C8-452B-A4DC-6C25E1FD59C3}" type="presParOf" srcId="{1AB05A11-9D25-4AC2-8E24-DBDCB0232016}" destId="{09460793-B278-427A-A5E7-65B7EA377480}" srcOrd="7" destOrd="0" presId="urn:microsoft.com/office/officeart/2005/8/layout/default"/>
    <dgm:cxn modelId="{9D6D299A-5F22-4949-B5A8-90EA3DD33CC2}" type="presParOf" srcId="{1AB05A11-9D25-4AC2-8E24-DBDCB0232016}" destId="{B94A33BE-538A-4367-BE7C-7969BB1C6380}" srcOrd="8" destOrd="0" presId="urn:microsoft.com/office/officeart/2005/8/layout/default"/>
    <dgm:cxn modelId="{582831E2-86EE-4C01-9842-4D92D29B02F2}" type="presParOf" srcId="{1AB05A11-9D25-4AC2-8E24-DBDCB0232016}" destId="{6294BAF8-4A58-4449-91EE-539A296C6EA8}" srcOrd="9" destOrd="0" presId="urn:microsoft.com/office/officeart/2005/8/layout/default"/>
    <dgm:cxn modelId="{68F8F088-07CF-4507-BC1E-A7AA750EA647}" type="presParOf" srcId="{1AB05A11-9D25-4AC2-8E24-DBDCB0232016}" destId="{92D9C09C-30F0-4B60-B33B-FD2490B2E9D6}" srcOrd="10" destOrd="0" presId="urn:microsoft.com/office/officeart/2005/8/layout/default"/>
    <dgm:cxn modelId="{2A156B93-38A1-4EDA-8C5C-FE708FF1E674}" type="presParOf" srcId="{1AB05A11-9D25-4AC2-8E24-DBDCB0232016}" destId="{E5490071-2561-4269-961A-258C294A2D8F}" srcOrd="11" destOrd="0" presId="urn:microsoft.com/office/officeart/2005/8/layout/default"/>
    <dgm:cxn modelId="{7284A5CD-F80C-45BC-B124-1B4BADF7426A}" type="presParOf" srcId="{1AB05A11-9D25-4AC2-8E24-DBDCB0232016}" destId="{6D707538-1A08-4D36-85F6-5D92345FB12F}"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8A4274B-A57F-4BA1-9660-9A7ECC0B5893}"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en-US"/>
        </a:p>
      </dgm:t>
    </dgm:pt>
    <dgm:pt modelId="{97E6DB8E-488A-42FE-910F-C3705970CCCC}">
      <dgm:prSet phldrT="[Text]"/>
      <dgm:spPr/>
      <dgm:t>
        <a:bodyPr/>
        <a:lstStyle/>
        <a:p>
          <a:r>
            <a:rPr lang="en-US" b="1" dirty="0"/>
            <a:t>Family/Caregiver</a:t>
          </a:r>
        </a:p>
      </dgm:t>
    </dgm:pt>
    <dgm:pt modelId="{FCE98BB7-FA4C-4C9F-99A9-8A1EB910B425}" type="parTrans" cxnId="{FF1B2A0C-2822-4A9E-90F8-ABA86B91BAC5}">
      <dgm:prSet/>
      <dgm:spPr/>
      <dgm:t>
        <a:bodyPr/>
        <a:lstStyle/>
        <a:p>
          <a:endParaRPr lang="en-US"/>
        </a:p>
      </dgm:t>
    </dgm:pt>
    <dgm:pt modelId="{75A44DEC-A9F1-49B1-A011-AF5068C3B2BE}" type="sibTrans" cxnId="{FF1B2A0C-2822-4A9E-90F8-ABA86B91BAC5}">
      <dgm:prSet/>
      <dgm:spPr/>
      <dgm:t>
        <a:bodyPr/>
        <a:lstStyle/>
        <a:p>
          <a:endParaRPr lang="en-US"/>
        </a:p>
      </dgm:t>
    </dgm:pt>
    <dgm:pt modelId="{FF8C9757-5FB8-4909-949D-2FD9211BFE5F}">
      <dgm:prSet phldrT="[Text]"/>
      <dgm:spPr/>
      <dgm:t>
        <a:bodyPr/>
        <a:lstStyle/>
        <a:p>
          <a:r>
            <a:rPr lang="en-US" b="1"/>
            <a:t>Registered Dietitian</a:t>
          </a:r>
        </a:p>
      </dgm:t>
    </dgm:pt>
    <dgm:pt modelId="{940437ED-9C0E-46F5-B528-CBACCA940AB5}" type="parTrans" cxnId="{26FA5690-611F-42DA-9F15-8A7D5005C1D3}">
      <dgm:prSet/>
      <dgm:spPr/>
      <dgm:t>
        <a:bodyPr/>
        <a:lstStyle/>
        <a:p>
          <a:endParaRPr lang="en-US"/>
        </a:p>
      </dgm:t>
    </dgm:pt>
    <dgm:pt modelId="{CCB42225-8C07-4EE6-8C2D-A40F6F734E83}" type="sibTrans" cxnId="{26FA5690-611F-42DA-9F15-8A7D5005C1D3}">
      <dgm:prSet/>
      <dgm:spPr/>
      <dgm:t>
        <a:bodyPr/>
        <a:lstStyle/>
        <a:p>
          <a:endParaRPr lang="en-US"/>
        </a:p>
      </dgm:t>
    </dgm:pt>
    <dgm:pt modelId="{D7F6A286-D318-4BCC-A6A0-1753AE56CEE7}">
      <dgm:prSet phldrT="[Text]"/>
      <dgm:spPr/>
      <dgm:t>
        <a:bodyPr/>
        <a:lstStyle/>
        <a:p>
          <a:r>
            <a:rPr lang="en-US" b="1" dirty="0"/>
            <a:t>Nurse</a:t>
          </a:r>
        </a:p>
      </dgm:t>
    </dgm:pt>
    <dgm:pt modelId="{C0A958C6-496A-49A0-BF3D-BD560B03DF0B}" type="parTrans" cxnId="{E185B7F6-77CF-4434-BCE9-AF50BA62542B}">
      <dgm:prSet/>
      <dgm:spPr/>
      <dgm:t>
        <a:bodyPr/>
        <a:lstStyle/>
        <a:p>
          <a:endParaRPr lang="en-US"/>
        </a:p>
      </dgm:t>
    </dgm:pt>
    <dgm:pt modelId="{21C4BFD6-77BD-479B-86FA-31B2F7ABFE9E}" type="sibTrans" cxnId="{E185B7F6-77CF-4434-BCE9-AF50BA62542B}">
      <dgm:prSet/>
      <dgm:spPr/>
      <dgm:t>
        <a:bodyPr/>
        <a:lstStyle/>
        <a:p>
          <a:endParaRPr lang="en-US"/>
        </a:p>
      </dgm:t>
    </dgm:pt>
    <dgm:pt modelId="{92021A75-4CF7-43BD-87FA-8E1B806793A1}">
      <dgm:prSet phldrT="[Text]"/>
      <dgm:spPr/>
      <dgm:t>
        <a:bodyPr/>
        <a:lstStyle/>
        <a:p>
          <a:r>
            <a:rPr lang="en-US" b="1" dirty="0"/>
            <a:t>OT/PT</a:t>
          </a:r>
        </a:p>
      </dgm:t>
    </dgm:pt>
    <dgm:pt modelId="{E9957DE5-A89B-4A27-8E9C-040201637074}" type="parTrans" cxnId="{87F8FF98-684A-44D5-A6A4-E088092501F9}">
      <dgm:prSet/>
      <dgm:spPr/>
      <dgm:t>
        <a:bodyPr/>
        <a:lstStyle/>
        <a:p>
          <a:endParaRPr lang="en-US"/>
        </a:p>
      </dgm:t>
    </dgm:pt>
    <dgm:pt modelId="{754DE9CC-08E1-4217-AA97-C020DB13E565}" type="sibTrans" cxnId="{87F8FF98-684A-44D5-A6A4-E088092501F9}">
      <dgm:prSet/>
      <dgm:spPr/>
      <dgm:t>
        <a:bodyPr/>
        <a:lstStyle/>
        <a:p>
          <a:endParaRPr lang="en-US"/>
        </a:p>
      </dgm:t>
    </dgm:pt>
    <dgm:pt modelId="{875ED180-F489-45A8-B719-DC9C1269A4B0}">
      <dgm:prSet phldrT="[Text]"/>
      <dgm:spPr/>
      <dgm:t>
        <a:bodyPr/>
        <a:lstStyle/>
        <a:p>
          <a:r>
            <a:rPr lang="en-US" b="1" dirty="0"/>
            <a:t>Physicians</a:t>
          </a:r>
        </a:p>
      </dgm:t>
    </dgm:pt>
    <dgm:pt modelId="{7606C55B-700B-414E-B944-56EC8ECA423D}" type="parTrans" cxnId="{A6ED5477-1F10-45F6-9F7E-1441E1663AF9}">
      <dgm:prSet/>
      <dgm:spPr/>
      <dgm:t>
        <a:bodyPr/>
        <a:lstStyle/>
        <a:p>
          <a:endParaRPr lang="en-US"/>
        </a:p>
      </dgm:t>
    </dgm:pt>
    <dgm:pt modelId="{48313722-4215-4D18-8F0C-CE524FBA47B8}" type="sibTrans" cxnId="{A6ED5477-1F10-45F6-9F7E-1441E1663AF9}">
      <dgm:prSet/>
      <dgm:spPr/>
      <dgm:t>
        <a:bodyPr/>
        <a:lstStyle/>
        <a:p>
          <a:endParaRPr lang="en-US"/>
        </a:p>
      </dgm:t>
    </dgm:pt>
    <dgm:pt modelId="{D29CD9D0-485B-40AF-A883-8E09948EBC30}">
      <dgm:prSet phldrT="[Text]"/>
      <dgm:spPr/>
      <dgm:t>
        <a:bodyPr/>
        <a:lstStyle/>
        <a:p>
          <a:r>
            <a:rPr lang="en-US" b="1" dirty="0"/>
            <a:t>IBCLC</a:t>
          </a:r>
        </a:p>
      </dgm:t>
    </dgm:pt>
    <dgm:pt modelId="{1BED41D6-9B10-4BC3-AC27-BA374FAD0398}" type="parTrans" cxnId="{79F56A75-2565-4989-8A6D-FEE5164A3300}">
      <dgm:prSet/>
      <dgm:spPr/>
      <dgm:t>
        <a:bodyPr/>
        <a:lstStyle/>
        <a:p>
          <a:endParaRPr lang="en-US"/>
        </a:p>
      </dgm:t>
    </dgm:pt>
    <dgm:pt modelId="{222C5C20-965C-488F-8EAE-645B54C4D031}" type="sibTrans" cxnId="{79F56A75-2565-4989-8A6D-FEE5164A3300}">
      <dgm:prSet/>
      <dgm:spPr/>
      <dgm:t>
        <a:bodyPr/>
        <a:lstStyle/>
        <a:p>
          <a:endParaRPr lang="en-US"/>
        </a:p>
      </dgm:t>
    </dgm:pt>
    <dgm:pt modelId="{8BDE0230-FF97-43E2-BB5C-3670A3657CB6}">
      <dgm:prSet phldrT="[Text]"/>
      <dgm:spPr/>
      <dgm:t>
        <a:bodyPr/>
        <a:lstStyle/>
        <a:p>
          <a:r>
            <a:rPr lang="en-US" b="1" dirty="0"/>
            <a:t>Mental Health Professional</a:t>
          </a:r>
        </a:p>
      </dgm:t>
    </dgm:pt>
    <dgm:pt modelId="{799F2DA0-BA76-416C-A766-1A6EB672FE3E}" type="parTrans" cxnId="{12299BB9-EC1F-4D29-A2CE-97AD92E7EEC1}">
      <dgm:prSet/>
      <dgm:spPr/>
      <dgm:t>
        <a:bodyPr/>
        <a:lstStyle/>
        <a:p>
          <a:endParaRPr lang="en-US"/>
        </a:p>
      </dgm:t>
    </dgm:pt>
    <dgm:pt modelId="{9FD9632A-B8E3-48E6-9E82-4091CACB1AC1}" type="sibTrans" cxnId="{12299BB9-EC1F-4D29-A2CE-97AD92E7EEC1}">
      <dgm:prSet/>
      <dgm:spPr/>
      <dgm:t>
        <a:bodyPr/>
        <a:lstStyle/>
        <a:p>
          <a:endParaRPr lang="en-US"/>
        </a:p>
      </dgm:t>
    </dgm:pt>
    <dgm:pt modelId="{CFBC2F37-D334-46F8-8566-B3B6D3AEA9EF}">
      <dgm:prSet phldrT="[Text]"/>
      <dgm:spPr/>
      <dgm:t>
        <a:bodyPr/>
        <a:lstStyle/>
        <a:p>
          <a:r>
            <a:rPr lang="en-US" b="1"/>
            <a:t>Social Worker</a:t>
          </a:r>
        </a:p>
      </dgm:t>
    </dgm:pt>
    <dgm:pt modelId="{4DB701D3-817C-4DA2-9CA3-85508AB4D611}" type="parTrans" cxnId="{8FFDB8D3-3162-43A3-890A-FDAC26F9C2DE}">
      <dgm:prSet/>
      <dgm:spPr/>
      <dgm:t>
        <a:bodyPr/>
        <a:lstStyle/>
        <a:p>
          <a:endParaRPr lang="en-US"/>
        </a:p>
      </dgm:t>
    </dgm:pt>
    <dgm:pt modelId="{48971281-B988-4149-B7C8-B8C8A3415861}" type="sibTrans" cxnId="{8FFDB8D3-3162-43A3-890A-FDAC26F9C2DE}">
      <dgm:prSet/>
      <dgm:spPr/>
      <dgm:t>
        <a:bodyPr/>
        <a:lstStyle/>
        <a:p>
          <a:endParaRPr lang="en-US"/>
        </a:p>
      </dgm:t>
    </dgm:pt>
    <dgm:pt modelId="{2CC2F811-A195-49C0-8569-3EBE18EF94AA}">
      <dgm:prSet phldrT="[Text]"/>
      <dgm:spPr/>
      <dgm:t>
        <a:bodyPr/>
        <a:lstStyle/>
        <a:p>
          <a:r>
            <a:rPr lang="en-US" b="1"/>
            <a:t>Teachers</a:t>
          </a:r>
        </a:p>
      </dgm:t>
    </dgm:pt>
    <dgm:pt modelId="{DEAC976F-DFD3-4F47-BFD3-BFF2B0AD0563}" type="parTrans" cxnId="{B77EDBEF-01DD-4124-B42C-625B8FB67A06}">
      <dgm:prSet/>
      <dgm:spPr/>
      <dgm:t>
        <a:bodyPr/>
        <a:lstStyle/>
        <a:p>
          <a:endParaRPr lang="en-US"/>
        </a:p>
      </dgm:t>
    </dgm:pt>
    <dgm:pt modelId="{186A24E6-6935-461C-8CD3-4400A5B9187D}" type="sibTrans" cxnId="{B77EDBEF-01DD-4124-B42C-625B8FB67A06}">
      <dgm:prSet/>
      <dgm:spPr/>
      <dgm:t>
        <a:bodyPr/>
        <a:lstStyle/>
        <a:p>
          <a:endParaRPr lang="en-US"/>
        </a:p>
      </dgm:t>
    </dgm:pt>
    <dgm:pt modelId="{C5404FAC-9B21-4639-BAAB-E97BBAD37E2D}" type="pres">
      <dgm:prSet presAssocID="{F8A4274B-A57F-4BA1-9660-9A7ECC0B5893}" presName="diagram" presStyleCnt="0">
        <dgm:presLayoutVars>
          <dgm:dir/>
          <dgm:resizeHandles val="exact"/>
        </dgm:presLayoutVars>
      </dgm:prSet>
      <dgm:spPr/>
    </dgm:pt>
    <dgm:pt modelId="{D8427765-F38A-4E62-8346-E409423B5B1D}" type="pres">
      <dgm:prSet presAssocID="{97E6DB8E-488A-42FE-910F-C3705970CCCC}" presName="node" presStyleLbl="node1" presStyleIdx="0" presStyleCnt="9">
        <dgm:presLayoutVars>
          <dgm:bulletEnabled val="1"/>
        </dgm:presLayoutVars>
      </dgm:prSet>
      <dgm:spPr/>
    </dgm:pt>
    <dgm:pt modelId="{7A97B9A0-D91F-4F0E-8D89-C9167FD40B70}" type="pres">
      <dgm:prSet presAssocID="{75A44DEC-A9F1-49B1-A011-AF5068C3B2BE}" presName="sibTrans" presStyleCnt="0"/>
      <dgm:spPr/>
    </dgm:pt>
    <dgm:pt modelId="{871FA252-4C81-4A99-8802-267A808A43DB}" type="pres">
      <dgm:prSet presAssocID="{FF8C9757-5FB8-4909-949D-2FD9211BFE5F}" presName="node" presStyleLbl="node1" presStyleIdx="1" presStyleCnt="9">
        <dgm:presLayoutVars>
          <dgm:bulletEnabled val="1"/>
        </dgm:presLayoutVars>
      </dgm:prSet>
      <dgm:spPr/>
    </dgm:pt>
    <dgm:pt modelId="{35197EB2-B317-4DDE-BC3E-EC2D2DFE2CB9}" type="pres">
      <dgm:prSet presAssocID="{CCB42225-8C07-4EE6-8C2D-A40F6F734E83}" presName="sibTrans" presStyleCnt="0"/>
      <dgm:spPr/>
    </dgm:pt>
    <dgm:pt modelId="{10C145D9-5340-492D-9A6A-65113786DF08}" type="pres">
      <dgm:prSet presAssocID="{D7F6A286-D318-4BCC-A6A0-1753AE56CEE7}" presName="node" presStyleLbl="node1" presStyleIdx="2" presStyleCnt="9">
        <dgm:presLayoutVars>
          <dgm:bulletEnabled val="1"/>
        </dgm:presLayoutVars>
      </dgm:prSet>
      <dgm:spPr/>
    </dgm:pt>
    <dgm:pt modelId="{8F2C94E5-8A83-4755-89BD-073C92A34851}" type="pres">
      <dgm:prSet presAssocID="{21C4BFD6-77BD-479B-86FA-31B2F7ABFE9E}" presName="sibTrans" presStyleCnt="0"/>
      <dgm:spPr/>
    </dgm:pt>
    <dgm:pt modelId="{70776484-F951-4D8B-B673-48D07A90C318}" type="pres">
      <dgm:prSet presAssocID="{92021A75-4CF7-43BD-87FA-8E1B806793A1}" presName="node" presStyleLbl="node1" presStyleIdx="3" presStyleCnt="9">
        <dgm:presLayoutVars>
          <dgm:bulletEnabled val="1"/>
        </dgm:presLayoutVars>
      </dgm:prSet>
      <dgm:spPr/>
    </dgm:pt>
    <dgm:pt modelId="{57AFEDAD-FF0D-48E8-8ABE-6C1211D4C56B}" type="pres">
      <dgm:prSet presAssocID="{754DE9CC-08E1-4217-AA97-C020DB13E565}" presName="sibTrans" presStyleCnt="0"/>
      <dgm:spPr/>
    </dgm:pt>
    <dgm:pt modelId="{F67AEF64-8956-4DCE-AF80-81EA4D9A3C8F}" type="pres">
      <dgm:prSet presAssocID="{D29CD9D0-485B-40AF-A883-8E09948EBC30}" presName="node" presStyleLbl="node1" presStyleIdx="4" presStyleCnt="9">
        <dgm:presLayoutVars>
          <dgm:bulletEnabled val="1"/>
        </dgm:presLayoutVars>
      </dgm:prSet>
      <dgm:spPr/>
    </dgm:pt>
    <dgm:pt modelId="{B2208F35-D128-423D-BD18-F60EDAA31126}" type="pres">
      <dgm:prSet presAssocID="{222C5C20-965C-488F-8EAE-645B54C4D031}" presName="sibTrans" presStyleCnt="0"/>
      <dgm:spPr/>
    </dgm:pt>
    <dgm:pt modelId="{7229FC5F-ACD5-4145-868E-54804E064372}" type="pres">
      <dgm:prSet presAssocID="{875ED180-F489-45A8-B719-DC9C1269A4B0}" presName="node" presStyleLbl="node1" presStyleIdx="5" presStyleCnt="9">
        <dgm:presLayoutVars>
          <dgm:bulletEnabled val="1"/>
        </dgm:presLayoutVars>
      </dgm:prSet>
      <dgm:spPr/>
    </dgm:pt>
    <dgm:pt modelId="{FAECDED3-976F-4733-BEA9-ABB82F278BB8}" type="pres">
      <dgm:prSet presAssocID="{48313722-4215-4D18-8F0C-CE524FBA47B8}" presName="sibTrans" presStyleCnt="0"/>
      <dgm:spPr/>
    </dgm:pt>
    <dgm:pt modelId="{1087F6D9-AAD8-4A79-BB2C-E3DA58AC9FEB}" type="pres">
      <dgm:prSet presAssocID="{8BDE0230-FF97-43E2-BB5C-3670A3657CB6}" presName="node" presStyleLbl="node1" presStyleIdx="6" presStyleCnt="9">
        <dgm:presLayoutVars>
          <dgm:bulletEnabled val="1"/>
        </dgm:presLayoutVars>
      </dgm:prSet>
      <dgm:spPr/>
    </dgm:pt>
    <dgm:pt modelId="{02FA3557-E3CB-4A60-A4E6-DC03797AD400}" type="pres">
      <dgm:prSet presAssocID="{9FD9632A-B8E3-48E6-9E82-4091CACB1AC1}" presName="sibTrans" presStyleCnt="0"/>
      <dgm:spPr/>
    </dgm:pt>
    <dgm:pt modelId="{AB4703B0-6FA6-44A5-B079-44D0325D80FA}" type="pres">
      <dgm:prSet presAssocID="{CFBC2F37-D334-46F8-8566-B3B6D3AEA9EF}" presName="node" presStyleLbl="node1" presStyleIdx="7" presStyleCnt="9">
        <dgm:presLayoutVars>
          <dgm:bulletEnabled val="1"/>
        </dgm:presLayoutVars>
      </dgm:prSet>
      <dgm:spPr/>
    </dgm:pt>
    <dgm:pt modelId="{7B1ED3E4-C96B-4A41-9080-B4EF81C5ED38}" type="pres">
      <dgm:prSet presAssocID="{48971281-B988-4149-B7C8-B8C8A3415861}" presName="sibTrans" presStyleCnt="0"/>
      <dgm:spPr/>
    </dgm:pt>
    <dgm:pt modelId="{B7BCC9C5-3E77-4C94-A24D-30E75CC8BA10}" type="pres">
      <dgm:prSet presAssocID="{2CC2F811-A195-49C0-8569-3EBE18EF94AA}" presName="node" presStyleLbl="node1" presStyleIdx="8" presStyleCnt="9">
        <dgm:presLayoutVars>
          <dgm:bulletEnabled val="1"/>
        </dgm:presLayoutVars>
      </dgm:prSet>
      <dgm:spPr/>
    </dgm:pt>
  </dgm:ptLst>
  <dgm:cxnLst>
    <dgm:cxn modelId="{FF1B2A0C-2822-4A9E-90F8-ABA86B91BAC5}" srcId="{F8A4274B-A57F-4BA1-9660-9A7ECC0B5893}" destId="{97E6DB8E-488A-42FE-910F-C3705970CCCC}" srcOrd="0" destOrd="0" parTransId="{FCE98BB7-FA4C-4C9F-99A9-8A1EB910B425}" sibTransId="{75A44DEC-A9F1-49B1-A011-AF5068C3B2BE}"/>
    <dgm:cxn modelId="{DB163E11-7EC0-4732-86B9-E24424B4D7B8}" type="presOf" srcId="{FF8C9757-5FB8-4909-949D-2FD9211BFE5F}" destId="{871FA252-4C81-4A99-8802-267A808A43DB}" srcOrd="0" destOrd="0" presId="urn:microsoft.com/office/officeart/2005/8/layout/default"/>
    <dgm:cxn modelId="{CD166522-2825-4DC6-9914-32B554466B7D}" type="presOf" srcId="{8BDE0230-FF97-43E2-BB5C-3670A3657CB6}" destId="{1087F6D9-AAD8-4A79-BB2C-E3DA58AC9FEB}" srcOrd="0" destOrd="0" presId="urn:microsoft.com/office/officeart/2005/8/layout/default"/>
    <dgm:cxn modelId="{0D5B0774-4BAC-482E-BA0F-406B8B1B3452}" type="presOf" srcId="{CFBC2F37-D334-46F8-8566-B3B6D3AEA9EF}" destId="{AB4703B0-6FA6-44A5-B079-44D0325D80FA}" srcOrd="0" destOrd="0" presId="urn:microsoft.com/office/officeart/2005/8/layout/default"/>
    <dgm:cxn modelId="{EC36E674-88EE-44B6-8D18-1DEBFD9AEE88}" type="presOf" srcId="{D29CD9D0-485B-40AF-A883-8E09948EBC30}" destId="{F67AEF64-8956-4DCE-AF80-81EA4D9A3C8F}" srcOrd="0" destOrd="0" presId="urn:microsoft.com/office/officeart/2005/8/layout/default"/>
    <dgm:cxn modelId="{79F56A75-2565-4989-8A6D-FEE5164A3300}" srcId="{F8A4274B-A57F-4BA1-9660-9A7ECC0B5893}" destId="{D29CD9D0-485B-40AF-A883-8E09948EBC30}" srcOrd="4" destOrd="0" parTransId="{1BED41D6-9B10-4BC3-AC27-BA374FAD0398}" sibTransId="{222C5C20-965C-488F-8EAE-645B54C4D031}"/>
    <dgm:cxn modelId="{A6ED5477-1F10-45F6-9F7E-1441E1663AF9}" srcId="{F8A4274B-A57F-4BA1-9660-9A7ECC0B5893}" destId="{875ED180-F489-45A8-B719-DC9C1269A4B0}" srcOrd="5" destOrd="0" parTransId="{7606C55B-700B-414E-B944-56EC8ECA423D}" sibTransId="{48313722-4215-4D18-8F0C-CE524FBA47B8}"/>
    <dgm:cxn modelId="{F5B44582-1635-4BD0-AE6F-C11C67A14695}" type="presOf" srcId="{2CC2F811-A195-49C0-8569-3EBE18EF94AA}" destId="{B7BCC9C5-3E77-4C94-A24D-30E75CC8BA10}" srcOrd="0" destOrd="0" presId="urn:microsoft.com/office/officeart/2005/8/layout/default"/>
    <dgm:cxn modelId="{26FA5690-611F-42DA-9F15-8A7D5005C1D3}" srcId="{F8A4274B-A57F-4BA1-9660-9A7ECC0B5893}" destId="{FF8C9757-5FB8-4909-949D-2FD9211BFE5F}" srcOrd="1" destOrd="0" parTransId="{940437ED-9C0E-46F5-B528-CBACCA940AB5}" sibTransId="{CCB42225-8C07-4EE6-8C2D-A40F6F734E83}"/>
    <dgm:cxn modelId="{87F8FF98-684A-44D5-A6A4-E088092501F9}" srcId="{F8A4274B-A57F-4BA1-9660-9A7ECC0B5893}" destId="{92021A75-4CF7-43BD-87FA-8E1B806793A1}" srcOrd="3" destOrd="0" parTransId="{E9957DE5-A89B-4A27-8E9C-040201637074}" sibTransId="{754DE9CC-08E1-4217-AA97-C020DB13E565}"/>
    <dgm:cxn modelId="{290702A5-135D-4751-896B-4326E149DEE9}" type="presOf" srcId="{92021A75-4CF7-43BD-87FA-8E1B806793A1}" destId="{70776484-F951-4D8B-B673-48D07A90C318}" srcOrd="0" destOrd="0" presId="urn:microsoft.com/office/officeart/2005/8/layout/default"/>
    <dgm:cxn modelId="{12299BB9-EC1F-4D29-A2CE-97AD92E7EEC1}" srcId="{F8A4274B-A57F-4BA1-9660-9A7ECC0B5893}" destId="{8BDE0230-FF97-43E2-BB5C-3670A3657CB6}" srcOrd="6" destOrd="0" parTransId="{799F2DA0-BA76-416C-A766-1A6EB672FE3E}" sibTransId="{9FD9632A-B8E3-48E6-9E82-4091CACB1AC1}"/>
    <dgm:cxn modelId="{898B7BC4-F3AC-4AD1-89A2-25FE9586594E}" type="presOf" srcId="{D7F6A286-D318-4BCC-A6A0-1753AE56CEE7}" destId="{10C145D9-5340-492D-9A6A-65113786DF08}" srcOrd="0" destOrd="0" presId="urn:microsoft.com/office/officeart/2005/8/layout/default"/>
    <dgm:cxn modelId="{70AACECB-615B-47CB-8578-7C79D9013E1A}" type="presOf" srcId="{875ED180-F489-45A8-B719-DC9C1269A4B0}" destId="{7229FC5F-ACD5-4145-868E-54804E064372}" srcOrd="0" destOrd="0" presId="urn:microsoft.com/office/officeart/2005/8/layout/default"/>
    <dgm:cxn modelId="{8FFDB8D3-3162-43A3-890A-FDAC26F9C2DE}" srcId="{F8A4274B-A57F-4BA1-9660-9A7ECC0B5893}" destId="{CFBC2F37-D334-46F8-8566-B3B6D3AEA9EF}" srcOrd="7" destOrd="0" parTransId="{4DB701D3-817C-4DA2-9CA3-85508AB4D611}" sibTransId="{48971281-B988-4149-B7C8-B8C8A3415861}"/>
    <dgm:cxn modelId="{E2226EDD-E3A7-4FC7-86E7-A81C5F70C1D4}" type="presOf" srcId="{97E6DB8E-488A-42FE-910F-C3705970CCCC}" destId="{D8427765-F38A-4E62-8346-E409423B5B1D}" srcOrd="0" destOrd="0" presId="urn:microsoft.com/office/officeart/2005/8/layout/default"/>
    <dgm:cxn modelId="{B77EDBEF-01DD-4124-B42C-625B8FB67A06}" srcId="{F8A4274B-A57F-4BA1-9660-9A7ECC0B5893}" destId="{2CC2F811-A195-49C0-8569-3EBE18EF94AA}" srcOrd="8" destOrd="0" parTransId="{DEAC976F-DFD3-4F47-BFD3-BFF2B0AD0563}" sibTransId="{186A24E6-6935-461C-8CD3-4400A5B9187D}"/>
    <dgm:cxn modelId="{E185B7F6-77CF-4434-BCE9-AF50BA62542B}" srcId="{F8A4274B-A57F-4BA1-9660-9A7ECC0B5893}" destId="{D7F6A286-D318-4BCC-A6A0-1753AE56CEE7}" srcOrd="2" destOrd="0" parTransId="{C0A958C6-496A-49A0-BF3D-BD560B03DF0B}" sibTransId="{21C4BFD6-77BD-479B-86FA-31B2F7ABFE9E}"/>
    <dgm:cxn modelId="{998280FA-5701-476A-B9D0-BD435E1FBC45}" type="presOf" srcId="{F8A4274B-A57F-4BA1-9660-9A7ECC0B5893}" destId="{C5404FAC-9B21-4639-BAAB-E97BBAD37E2D}" srcOrd="0" destOrd="0" presId="urn:microsoft.com/office/officeart/2005/8/layout/default"/>
    <dgm:cxn modelId="{D0CA7C61-EA8C-4981-88A1-870F232C9246}" type="presParOf" srcId="{C5404FAC-9B21-4639-BAAB-E97BBAD37E2D}" destId="{D8427765-F38A-4E62-8346-E409423B5B1D}" srcOrd="0" destOrd="0" presId="urn:microsoft.com/office/officeart/2005/8/layout/default"/>
    <dgm:cxn modelId="{69867339-E4F9-4E18-8FB3-924B329D6CE4}" type="presParOf" srcId="{C5404FAC-9B21-4639-BAAB-E97BBAD37E2D}" destId="{7A97B9A0-D91F-4F0E-8D89-C9167FD40B70}" srcOrd="1" destOrd="0" presId="urn:microsoft.com/office/officeart/2005/8/layout/default"/>
    <dgm:cxn modelId="{69077B04-96FF-42C9-A281-E572531ACBF9}" type="presParOf" srcId="{C5404FAC-9B21-4639-BAAB-E97BBAD37E2D}" destId="{871FA252-4C81-4A99-8802-267A808A43DB}" srcOrd="2" destOrd="0" presId="urn:microsoft.com/office/officeart/2005/8/layout/default"/>
    <dgm:cxn modelId="{F6F7D8D8-A2C9-4889-AC3A-E9C7D2F440B6}" type="presParOf" srcId="{C5404FAC-9B21-4639-BAAB-E97BBAD37E2D}" destId="{35197EB2-B317-4DDE-BC3E-EC2D2DFE2CB9}" srcOrd="3" destOrd="0" presId="urn:microsoft.com/office/officeart/2005/8/layout/default"/>
    <dgm:cxn modelId="{13B4F4CB-E786-4C54-AE06-4C4231DC6C15}" type="presParOf" srcId="{C5404FAC-9B21-4639-BAAB-E97BBAD37E2D}" destId="{10C145D9-5340-492D-9A6A-65113786DF08}" srcOrd="4" destOrd="0" presId="urn:microsoft.com/office/officeart/2005/8/layout/default"/>
    <dgm:cxn modelId="{5AEB7D9D-EABF-4B17-B67F-2F47F9220AA9}" type="presParOf" srcId="{C5404FAC-9B21-4639-BAAB-E97BBAD37E2D}" destId="{8F2C94E5-8A83-4755-89BD-073C92A34851}" srcOrd="5" destOrd="0" presId="urn:microsoft.com/office/officeart/2005/8/layout/default"/>
    <dgm:cxn modelId="{743094DB-DC15-4638-9115-3BC2172DE93F}" type="presParOf" srcId="{C5404FAC-9B21-4639-BAAB-E97BBAD37E2D}" destId="{70776484-F951-4D8B-B673-48D07A90C318}" srcOrd="6" destOrd="0" presId="urn:microsoft.com/office/officeart/2005/8/layout/default"/>
    <dgm:cxn modelId="{3BC4B303-B02B-4CE4-8575-D1D58D0D9424}" type="presParOf" srcId="{C5404FAC-9B21-4639-BAAB-E97BBAD37E2D}" destId="{57AFEDAD-FF0D-48E8-8ABE-6C1211D4C56B}" srcOrd="7" destOrd="0" presId="urn:microsoft.com/office/officeart/2005/8/layout/default"/>
    <dgm:cxn modelId="{47F873E4-C45E-4D3A-8EA1-E9C630124ED2}" type="presParOf" srcId="{C5404FAC-9B21-4639-BAAB-E97BBAD37E2D}" destId="{F67AEF64-8956-4DCE-AF80-81EA4D9A3C8F}" srcOrd="8" destOrd="0" presId="urn:microsoft.com/office/officeart/2005/8/layout/default"/>
    <dgm:cxn modelId="{303CA5E8-39D0-4F2F-8DAF-2766947DD488}" type="presParOf" srcId="{C5404FAC-9B21-4639-BAAB-E97BBAD37E2D}" destId="{B2208F35-D128-423D-BD18-F60EDAA31126}" srcOrd="9" destOrd="0" presId="urn:microsoft.com/office/officeart/2005/8/layout/default"/>
    <dgm:cxn modelId="{51D24482-FF21-40F1-8D26-4DE161A62AC2}" type="presParOf" srcId="{C5404FAC-9B21-4639-BAAB-E97BBAD37E2D}" destId="{7229FC5F-ACD5-4145-868E-54804E064372}" srcOrd="10" destOrd="0" presId="urn:microsoft.com/office/officeart/2005/8/layout/default"/>
    <dgm:cxn modelId="{B0E396FB-AC07-49C1-9306-416A7C62B34B}" type="presParOf" srcId="{C5404FAC-9B21-4639-BAAB-E97BBAD37E2D}" destId="{FAECDED3-976F-4733-BEA9-ABB82F278BB8}" srcOrd="11" destOrd="0" presId="urn:microsoft.com/office/officeart/2005/8/layout/default"/>
    <dgm:cxn modelId="{D39CC32E-0D95-4B93-8FE6-41081CD3C872}" type="presParOf" srcId="{C5404FAC-9B21-4639-BAAB-E97BBAD37E2D}" destId="{1087F6D9-AAD8-4A79-BB2C-E3DA58AC9FEB}" srcOrd="12" destOrd="0" presId="urn:microsoft.com/office/officeart/2005/8/layout/default"/>
    <dgm:cxn modelId="{DE1B45AC-425C-4F9D-AC9C-7F38D90096D3}" type="presParOf" srcId="{C5404FAC-9B21-4639-BAAB-E97BBAD37E2D}" destId="{02FA3557-E3CB-4A60-A4E6-DC03797AD400}" srcOrd="13" destOrd="0" presId="urn:microsoft.com/office/officeart/2005/8/layout/default"/>
    <dgm:cxn modelId="{54BA9FD4-150D-43D6-ABC3-61F99E06596A}" type="presParOf" srcId="{C5404FAC-9B21-4639-BAAB-E97BBAD37E2D}" destId="{AB4703B0-6FA6-44A5-B079-44D0325D80FA}" srcOrd="14" destOrd="0" presId="urn:microsoft.com/office/officeart/2005/8/layout/default"/>
    <dgm:cxn modelId="{FB32F7B6-A66C-4035-86E1-472BA458EFBC}" type="presParOf" srcId="{C5404FAC-9B21-4639-BAAB-E97BBAD37E2D}" destId="{7B1ED3E4-C96B-4A41-9080-B4EF81C5ED38}" srcOrd="15" destOrd="0" presId="urn:microsoft.com/office/officeart/2005/8/layout/default"/>
    <dgm:cxn modelId="{7A2536A3-2CBE-4B3C-A86D-71FE2D54A2A5}" type="presParOf" srcId="{C5404FAC-9B21-4639-BAAB-E97BBAD37E2D}" destId="{B7BCC9C5-3E77-4C94-A24D-30E75CC8BA10}"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266CFE-EC55-4AAA-8BA1-1443CCCB0E66}" type="doc">
      <dgm:prSet loTypeId="urn:microsoft.com/office/officeart/2005/8/layout/default" loCatId="list" qsTypeId="urn:microsoft.com/office/officeart/2005/8/quickstyle/simple1" qsCatId="simple" csTypeId="urn:microsoft.com/office/officeart/2005/8/colors/accent0_3" csCatId="mainScheme" phldr="1"/>
      <dgm:spPr/>
      <dgm:t>
        <a:bodyPr/>
        <a:lstStyle/>
        <a:p>
          <a:endParaRPr lang="en-US"/>
        </a:p>
      </dgm:t>
    </dgm:pt>
    <dgm:pt modelId="{A59F9BF3-B4E5-4640-AA53-6960B760655C}">
      <dgm:prSet phldrT="[Text]"/>
      <dgm:spPr/>
      <dgm:t>
        <a:bodyPr/>
        <a:lstStyle/>
        <a:p>
          <a:r>
            <a:rPr lang="en-US" b="0" i="0" dirty="0"/>
            <a:t>Support safe and adequate nutrition and hydration</a:t>
          </a:r>
          <a:endParaRPr lang="en-US" dirty="0"/>
        </a:p>
      </dgm:t>
    </dgm:pt>
    <dgm:pt modelId="{CAC2783D-0C17-480E-B196-93F9BBA6F504}" type="parTrans" cxnId="{9021AF2B-7E6A-44AC-8282-2124FCED3FFE}">
      <dgm:prSet/>
      <dgm:spPr/>
      <dgm:t>
        <a:bodyPr/>
        <a:lstStyle/>
        <a:p>
          <a:endParaRPr lang="en-US"/>
        </a:p>
      </dgm:t>
    </dgm:pt>
    <dgm:pt modelId="{CC6B32E4-D21F-43FC-AA63-C65D1A6A4031}" type="sibTrans" cxnId="{9021AF2B-7E6A-44AC-8282-2124FCED3FFE}">
      <dgm:prSet/>
      <dgm:spPr/>
      <dgm:t>
        <a:bodyPr/>
        <a:lstStyle/>
        <a:p>
          <a:endParaRPr lang="en-US"/>
        </a:p>
      </dgm:t>
    </dgm:pt>
    <dgm:pt modelId="{AC4AD97F-6B55-4695-BB2C-B9C573B579DA}">
      <dgm:prSet phldrT="[Text]"/>
      <dgm:spPr/>
      <dgm:t>
        <a:bodyPr/>
        <a:lstStyle/>
        <a:p>
          <a:r>
            <a:rPr lang="en-US" b="0" i="0"/>
            <a:t>Determine the optimum feeding methods and techniques to maximize swallowing safety and feeding efficiency</a:t>
          </a:r>
          <a:endParaRPr lang="en-US"/>
        </a:p>
      </dgm:t>
    </dgm:pt>
    <dgm:pt modelId="{92A2466E-A0E1-4639-86CD-F399D5A5D0EF}" type="parTrans" cxnId="{7D034D3C-5B52-4A66-B287-2BF6014FFAF2}">
      <dgm:prSet/>
      <dgm:spPr/>
      <dgm:t>
        <a:bodyPr/>
        <a:lstStyle/>
        <a:p>
          <a:endParaRPr lang="en-US"/>
        </a:p>
      </dgm:t>
    </dgm:pt>
    <dgm:pt modelId="{3ECCE175-3FC6-4943-B8C4-10B016D25E60}" type="sibTrans" cxnId="{7D034D3C-5B52-4A66-B287-2BF6014FFAF2}">
      <dgm:prSet/>
      <dgm:spPr/>
      <dgm:t>
        <a:bodyPr/>
        <a:lstStyle/>
        <a:p>
          <a:endParaRPr lang="en-US"/>
        </a:p>
      </dgm:t>
    </dgm:pt>
    <dgm:pt modelId="{5FFEF85C-6C3B-43D4-9C80-265E9D1A09B9}">
      <dgm:prSet phldrT="[Text]"/>
      <dgm:spPr/>
      <dgm:t>
        <a:bodyPr/>
        <a:lstStyle/>
        <a:p>
          <a:r>
            <a:rPr lang="en-US" b="0" i="0"/>
            <a:t>Incorporate dietary preferences by collaborating with caregivers</a:t>
          </a:r>
          <a:endParaRPr lang="en-US"/>
        </a:p>
      </dgm:t>
    </dgm:pt>
    <dgm:pt modelId="{5C092E7C-70BF-464B-8DE3-D2627030EC19}" type="parTrans" cxnId="{1A91E650-5D0C-4DB5-81B5-2F3A041DC8E2}">
      <dgm:prSet/>
      <dgm:spPr/>
      <dgm:t>
        <a:bodyPr/>
        <a:lstStyle/>
        <a:p>
          <a:endParaRPr lang="en-US"/>
        </a:p>
      </dgm:t>
    </dgm:pt>
    <dgm:pt modelId="{BD7E9580-11C2-4AEF-BF59-02621B560360}" type="sibTrans" cxnId="{1A91E650-5D0C-4DB5-81B5-2F3A041DC8E2}">
      <dgm:prSet/>
      <dgm:spPr/>
      <dgm:t>
        <a:bodyPr/>
        <a:lstStyle/>
        <a:p>
          <a:endParaRPr lang="en-US"/>
        </a:p>
      </dgm:t>
    </dgm:pt>
    <dgm:pt modelId="{13FF4E77-49C8-4E24-BCF3-8335448944C2}">
      <dgm:prSet phldrT="[Text]"/>
      <dgm:spPr/>
      <dgm:t>
        <a:bodyPr/>
        <a:lstStyle/>
        <a:p>
          <a:r>
            <a:rPr lang="en-US" b="0" i="0" dirty="0"/>
            <a:t>Help individuals achieve age-appropriate feeding skills in the most normal setting and manner possible</a:t>
          </a:r>
          <a:endParaRPr lang="en-US" dirty="0"/>
        </a:p>
      </dgm:t>
    </dgm:pt>
    <dgm:pt modelId="{A4840F9F-8C47-4CB8-BB9F-8F2BFCFF5641}" type="parTrans" cxnId="{FCB3105F-D731-461E-A5E9-F08BF5C24B23}">
      <dgm:prSet/>
      <dgm:spPr/>
      <dgm:t>
        <a:bodyPr/>
        <a:lstStyle/>
        <a:p>
          <a:endParaRPr lang="en-US"/>
        </a:p>
      </dgm:t>
    </dgm:pt>
    <dgm:pt modelId="{54ADC52A-C853-4B3C-BDD0-175057A84DD6}" type="sibTrans" cxnId="{FCB3105F-D731-461E-A5E9-F08BF5C24B23}">
      <dgm:prSet/>
      <dgm:spPr/>
      <dgm:t>
        <a:bodyPr/>
        <a:lstStyle/>
        <a:p>
          <a:endParaRPr lang="en-US"/>
        </a:p>
      </dgm:t>
    </dgm:pt>
    <dgm:pt modelId="{4A4F4761-A8C2-44F0-A81D-2EEEA9587CE9}">
      <dgm:prSet phldrT="[Text]"/>
      <dgm:spPr/>
      <dgm:t>
        <a:bodyPr/>
        <a:lstStyle/>
        <a:p>
          <a:r>
            <a:rPr lang="en-US" b="0" i="0"/>
            <a:t>Minimize the risk of pulmonary complications</a:t>
          </a:r>
          <a:endParaRPr lang="en-US"/>
        </a:p>
      </dgm:t>
    </dgm:pt>
    <dgm:pt modelId="{96B15CD2-8415-4855-A376-A0CCF015308D}" type="parTrans" cxnId="{614DC13D-FAFD-4821-AF6F-DA52E4D48ACB}">
      <dgm:prSet/>
      <dgm:spPr/>
      <dgm:t>
        <a:bodyPr/>
        <a:lstStyle/>
        <a:p>
          <a:endParaRPr lang="en-US"/>
        </a:p>
      </dgm:t>
    </dgm:pt>
    <dgm:pt modelId="{3DA50D2B-1A7B-4DFD-9BBC-DA444BA2AAFE}" type="sibTrans" cxnId="{614DC13D-FAFD-4821-AF6F-DA52E4D48ACB}">
      <dgm:prSet/>
      <dgm:spPr/>
      <dgm:t>
        <a:bodyPr/>
        <a:lstStyle/>
        <a:p>
          <a:endParaRPr lang="en-US"/>
        </a:p>
      </dgm:t>
    </dgm:pt>
    <dgm:pt modelId="{A2DCB2FC-1402-40F4-8884-8EF8AF6A06DF}">
      <dgm:prSet phldrT="[Text]"/>
      <dgm:spPr/>
      <dgm:t>
        <a:bodyPr/>
        <a:lstStyle/>
        <a:p>
          <a:r>
            <a:rPr lang="en-US" b="0" i="0"/>
            <a:t>Maximize the quality of life</a:t>
          </a:r>
          <a:endParaRPr lang="en-US"/>
        </a:p>
      </dgm:t>
    </dgm:pt>
    <dgm:pt modelId="{57CCF45A-B6EE-47AF-B54F-2141262E4E69}" type="parTrans" cxnId="{EF257ADD-97EE-4A1B-B312-43B48D4BE4BD}">
      <dgm:prSet/>
      <dgm:spPr/>
      <dgm:t>
        <a:bodyPr/>
        <a:lstStyle/>
        <a:p>
          <a:endParaRPr lang="en-US"/>
        </a:p>
      </dgm:t>
    </dgm:pt>
    <dgm:pt modelId="{1AD5859C-2BC0-41D5-82FD-605EE21C6228}" type="sibTrans" cxnId="{EF257ADD-97EE-4A1B-B312-43B48D4BE4BD}">
      <dgm:prSet/>
      <dgm:spPr/>
      <dgm:t>
        <a:bodyPr/>
        <a:lstStyle/>
        <a:p>
          <a:endParaRPr lang="en-US"/>
        </a:p>
      </dgm:t>
    </dgm:pt>
    <dgm:pt modelId="{EBA75F0D-BEFF-4645-BFBE-FAFBD625C3F5}">
      <dgm:prSet phldrT="[Text]"/>
      <dgm:spPr/>
      <dgm:t>
        <a:bodyPr/>
        <a:lstStyle/>
        <a:p>
          <a:r>
            <a:rPr lang="en-US" b="0" i="0" dirty="0"/>
            <a:t>Support caregiver</a:t>
          </a:r>
          <a:r>
            <a:rPr lang="en-US" b="0" i="0" dirty="0">
              <a:latin typeface="Aptos" panose="020B0004020202020204" pitchFamily="34" charset="0"/>
            </a:rPr>
            <a:t>–</a:t>
          </a:r>
          <a:r>
            <a:rPr lang="en-US" b="0" i="0" dirty="0"/>
            <a:t>child interactions and encourage child and caregiver autonomy and independence</a:t>
          </a:r>
          <a:endParaRPr lang="en-US" dirty="0"/>
        </a:p>
      </dgm:t>
    </dgm:pt>
    <dgm:pt modelId="{CFA1DCEA-445E-461C-85D8-034495822B47}" type="parTrans" cxnId="{016333F1-FF9E-4C4A-8AD5-31CDB1A09CA7}">
      <dgm:prSet/>
      <dgm:spPr/>
      <dgm:t>
        <a:bodyPr/>
        <a:lstStyle/>
        <a:p>
          <a:endParaRPr lang="en-US"/>
        </a:p>
      </dgm:t>
    </dgm:pt>
    <dgm:pt modelId="{FCD50F7C-76EA-4106-92A9-8B7C3727B9E2}" type="sibTrans" cxnId="{016333F1-FF9E-4C4A-8AD5-31CDB1A09CA7}">
      <dgm:prSet/>
      <dgm:spPr/>
      <dgm:t>
        <a:bodyPr/>
        <a:lstStyle/>
        <a:p>
          <a:endParaRPr lang="en-US"/>
        </a:p>
      </dgm:t>
    </dgm:pt>
    <dgm:pt modelId="{8DF1B95B-44A3-467E-98FA-5CA1A58927F5}">
      <dgm:prSet phldrT="[Text]"/>
      <dgm:spPr/>
      <dgm:t>
        <a:bodyPr/>
        <a:lstStyle/>
        <a:p>
          <a:r>
            <a:rPr lang="en-US" b="0" i="0" dirty="0"/>
            <a:t>Prevent future feeding issues with positive feeding-related experiences to the maximum extent possible, given the child’s medical situation</a:t>
          </a:r>
          <a:endParaRPr lang="en-US" dirty="0"/>
        </a:p>
      </dgm:t>
    </dgm:pt>
    <dgm:pt modelId="{13CDE81A-3B06-4776-BFEF-C0380CA2D85B}" type="parTrans" cxnId="{3AA723ED-869F-44E7-ADCF-13B39BBBD6B5}">
      <dgm:prSet/>
      <dgm:spPr/>
      <dgm:t>
        <a:bodyPr/>
        <a:lstStyle/>
        <a:p>
          <a:endParaRPr lang="en-US"/>
        </a:p>
      </dgm:t>
    </dgm:pt>
    <dgm:pt modelId="{A197BD4E-09C8-4939-8549-B76DF1824C1A}" type="sibTrans" cxnId="{3AA723ED-869F-44E7-ADCF-13B39BBBD6B5}">
      <dgm:prSet/>
      <dgm:spPr/>
      <dgm:t>
        <a:bodyPr/>
        <a:lstStyle/>
        <a:p>
          <a:endParaRPr lang="en-US"/>
        </a:p>
      </dgm:t>
    </dgm:pt>
    <dgm:pt modelId="{9BF0606C-B3B4-4F6A-9718-64DAE63CBBC2}" type="pres">
      <dgm:prSet presAssocID="{91266CFE-EC55-4AAA-8BA1-1443CCCB0E66}" presName="diagram" presStyleCnt="0">
        <dgm:presLayoutVars>
          <dgm:dir/>
          <dgm:resizeHandles val="exact"/>
        </dgm:presLayoutVars>
      </dgm:prSet>
      <dgm:spPr/>
    </dgm:pt>
    <dgm:pt modelId="{2BF0B901-698F-409F-88B7-48E56C38381C}" type="pres">
      <dgm:prSet presAssocID="{A59F9BF3-B4E5-4640-AA53-6960B760655C}" presName="node" presStyleLbl="node1" presStyleIdx="0" presStyleCnt="8">
        <dgm:presLayoutVars>
          <dgm:bulletEnabled val="1"/>
        </dgm:presLayoutVars>
      </dgm:prSet>
      <dgm:spPr/>
    </dgm:pt>
    <dgm:pt modelId="{123FB702-81A4-49B9-AF4B-869EFAE76AC3}" type="pres">
      <dgm:prSet presAssocID="{CC6B32E4-D21F-43FC-AA63-C65D1A6A4031}" presName="sibTrans" presStyleCnt="0"/>
      <dgm:spPr/>
    </dgm:pt>
    <dgm:pt modelId="{85E68629-24F9-4C18-82FD-47EE8140164B}" type="pres">
      <dgm:prSet presAssocID="{AC4AD97F-6B55-4695-BB2C-B9C573B579DA}" presName="node" presStyleLbl="node1" presStyleIdx="1" presStyleCnt="8">
        <dgm:presLayoutVars>
          <dgm:bulletEnabled val="1"/>
        </dgm:presLayoutVars>
      </dgm:prSet>
      <dgm:spPr/>
    </dgm:pt>
    <dgm:pt modelId="{A43EDEDD-F043-451C-B722-DE4E8D161BC7}" type="pres">
      <dgm:prSet presAssocID="{3ECCE175-3FC6-4943-B8C4-10B016D25E60}" presName="sibTrans" presStyleCnt="0"/>
      <dgm:spPr/>
    </dgm:pt>
    <dgm:pt modelId="{6200C11B-E9A8-49D4-AF66-FCB58953D831}" type="pres">
      <dgm:prSet presAssocID="{5FFEF85C-6C3B-43D4-9C80-265E9D1A09B9}" presName="node" presStyleLbl="node1" presStyleIdx="2" presStyleCnt="8">
        <dgm:presLayoutVars>
          <dgm:bulletEnabled val="1"/>
        </dgm:presLayoutVars>
      </dgm:prSet>
      <dgm:spPr/>
    </dgm:pt>
    <dgm:pt modelId="{93E30F12-9510-426D-94B9-8E9D6CF140BA}" type="pres">
      <dgm:prSet presAssocID="{BD7E9580-11C2-4AEF-BF59-02621B560360}" presName="sibTrans" presStyleCnt="0"/>
      <dgm:spPr/>
    </dgm:pt>
    <dgm:pt modelId="{F8CCD322-0B04-4890-B378-D0537BCE0070}" type="pres">
      <dgm:prSet presAssocID="{13FF4E77-49C8-4E24-BCF3-8335448944C2}" presName="node" presStyleLbl="node1" presStyleIdx="3" presStyleCnt="8">
        <dgm:presLayoutVars>
          <dgm:bulletEnabled val="1"/>
        </dgm:presLayoutVars>
      </dgm:prSet>
      <dgm:spPr/>
    </dgm:pt>
    <dgm:pt modelId="{09090558-56B8-4B7C-AFB8-7E373927C6A6}" type="pres">
      <dgm:prSet presAssocID="{54ADC52A-C853-4B3C-BDD0-175057A84DD6}" presName="sibTrans" presStyleCnt="0"/>
      <dgm:spPr/>
    </dgm:pt>
    <dgm:pt modelId="{60B92D43-4498-4089-B9BC-55D01AB6202A}" type="pres">
      <dgm:prSet presAssocID="{4A4F4761-A8C2-44F0-A81D-2EEEA9587CE9}" presName="node" presStyleLbl="node1" presStyleIdx="4" presStyleCnt="8">
        <dgm:presLayoutVars>
          <dgm:bulletEnabled val="1"/>
        </dgm:presLayoutVars>
      </dgm:prSet>
      <dgm:spPr/>
    </dgm:pt>
    <dgm:pt modelId="{007B56DA-C831-47DF-8565-E5A946463967}" type="pres">
      <dgm:prSet presAssocID="{3DA50D2B-1A7B-4DFD-9BBC-DA444BA2AAFE}" presName="sibTrans" presStyleCnt="0"/>
      <dgm:spPr/>
    </dgm:pt>
    <dgm:pt modelId="{B2032A58-5BFA-4620-B446-457EB2A13BF4}" type="pres">
      <dgm:prSet presAssocID="{A2DCB2FC-1402-40F4-8884-8EF8AF6A06DF}" presName="node" presStyleLbl="node1" presStyleIdx="5" presStyleCnt="8">
        <dgm:presLayoutVars>
          <dgm:bulletEnabled val="1"/>
        </dgm:presLayoutVars>
      </dgm:prSet>
      <dgm:spPr/>
    </dgm:pt>
    <dgm:pt modelId="{BCBB149F-7897-48B1-AFEF-30F13AF0EF30}" type="pres">
      <dgm:prSet presAssocID="{1AD5859C-2BC0-41D5-82FD-605EE21C6228}" presName="sibTrans" presStyleCnt="0"/>
      <dgm:spPr/>
    </dgm:pt>
    <dgm:pt modelId="{7ECF03A8-501E-4F02-8C3E-318857BC009A}" type="pres">
      <dgm:prSet presAssocID="{EBA75F0D-BEFF-4645-BFBE-FAFBD625C3F5}" presName="node" presStyleLbl="node1" presStyleIdx="6" presStyleCnt="8">
        <dgm:presLayoutVars>
          <dgm:bulletEnabled val="1"/>
        </dgm:presLayoutVars>
      </dgm:prSet>
      <dgm:spPr/>
    </dgm:pt>
    <dgm:pt modelId="{87F54DC3-4F72-4D05-B0C3-B5A7D6D50D10}" type="pres">
      <dgm:prSet presAssocID="{FCD50F7C-76EA-4106-92A9-8B7C3727B9E2}" presName="sibTrans" presStyleCnt="0"/>
      <dgm:spPr/>
    </dgm:pt>
    <dgm:pt modelId="{F6288038-4BBE-4A98-A611-E2B54816A6FD}" type="pres">
      <dgm:prSet presAssocID="{8DF1B95B-44A3-467E-98FA-5CA1A58927F5}" presName="node" presStyleLbl="node1" presStyleIdx="7" presStyleCnt="8">
        <dgm:presLayoutVars>
          <dgm:bulletEnabled val="1"/>
        </dgm:presLayoutVars>
      </dgm:prSet>
      <dgm:spPr/>
    </dgm:pt>
  </dgm:ptLst>
  <dgm:cxnLst>
    <dgm:cxn modelId="{3AD4A812-276E-44B7-8794-739413A0AA77}" type="presOf" srcId="{5FFEF85C-6C3B-43D4-9C80-265E9D1A09B9}" destId="{6200C11B-E9A8-49D4-AF66-FCB58953D831}" srcOrd="0" destOrd="0" presId="urn:microsoft.com/office/officeart/2005/8/layout/default"/>
    <dgm:cxn modelId="{9021AF2B-7E6A-44AC-8282-2124FCED3FFE}" srcId="{91266CFE-EC55-4AAA-8BA1-1443CCCB0E66}" destId="{A59F9BF3-B4E5-4640-AA53-6960B760655C}" srcOrd="0" destOrd="0" parTransId="{CAC2783D-0C17-480E-B196-93F9BBA6F504}" sibTransId="{CC6B32E4-D21F-43FC-AA63-C65D1A6A4031}"/>
    <dgm:cxn modelId="{7DC8D932-5D96-4040-BA66-141E66978A61}" type="presOf" srcId="{EBA75F0D-BEFF-4645-BFBE-FAFBD625C3F5}" destId="{7ECF03A8-501E-4F02-8C3E-318857BC009A}" srcOrd="0" destOrd="0" presId="urn:microsoft.com/office/officeart/2005/8/layout/default"/>
    <dgm:cxn modelId="{19EA1B36-6A79-4F17-ABB2-E705E0BA0F4E}" type="presOf" srcId="{A2DCB2FC-1402-40F4-8884-8EF8AF6A06DF}" destId="{B2032A58-5BFA-4620-B446-457EB2A13BF4}" srcOrd="0" destOrd="0" presId="urn:microsoft.com/office/officeart/2005/8/layout/default"/>
    <dgm:cxn modelId="{7D034D3C-5B52-4A66-B287-2BF6014FFAF2}" srcId="{91266CFE-EC55-4AAA-8BA1-1443CCCB0E66}" destId="{AC4AD97F-6B55-4695-BB2C-B9C573B579DA}" srcOrd="1" destOrd="0" parTransId="{92A2466E-A0E1-4639-86CD-F399D5A5D0EF}" sibTransId="{3ECCE175-3FC6-4943-B8C4-10B016D25E60}"/>
    <dgm:cxn modelId="{614DC13D-FAFD-4821-AF6F-DA52E4D48ACB}" srcId="{91266CFE-EC55-4AAA-8BA1-1443CCCB0E66}" destId="{4A4F4761-A8C2-44F0-A81D-2EEEA9587CE9}" srcOrd="4" destOrd="0" parTransId="{96B15CD2-8415-4855-A376-A0CCF015308D}" sibTransId="{3DA50D2B-1A7B-4DFD-9BBC-DA444BA2AAFE}"/>
    <dgm:cxn modelId="{FCB3105F-D731-461E-A5E9-F08BF5C24B23}" srcId="{91266CFE-EC55-4AAA-8BA1-1443CCCB0E66}" destId="{13FF4E77-49C8-4E24-BCF3-8335448944C2}" srcOrd="3" destOrd="0" parTransId="{A4840F9F-8C47-4CB8-BB9F-8F2BFCFF5641}" sibTransId="{54ADC52A-C853-4B3C-BDD0-175057A84DD6}"/>
    <dgm:cxn modelId="{1A91E650-5D0C-4DB5-81B5-2F3A041DC8E2}" srcId="{91266CFE-EC55-4AAA-8BA1-1443CCCB0E66}" destId="{5FFEF85C-6C3B-43D4-9C80-265E9D1A09B9}" srcOrd="2" destOrd="0" parTransId="{5C092E7C-70BF-464B-8DE3-D2627030EC19}" sibTransId="{BD7E9580-11C2-4AEF-BF59-02621B560360}"/>
    <dgm:cxn modelId="{E45BCB85-E58D-46D3-8793-55DE9E26708D}" type="presOf" srcId="{8DF1B95B-44A3-467E-98FA-5CA1A58927F5}" destId="{F6288038-4BBE-4A98-A611-E2B54816A6FD}" srcOrd="0" destOrd="0" presId="urn:microsoft.com/office/officeart/2005/8/layout/default"/>
    <dgm:cxn modelId="{F7C61396-4AB5-4704-9EA6-002B3B60A464}" type="presOf" srcId="{91266CFE-EC55-4AAA-8BA1-1443CCCB0E66}" destId="{9BF0606C-B3B4-4F6A-9718-64DAE63CBBC2}" srcOrd="0" destOrd="0" presId="urn:microsoft.com/office/officeart/2005/8/layout/default"/>
    <dgm:cxn modelId="{A14F999A-56F5-46BF-960E-B7E5B785B066}" type="presOf" srcId="{4A4F4761-A8C2-44F0-A81D-2EEEA9587CE9}" destId="{60B92D43-4498-4089-B9BC-55D01AB6202A}" srcOrd="0" destOrd="0" presId="urn:microsoft.com/office/officeart/2005/8/layout/default"/>
    <dgm:cxn modelId="{AF577EA4-A8CA-4F48-9C65-4682F1927324}" type="presOf" srcId="{A59F9BF3-B4E5-4640-AA53-6960B760655C}" destId="{2BF0B901-698F-409F-88B7-48E56C38381C}" srcOrd="0" destOrd="0" presId="urn:microsoft.com/office/officeart/2005/8/layout/default"/>
    <dgm:cxn modelId="{B917F6A8-2734-49B2-B7E6-B3339F1EDDD0}" type="presOf" srcId="{13FF4E77-49C8-4E24-BCF3-8335448944C2}" destId="{F8CCD322-0B04-4890-B378-D0537BCE0070}" srcOrd="0" destOrd="0" presId="urn:microsoft.com/office/officeart/2005/8/layout/default"/>
    <dgm:cxn modelId="{D3BBB0BF-D280-4F07-B5BC-A4F2A74E88E1}" type="presOf" srcId="{AC4AD97F-6B55-4695-BB2C-B9C573B579DA}" destId="{85E68629-24F9-4C18-82FD-47EE8140164B}" srcOrd="0" destOrd="0" presId="urn:microsoft.com/office/officeart/2005/8/layout/default"/>
    <dgm:cxn modelId="{EF257ADD-97EE-4A1B-B312-43B48D4BE4BD}" srcId="{91266CFE-EC55-4AAA-8BA1-1443CCCB0E66}" destId="{A2DCB2FC-1402-40F4-8884-8EF8AF6A06DF}" srcOrd="5" destOrd="0" parTransId="{57CCF45A-B6EE-47AF-B54F-2141262E4E69}" sibTransId="{1AD5859C-2BC0-41D5-82FD-605EE21C6228}"/>
    <dgm:cxn modelId="{3AA723ED-869F-44E7-ADCF-13B39BBBD6B5}" srcId="{91266CFE-EC55-4AAA-8BA1-1443CCCB0E66}" destId="{8DF1B95B-44A3-467E-98FA-5CA1A58927F5}" srcOrd="7" destOrd="0" parTransId="{13CDE81A-3B06-4776-BFEF-C0380CA2D85B}" sibTransId="{A197BD4E-09C8-4939-8549-B76DF1824C1A}"/>
    <dgm:cxn modelId="{016333F1-FF9E-4C4A-8AD5-31CDB1A09CA7}" srcId="{91266CFE-EC55-4AAA-8BA1-1443CCCB0E66}" destId="{EBA75F0D-BEFF-4645-BFBE-FAFBD625C3F5}" srcOrd="6" destOrd="0" parTransId="{CFA1DCEA-445E-461C-85D8-034495822B47}" sibTransId="{FCD50F7C-76EA-4106-92A9-8B7C3727B9E2}"/>
    <dgm:cxn modelId="{BCCCB5F0-05C1-4021-8170-93D34F3D996C}" type="presParOf" srcId="{9BF0606C-B3B4-4F6A-9718-64DAE63CBBC2}" destId="{2BF0B901-698F-409F-88B7-48E56C38381C}" srcOrd="0" destOrd="0" presId="urn:microsoft.com/office/officeart/2005/8/layout/default"/>
    <dgm:cxn modelId="{C90D0198-ADE6-4B25-A6DC-3A3B5974C1FD}" type="presParOf" srcId="{9BF0606C-B3B4-4F6A-9718-64DAE63CBBC2}" destId="{123FB702-81A4-49B9-AF4B-869EFAE76AC3}" srcOrd="1" destOrd="0" presId="urn:microsoft.com/office/officeart/2005/8/layout/default"/>
    <dgm:cxn modelId="{C12DB634-721D-4B54-B77F-9B1272303BDE}" type="presParOf" srcId="{9BF0606C-B3B4-4F6A-9718-64DAE63CBBC2}" destId="{85E68629-24F9-4C18-82FD-47EE8140164B}" srcOrd="2" destOrd="0" presId="urn:microsoft.com/office/officeart/2005/8/layout/default"/>
    <dgm:cxn modelId="{0691B29C-D604-4053-A073-143D8227EC5F}" type="presParOf" srcId="{9BF0606C-B3B4-4F6A-9718-64DAE63CBBC2}" destId="{A43EDEDD-F043-451C-B722-DE4E8D161BC7}" srcOrd="3" destOrd="0" presId="urn:microsoft.com/office/officeart/2005/8/layout/default"/>
    <dgm:cxn modelId="{B1DCD4C1-1C3B-4F0A-98BE-BAD2E628EDDD}" type="presParOf" srcId="{9BF0606C-B3B4-4F6A-9718-64DAE63CBBC2}" destId="{6200C11B-E9A8-49D4-AF66-FCB58953D831}" srcOrd="4" destOrd="0" presId="urn:microsoft.com/office/officeart/2005/8/layout/default"/>
    <dgm:cxn modelId="{C2D22045-EC66-47BA-9261-9D69052BF726}" type="presParOf" srcId="{9BF0606C-B3B4-4F6A-9718-64DAE63CBBC2}" destId="{93E30F12-9510-426D-94B9-8E9D6CF140BA}" srcOrd="5" destOrd="0" presId="urn:microsoft.com/office/officeart/2005/8/layout/default"/>
    <dgm:cxn modelId="{0227EF2F-AE25-4441-A16D-6A564473E45A}" type="presParOf" srcId="{9BF0606C-B3B4-4F6A-9718-64DAE63CBBC2}" destId="{F8CCD322-0B04-4890-B378-D0537BCE0070}" srcOrd="6" destOrd="0" presId="urn:microsoft.com/office/officeart/2005/8/layout/default"/>
    <dgm:cxn modelId="{E12DB74F-E4C8-4755-9A24-47EE0A705DD3}" type="presParOf" srcId="{9BF0606C-B3B4-4F6A-9718-64DAE63CBBC2}" destId="{09090558-56B8-4B7C-AFB8-7E373927C6A6}" srcOrd="7" destOrd="0" presId="urn:microsoft.com/office/officeart/2005/8/layout/default"/>
    <dgm:cxn modelId="{18070C5E-C91E-4B1C-AC0D-77A13C03181A}" type="presParOf" srcId="{9BF0606C-B3B4-4F6A-9718-64DAE63CBBC2}" destId="{60B92D43-4498-4089-B9BC-55D01AB6202A}" srcOrd="8" destOrd="0" presId="urn:microsoft.com/office/officeart/2005/8/layout/default"/>
    <dgm:cxn modelId="{C5346BA4-58AE-49F8-920D-AFC1000ED6B4}" type="presParOf" srcId="{9BF0606C-B3B4-4F6A-9718-64DAE63CBBC2}" destId="{007B56DA-C831-47DF-8565-E5A946463967}" srcOrd="9" destOrd="0" presId="urn:microsoft.com/office/officeart/2005/8/layout/default"/>
    <dgm:cxn modelId="{BEF36B33-CE3C-4997-AF7C-9DC889DC93E3}" type="presParOf" srcId="{9BF0606C-B3B4-4F6A-9718-64DAE63CBBC2}" destId="{B2032A58-5BFA-4620-B446-457EB2A13BF4}" srcOrd="10" destOrd="0" presId="urn:microsoft.com/office/officeart/2005/8/layout/default"/>
    <dgm:cxn modelId="{39AABABE-FF9D-4D46-907B-C21C27F7EE6D}" type="presParOf" srcId="{9BF0606C-B3B4-4F6A-9718-64DAE63CBBC2}" destId="{BCBB149F-7897-48B1-AFEF-30F13AF0EF30}" srcOrd="11" destOrd="0" presId="urn:microsoft.com/office/officeart/2005/8/layout/default"/>
    <dgm:cxn modelId="{49E96331-82F9-40E7-A1D4-9A04D01000FA}" type="presParOf" srcId="{9BF0606C-B3B4-4F6A-9718-64DAE63CBBC2}" destId="{7ECF03A8-501E-4F02-8C3E-318857BC009A}" srcOrd="12" destOrd="0" presId="urn:microsoft.com/office/officeart/2005/8/layout/default"/>
    <dgm:cxn modelId="{4DA855B2-8F85-445C-BC92-0BC326119383}" type="presParOf" srcId="{9BF0606C-B3B4-4F6A-9718-64DAE63CBBC2}" destId="{87F54DC3-4F72-4D05-B0C3-B5A7D6D50D10}" srcOrd="13" destOrd="0" presId="urn:microsoft.com/office/officeart/2005/8/layout/default"/>
    <dgm:cxn modelId="{0D75CF5B-3F2F-4A42-A4AE-FD22FF5FBFCC}" type="presParOf" srcId="{9BF0606C-B3B4-4F6A-9718-64DAE63CBBC2}" destId="{F6288038-4BBE-4A98-A611-E2B54816A6FD}"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B332034-3FA0-4417-8A42-5A01160267C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5632EB85-3260-402E-AD60-325AFDBA4237}">
      <dgm:prSet phldrT="[Text]"/>
      <dgm:spPr/>
      <dgm:t>
        <a:bodyPr/>
        <a:lstStyle/>
        <a:p>
          <a:r>
            <a:rPr lang="en-US"/>
            <a:t>Positioning</a:t>
          </a:r>
        </a:p>
      </dgm:t>
    </dgm:pt>
    <dgm:pt modelId="{4F664054-BF52-4683-8F0A-ABB6A8B2317F}" type="parTrans" cxnId="{4303C548-CB4F-4E26-ACDA-B49AE1A32A65}">
      <dgm:prSet/>
      <dgm:spPr/>
      <dgm:t>
        <a:bodyPr/>
        <a:lstStyle/>
        <a:p>
          <a:endParaRPr lang="en-US"/>
        </a:p>
      </dgm:t>
    </dgm:pt>
    <dgm:pt modelId="{670C03DD-6A25-4032-ADA9-977036239435}" type="sibTrans" cxnId="{4303C548-CB4F-4E26-ACDA-B49AE1A32A65}">
      <dgm:prSet/>
      <dgm:spPr/>
      <dgm:t>
        <a:bodyPr/>
        <a:lstStyle/>
        <a:p>
          <a:endParaRPr lang="en-US"/>
        </a:p>
      </dgm:t>
    </dgm:pt>
    <dgm:pt modelId="{542D508C-0E89-4EA4-83FE-32D138A34A8A}">
      <dgm:prSet phldrT="[Text]"/>
      <dgm:spPr/>
      <dgm:t>
        <a:bodyPr/>
        <a:lstStyle/>
        <a:p>
          <a:r>
            <a:rPr lang="en-US" dirty="0"/>
            <a:t>Diet Modification</a:t>
          </a:r>
        </a:p>
      </dgm:t>
    </dgm:pt>
    <dgm:pt modelId="{07EFF563-3A82-404F-BE34-DA7CBB447428}" type="parTrans" cxnId="{C0B2B9FC-FB2C-4A39-9F94-BD4DD4B567F0}">
      <dgm:prSet/>
      <dgm:spPr/>
      <dgm:t>
        <a:bodyPr/>
        <a:lstStyle/>
        <a:p>
          <a:endParaRPr lang="en-US"/>
        </a:p>
      </dgm:t>
    </dgm:pt>
    <dgm:pt modelId="{28DE5DFF-86A8-46E0-A085-2FC85E5BD3BA}" type="sibTrans" cxnId="{C0B2B9FC-FB2C-4A39-9F94-BD4DD4B567F0}">
      <dgm:prSet/>
      <dgm:spPr/>
      <dgm:t>
        <a:bodyPr/>
        <a:lstStyle/>
        <a:p>
          <a:endParaRPr lang="en-US"/>
        </a:p>
      </dgm:t>
    </dgm:pt>
    <dgm:pt modelId="{442068E1-48D3-48D8-9435-5FCEB5562405}">
      <dgm:prSet phldrT="[Text]"/>
      <dgm:spPr/>
      <dgm:t>
        <a:bodyPr/>
        <a:lstStyle/>
        <a:p>
          <a:r>
            <a:rPr lang="en-US"/>
            <a:t>Equipment and Utensils</a:t>
          </a:r>
        </a:p>
      </dgm:t>
    </dgm:pt>
    <dgm:pt modelId="{915A7061-CB1B-41D3-BF29-4F17A6464F38}" type="parTrans" cxnId="{33A11745-73EB-4171-9DF5-B9ABDE69652E}">
      <dgm:prSet/>
      <dgm:spPr/>
      <dgm:t>
        <a:bodyPr/>
        <a:lstStyle/>
        <a:p>
          <a:endParaRPr lang="en-US"/>
        </a:p>
      </dgm:t>
    </dgm:pt>
    <dgm:pt modelId="{5DD544BB-2CA5-4179-A59A-3FEB93561D54}" type="sibTrans" cxnId="{33A11745-73EB-4171-9DF5-B9ABDE69652E}">
      <dgm:prSet/>
      <dgm:spPr/>
      <dgm:t>
        <a:bodyPr/>
        <a:lstStyle/>
        <a:p>
          <a:endParaRPr lang="en-US"/>
        </a:p>
      </dgm:t>
    </dgm:pt>
    <dgm:pt modelId="{244AD6FE-18F8-49D9-8120-464A9F33A3DD}" type="pres">
      <dgm:prSet presAssocID="{6B332034-3FA0-4417-8A42-5A01160267CF}" presName="diagram" presStyleCnt="0">
        <dgm:presLayoutVars>
          <dgm:dir/>
          <dgm:resizeHandles val="exact"/>
        </dgm:presLayoutVars>
      </dgm:prSet>
      <dgm:spPr/>
    </dgm:pt>
    <dgm:pt modelId="{84EE5744-5AF9-40A4-AD3D-706E1D246CB5}" type="pres">
      <dgm:prSet presAssocID="{5632EB85-3260-402E-AD60-325AFDBA4237}" presName="node" presStyleLbl="node1" presStyleIdx="0" presStyleCnt="3">
        <dgm:presLayoutVars>
          <dgm:bulletEnabled val="1"/>
        </dgm:presLayoutVars>
      </dgm:prSet>
      <dgm:spPr/>
    </dgm:pt>
    <dgm:pt modelId="{A23A0998-AA7B-436B-AA09-585B60E23B09}" type="pres">
      <dgm:prSet presAssocID="{670C03DD-6A25-4032-ADA9-977036239435}" presName="sibTrans" presStyleCnt="0"/>
      <dgm:spPr/>
    </dgm:pt>
    <dgm:pt modelId="{34C9849E-F59B-4B75-91B6-D5C35022F1C2}" type="pres">
      <dgm:prSet presAssocID="{542D508C-0E89-4EA4-83FE-32D138A34A8A}" presName="node" presStyleLbl="node1" presStyleIdx="1" presStyleCnt="3">
        <dgm:presLayoutVars>
          <dgm:bulletEnabled val="1"/>
        </dgm:presLayoutVars>
      </dgm:prSet>
      <dgm:spPr/>
    </dgm:pt>
    <dgm:pt modelId="{6A667E27-A703-4F55-BF45-524B55587B55}" type="pres">
      <dgm:prSet presAssocID="{28DE5DFF-86A8-46E0-A085-2FC85E5BD3BA}" presName="sibTrans" presStyleCnt="0"/>
      <dgm:spPr/>
    </dgm:pt>
    <dgm:pt modelId="{6D40A0DB-3D82-4BA9-BD0D-6F255DD57B17}" type="pres">
      <dgm:prSet presAssocID="{442068E1-48D3-48D8-9435-5FCEB5562405}" presName="node" presStyleLbl="node1" presStyleIdx="2" presStyleCnt="3">
        <dgm:presLayoutVars>
          <dgm:bulletEnabled val="1"/>
        </dgm:presLayoutVars>
      </dgm:prSet>
      <dgm:spPr/>
    </dgm:pt>
  </dgm:ptLst>
  <dgm:cxnLst>
    <dgm:cxn modelId="{61A1FC30-1AC2-480A-88C6-69772B21F414}" type="presOf" srcId="{442068E1-48D3-48D8-9435-5FCEB5562405}" destId="{6D40A0DB-3D82-4BA9-BD0D-6F255DD57B17}" srcOrd="0" destOrd="0" presId="urn:microsoft.com/office/officeart/2005/8/layout/default"/>
    <dgm:cxn modelId="{33A11745-73EB-4171-9DF5-B9ABDE69652E}" srcId="{6B332034-3FA0-4417-8A42-5A01160267CF}" destId="{442068E1-48D3-48D8-9435-5FCEB5562405}" srcOrd="2" destOrd="0" parTransId="{915A7061-CB1B-41D3-BF29-4F17A6464F38}" sibTransId="{5DD544BB-2CA5-4179-A59A-3FEB93561D54}"/>
    <dgm:cxn modelId="{4303C548-CB4F-4E26-ACDA-B49AE1A32A65}" srcId="{6B332034-3FA0-4417-8A42-5A01160267CF}" destId="{5632EB85-3260-402E-AD60-325AFDBA4237}" srcOrd="0" destOrd="0" parTransId="{4F664054-BF52-4683-8F0A-ABB6A8B2317F}" sibTransId="{670C03DD-6A25-4032-ADA9-977036239435}"/>
    <dgm:cxn modelId="{DCEE1F73-A9CB-4262-B5AB-8A7D7D11594D}" type="presOf" srcId="{5632EB85-3260-402E-AD60-325AFDBA4237}" destId="{84EE5744-5AF9-40A4-AD3D-706E1D246CB5}" srcOrd="0" destOrd="0" presId="urn:microsoft.com/office/officeart/2005/8/layout/default"/>
    <dgm:cxn modelId="{70BCD3CB-2FBE-4273-A758-85A022897353}" type="presOf" srcId="{542D508C-0E89-4EA4-83FE-32D138A34A8A}" destId="{34C9849E-F59B-4B75-91B6-D5C35022F1C2}" srcOrd="0" destOrd="0" presId="urn:microsoft.com/office/officeart/2005/8/layout/default"/>
    <dgm:cxn modelId="{006D40E5-2CAE-41A4-92AF-953D6142B087}" type="presOf" srcId="{6B332034-3FA0-4417-8A42-5A01160267CF}" destId="{244AD6FE-18F8-49D9-8120-464A9F33A3DD}" srcOrd="0" destOrd="0" presId="urn:microsoft.com/office/officeart/2005/8/layout/default"/>
    <dgm:cxn modelId="{C0B2B9FC-FB2C-4A39-9F94-BD4DD4B567F0}" srcId="{6B332034-3FA0-4417-8A42-5A01160267CF}" destId="{542D508C-0E89-4EA4-83FE-32D138A34A8A}" srcOrd="1" destOrd="0" parTransId="{07EFF563-3A82-404F-BE34-DA7CBB447428}" sibTransId="{28DE5DFF-86A8-46E0-A085-2FC85E5BD3BA}"/>
    <dgm:cxn modelId="{D14E90EA-47DC-4A63-8C2A-AA99B347EF66}" type="presParOf" srcId="{244AD6FE-18F8-49D9-8120-464A9F33A3DD}" destId="{84EE5744-5AF9-40A4-AD3D-706E1D246CB5}" srcOrd="0" destOrd="0" presId="urn:microsoft.com/office/officeart/2005/8/layout/default"/>
    <dgm:cxn modelId="{57F19B3F-061F-484C-9DA8-25DC16ECF3C4}" type="presParOf" srcId="{244AD6FE-18F8-49D9-8120-464A9F33A3DD}" destId="{A23A0998-AA7B-436B-AA09-585B60E23B09}" srcOrd="1" destOrd="0" presId="urn:microsoft.com/office/officeart/2005/8/layout/default"/>
    <dgm:cxn modelId="{F3C323F8-ACC8-4E88-8BD9-A281C327799E}" type="presParOf" srcId="{244AD6FE-18F8-49D9-8120-464A9F33A3DD}" destId="{34C9849E-F59B-4B75-91B6-D5C35022F1C2}" srcOrd="2" destOrd="0" presId="urn:microsoft.com/office/officeart/2005/8/layout/default"/>
    <dgm:cxn modelId="{7F154285-29F4-4774-9D81-003BC765010E}" type="presParOf" srcId="{244AD6FE-18F8-49D9-8120-464A9F33A3DD}" destId="{6A667E27-A703-4F55-BF45-524B55587B55}" srcOrd="3" destOrd="0" presId="urn:microsoft.com/office/officeart/2005/8/layout/default"/>
    <dgm:cxn modelId="{22BD99DB-EBDC-4B11-B54C-B18508A8074C}" type="presParOf" srcId="{244AD6FE-18F8-49D9-8120-464A9F33A3DD}" destId="{6D40A0DB-3D82-4BA9-BD0D-6F255DD57B17}"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750BF7B-100A-44B5-B840-EC9300A93C5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A555AE7-F215-4F20-A179-794AD6B7AC98}">
      <dgm:prSet phldrT="[Text]"/>
      <dgm:spPr/>
      <dgm:t>
        <a:bodyPr/>
        <a:lstStyle/>
        <a:p>
          <a:r>
            <a:rPr lang="en-US"/>
            <a:t>Swallowing maneuvers</a:t>
          </a:r>
        </a:p>
      </dgm:t>
    </dgm:pt>
    <dgm:pt modelId="{0B09C962-DA3C-41BD-A64C-0271114B326B}" type="parTrans" cxnId="{65C83AA5-1567-4B8E-9BCC-D0C0106983BC}">
      <dgm:prSet/>
      <dgm:spPr/>
      <dgm:t>
        <a:bodyPr/>
        <a:lstStyle/>
        <a:p>
          <a:endParaRPr lang="en-US"/>
        </a:p>
      </dgm:t>
    </dgm:pt>
    <dgm:pt modelId="{22BF784F-4DAD-47D1-8B9F-F6341377CD0D}" type="sibTrans" cxnId="{65C83AA5-1567-4B8E-9BCC-D0C0106983BC}">
      <dgm:prSet/>
      <dgm:spPr/>
      <dgm:t>
        <a:bodyPr/>
        <a:lstStyle/>
        <a:p>
          <a:endParaRPr lang="en-US"/>
        </a:p>
      </dgm:t>
    </dgm:pt>
    <dgm:pt modelId="{1A3224E1-653D-4D91-8F3C-740782A44770}">
      <dgm:prSet phldrT="[Text]"/>
      <dgm:spPr/>
      <dgm:t>
        <a:bodyPr/>
        <a:lstStyle/>
        <a:p>
          <a:r>
            <a:rPr lang="en-US"/>
            <a:t>Oral motor and sensory techniques</a:t>
          </a:r>
        </a:p>
      </dgm:t>
    </dgm:pt>
    <dgm:pt modelId="{64788CCE-39E0-410F-8C11-52E816C05BE9}" type="parTrans" cxnId="{9C408633-43A6-452D-B1D6-0BBDB0AFCC69}">
      <dgm:prSet/>
      <dgm:spPr/>
      <dgm:t>
        <a:bodyPr/>
        <a:lstStyle/>
        <a:p>
          <a:endParaRPr lang="en-US"/>
        </a:p>
      </dgm:t>
    </dgm:pt>
    <dgm:pt modelId="{E477F61B-2A93-4072-B4FD-6C7AAD56A4B2}" type="sibTrans" cxnId="{9C408633-43A6-452D-B1D6-0BBDB0AFCC69}">
      <dgm:prSet/>
      <dgm:spPr/>
      <dgm:t>
        <a:bodyPr/>
        <a:lstStyle/>
        <a:p>
          <a:endParaRPr lang="en-US"/>
        </a:p>
      </dgm:t>
    </dgm:pt>
    <dgm:pt modelId="{7DAF7681-B986-4D0D-B802-B736532BF6FD}">
      <dgm:prSet phldrT="[Text]"/>
      <dgm:spPr/>
      <dgm:t>
        <a:bodyPr/>
        <a:lstStyle/>
        <a:p>
          <a:r>
            <a:rPr lang="en-US"/>
            <a:t>Biofeedback</a:t>
          </a:r>
        </a:p>
      </dgm:t>
    </dgm:pt>
    <dgm:pt modelId="{CED366CF-78B7-4885-8537-673CBEB6F8FB}" type="parTrans" cxnId="{2B0672A1-D4A8-469E-81E1-FDCCF558D982}">
      <dgm:prSet/>
      <dgm:spPr/>
      <dgm:t>
        <a:bodyPr/>
        <a:lstStyle/>
        <a:p>
          <a:endParaRPr lang="en-US"/>
        </a:p>
      </dgm:t>
    </dgm:pt>
    <dgm:pt modelId="{A47D0F03-EE95-44F7-A20A-1118FD536257}" type="sibTrans" cxnId="{2B0672A1-D4A8-469E-81E1-FDCCF558D982}">
      <dgm:prSet/>
      <dgm:spPr/>
      <dgm:t>
        <a:bodyPr/>
        <a:lstStyle/>
        <a:p>
          <a:endParaRPr lang="en-US"/>
        </a:p>
      </dgm:t>
    </dgm:pt>
    <dgm:pt modelId="{BD44CAA5-BFB1-4407-8CC0-87A54B1331C1}">
      <dgm:prSet phldrT="[Text]"/>
      <dgm:spPr/>
      <dgm:t>
        <a:bodyPr/>
        <a:lstStyle/>
        <a:p>
          <a:r>
            <a:rPr lang="en-US"/>
            <a:t>NMES*</a:t>
          </a:r>
        </a:p>
      </dgm:t>
    </dgm:pt>
    <dgm:pt modelId="{49A95130-2EAE-44EE-B40B-73D5703A0FB9}" type="parTrans" cxnId="{A97A7A26-2B15-4535-9DD9-54D81A77FB34}">
      <dgm:prSet/>
      <dgm:spPr/>
      <dgm:t>
        <a:bodyPr/>
        <a:lstStyle/>
        <a:p>
          <a:endParaRPr lang="en-US"/>
        </a:p>
      </dgm:t>
    </dgm:pt>
    <dgm:pt modelId="{939014E2-40CA-4E64-B0BB-5A960C77E0B3}" type="sibTrans" cxnId="{A97A7A26-2B15-4535-9DD9-54D81A77FB34}">
      <dgm:prSet/>
      <dgm:spPr/>
      <dgm:t>
        <a:bodyPr/>
        <a:lstStyle/>
        <a:p>
          <a:endParaRPr lang="en-US"/>
        </a:p>
      </dgm:t>
    </dgm:pt>
    <dgm:pt modelId="{6B54C8D0-1484-4C98-B424-98B085F51D3C}">
      <dgm:prSet phldrT="[Text]"/>
      <dgm:spPr/>
      <dgm:t>
        <a:bodyPr/>
        <a:lstStyle/>
        <a:p>
          <a:r>
            <a:rPr lang="en-US"/>
            <a:t>Responsive feeding</a:t>
          </a:r>
        </a:p>
      </dgm:t>
    </dgm:pt>
    <dgm:pt modelId="{DC7EAE2F-8B0D-453C-9609-C61310043E83}" type="parTrans" cxnId="{27162660-DCEA-4CAB-9A78-81A9E4FF224C}">
      <dgm:prSet/>
      <dgm:spPr/>
      <dgm:t>
        <a:bodyPr/>
        <a:lstStyle/>
        <a:p>
          <a:endParaRPr lang="en-US"/>
        </a:p>
      </dgm:t>
    </dgm:pt>
    <dgm:pt modelId="{82E8289F-9569-4C8E-BC3C-9AE30DD06C4B}" type="sibTrans" cxnId="{27162660-DCEA-4CAB-9A78-81A9E4FF224C}">
      <dgm:prSet/>
      <dgm:spPr/>
      <dgm:t>
        <a:bodyPr/>
        <a:lstStyle/>
        <a:p>
          <a:endParaRPr lang="en-US"/>
        </a:p>
      </dgm:t>
    </dgm:pt>
    <dgm:pt modelId="{476C0F6E-D655-4A92-A52F-23EF3FA3D1A6}" type="pres">
      <dgm:prSet presAssocID="{C750BF7B-100A-44B5-B840-EC9300A93C5D}" presName="diagram" presStyleCnt="0">
        <dgm:presLayoutVars>
          <dgm:dir/>
          <dgm:resizeHandles val="exact"/>
        </dgm:presLayoutVars>
      </dgm:prSet>
      <dgm:spPr/>
    </dgm:pt>
    <dgm:pt modelId="{6C629C5F-8B91-4461-AAA6-3EC6FCF93320}" type="pres">
      <dgm:prSet presAssocID="{0A555AE7-F215-4F20-A179-794AD6B7AC98}" presName="node" presStyleLbl="node1" presStyleIdx="0" presStyleCnt="5">
        <dgm:presLayoutVars>
          <dgm:bulletEnabled val="1"/>
        </dgm:presLayoutVars>
      </dgm:prSet>
      <dgm:spPr/>
    </dgm:pt>
    <dgm:pt modelId="{3E8E73E9-B192-4650-A1D0-382A65009343}" type="pres">
      <dgm:prSet presAssocID="{22BF784F-4DAD-47D1-8B9F-F6341377CD0D}" presName="sibTrans" presStyleCnt="0"/>
      <dgm:spPr/>
    </dgm:pt>
    <dgm:pt modelId="{A5F4D886-713A-43D2-9530-0861CBEBBFEA}" type="pres">
      <dgm:prSet presAssocID="{1A3224E1-653D-4D91-8F3C-740782A44770}" presName="node" presStyleLbl="node1" presStyleIdx="1" presStyleCnt="5">
        <dgm:presLayoutVars>
          <dgm:bulletEnabled val="1"/>
        </dgm:presLayoutVars>
      </dgm:prSet>
      <dgm:spPr/>
    </dgm:pt>
    <dgm:pt modelId="{5D19FDE0-983C-481A-8B25-6D921B0F707C}" type="pres">
      <dgm:prSet presAssocID="{E477F61B-2A93-4072-B4FD-6C7AAD56A4B2}" presName="sibTrans" presStyleCnt="0"/>
      <dgm:spPr/>
    </dgm:pt>
    <dgm:pt modelId="{223B3294-4981-43D0-8B0F-D6DE4265CBCA}" type="pres">
      <dgm:prSet presAssocID="{7DAF7681-B986-4D0D-B802-B736532BF6FD}" presName="node" presStyleLbl="node1" presStyleIdx="2" presStyleCnt="5">
        <dgm:presLayoutVars>
          <dgm:bulletEnabled val="1"/>
        </dgm:presLayoutVars>
      </dgm:prSet>
      <dgm:spPr/>
    </dgm:pt>
    <dgm:pt modelId="{B512E59F-F27A-4963-B5C6-41DC789B2DCD}" type="pres">
      <dgm:prSet presAssocID="{A47D0F03-EE95-44F7-A20A-1118FD536257}" presName="sibTrans" presStyleCnt="0"/>
      <dgm:spPr/>
    </dgm:pt>
    <dgm:pt modelId="{033AD83E-76B4-4A16-A39D-0D8CA592281E}" type="pres">
      <dgm:prSet presAssocID="{BD44CAA5-BFB1-4407-8CC0-87A54B1331C1}" presName="node" presStyleLbl="node1" presStyleIdx="3" presStyleCnt="5">
        <dgm:presLayoutVars>
          <dgm:bulletEnabled val="1"/>
        </dgm:presLayoutVars>
      </dgm:prSet>
      <dgm:spPr/>
    </dgm:pt>
    <dgm:pt modelId="{DE34142B-0E53-4180-8DF5-23F6559FBB81}" type="pres">
      <dgm:prSet presAssocID="{939014E2-40CA-4E64-B0BB-5A960C77E0B3}" presName="sibTrans" presStyleCnt="0"/>
      <dgm:spPr/>
    </dgm:pt>
    <dgm:pt modelId="{48604969-0919-49FE-8F42-1C1C9E699C89}" type="pres">
      <dgm:prSet presAssocID="{6B54C8D0-1484-4C98-B424-98B085F51D3C}" presName="node" presStyleLbl="node1" presStyleIdx="4" presStyleCnt="5">
        <dgm:presLayoutVars>
          <dgm:bulletEnabled val="1"/>
        </dgm:presLayoutVars>
      </dgm:prSet>
      <dgm:spPr/>
    </dgm:pt>
  </dgm:ptLst>
  <dgm:cxnLst>
    <dgm:cxn modelId="{F368020C-C951-4E89-BE5A-EDB3A8391AFC}" type="presOf" srcId="{BD44CAA5-BFB1-4407-8CC0-87A54B1331C1}" destId="{033AD83E-76B4-4A16-A39D-0D8CA592281E}" srcOrd="0" destOrd="0" presId="urn:microsoft.com/office/officeart/2005/8/layout/default"/>
    <dgm:cxn modelId="{A97A7A26-2B15-4535-9DD9-54D81A77FB34}" srcId="{C750BF7B-100A-44B5-B840-EC9300A93C5D}" destId="{BD44CAA5-BFB1-4407-8CC0-87A54B1331C1}" srcOrd="3" destOrd="0" parTransId="{49A95130-2EAE-44EE-B40B-73D5703A0FB9}" sibTransId="{939014E2-40CA-4E64-B0BB-5A960C77E0B3}"/>
    <dgm:cxn modelId="{D93A7D2F-50BC-4072-B04A-A66BCE065718}" type="presOf" srcId="{1A3224E1-653D-4D91-8F3C-740782A44770}" destId="{A5F4D886-713A-43D2-9530-0861CBEBBFEA}" srcOrd="0" destOrd="0" presId="urn:microsoft.com/office/officeart/2005/8/layout/default"/>
    <dgm:cxn modelId="{9C408633-43A6-452D-B1D6-0BBDB0AFCC69}" srcId="{C750BF7B-100A-44B5-B840-EC9300A93C5D}" destId="{1A3224E1-653D-4D91-8F3C-740782A44770}" srcOrd="1" destOrd="0" parTransId="{64788CCE-39E0-410F-8C11-52E816C05BE9}" sibTransId="{E477F61B-2A93-4072-B4FD-6C7AAD56A4B2}"/>
    <dgm:cxn modelId="{BACC625D-31D9-4F59-9409-94CA2502D47B}" type="presOf" srcId="{7DAF7681-B986-4D0D-B802-B736532BF6FD}" destId="{223B3294-4981-43D0-8B0F-D6DE4265CBCA}" srcOrd="0" destOrd="0" presId="urn:microsoft.com/office/officeart/2005/8/layout/default"/>
    <dgm:cxn modelId="{27162660-DCEA-4CAB-9A78-81A9E4FF224C}" srcId="{C750BF7B-100A-44B5-B840-EC9300A93C5D}" destId="{6B54C8D0-1484-4C98-B424-98B085F51D3C}" srcOrd="4" destOrd="0" parTransId="{DC7EAE2F-8B0D-453C-9609-C61310043E83}" sibTransId="{82E8289F-9569-4C8E-BC3C-9AE30DD06C4B}"/>
    <dgm:cxn modelId="{DEBD3254-C3F4-42CD-B9E5-5EC519A116F7}" type="presOf" srcId="{0A555AE7-F215-4F20-A179-794AD6B7AC98}" destId="{6C629C5F-8B91-4461-AAA6-3EC6FCF93320}" srcOrd="0" destOrd="0" presId="urn:microsoft.com/office/officeart/2005/8/layout/default"/>
    <dgm:cxn modelId="{2B0672A1-D4A8-469E-81E1-FDCCF558D982}" srcId="{C750BF7B-100A-44B5-B840-EC9300A93C5D}" destId="{7DAF7681-B986-4D0D-B802-B736532BF6FD}" srcOrd="2" destOrd="0" parTransId="{CED366CF-78B7-4885-8537-673CBEB6F8FB}" sibTransId="{A47D0F03-EE95-44F7-A20A-1118FD536257}"/>
    <dgm:cxn modelId="{65C83AA5-1567-4B8E-9BCC-D0C0106983BC}" srcId="{C750BF7B-100A-44B5-B840-EC9300A93C5D}" destId="{0A555AE7-F215-4F20-A179-794AD6B7AC98}" srcOrd="0" destOrd="0" parTransId="{0B09C962-DA3C-41BD-A64C-0271114B326B}" sibTransId="{22BF784F-4DAD-47D1-8B9F-F6341377CD0D}"/>
    <dgm:cxn modelId="{8B5C57DA-1595-4558-A616-E81F3581A6F5}" type="presOf" srcId="{6B54C8D0-1484-4C98-B424-98B085F51D3C}" destId="{48604969-0919-49FE-8F42-1C1C9E699C89}" srcOrd="0" destOrd="0" presId="urn:microsoft.com/office/officeart/2005/8/layout/default"/>
    <dgm:cxn modelId="{E65845E7-822B-4069-9550-918E0EE21C32}" type="presOf" srcId="{C750BF7B-100A-44B5-B840-EC9300A93C5D}" destId="{476C0F6E-D655-4A92-A52F-23EF3FA3D1A6}" srcOrd="0" destOrd="0" presId="urn:microsoft.com/office/officeart/2005/8/layout/default"/>
    <dgm:cxn modelId="{A82CEC43-FB28-4680-9916-45F8976F3D35}" type="presParOf" srcId="{476C0F6E-D655-4A92-A52F-23EF3FA3D1A6}" destId="{6C629C5F-8B91-4461-AAA6-3EC6FCF93320}" srcOrd="0" destOrd="0" presId="urn:microsoft.com/office/officeart/2005/8/layout/default"/>
    <dgm:cxn modelId="{D49E1C6A-897F-42AD-A985-D2CB2BA330AD}" type="presParOf" srcId="{476C0F6E-D655-4A92-A52F-23EF3FA3D1A6}" destId="{3E8E73E9-B192-4650-A1D0-382A65009343}" srcOrd="1" destOrd="0" presId="urn:microsoft.com/office/officeart/2005/8/layout/default"/>
    <dgm:cxn modelId="{DA4D665F-BBE9-40FD-A1A7-0724765914EC}" type="presParOf" srcId="{476C0F6E-D655-4A92-A52F-23EF3FA3D1A6}" destId="{A5F4D886-713A-43D2-9530-0861CBEBBFEA}" srcOrd="2" destOrd="0" presId="urn:microsoft.com/office/officeart/2005/8/layout/default"/>
    <dgm:cxn modelId="{F284EF4F-49EA-4AA3-A5EA-6FEBB074BD1D}" type="presParOf" srcId="{476C0F6E-D655-4A92-A52F-23EF3FA3D1A6}" destId="{5D19FDE0-983C-481A-8B25-6D921B0F707C}" srcOrd="3" destOrd="0" presId="urn:microsoft.com/office/officeart/2005/8/layout/default"/>
    <dgm:cxn modelId="{AF4C6FA7-A3C2-44C6-A851-113C53D4F78F}" type="presParOf" srcId="{476C0F6E-D655-4A92-A52F-23EF3FA3D1A6}" destId="{223B3294-4981-43D0-8B0F-D6DE4265CBCA}" srcOrd="4" destOrd="0" presId="urn:microsoft.com/office/officeart/2005/8/layout/default"/>
    <dgm:cxn modelId="{D26F5316-2685-4DB5-98A4-24BB38B90F89}" type="presParOf" srcId="{476C0F6E-D655-4A92-A52F-23EF3FA3D1A6}" destId="{B512E59F-F27A-4963-B5C6-41DC789B2DCD}" srcOrd="5" destOrd="0" presId="urn:microsoft.com/office/officeart/2005/8/layout/default"/>
    <dgm:cxn modelId="{FE6E9325-63C0-4D70-A8D0-4021C410DC26}" type="presParOf" srcId="{476C0F6E-D655-4A92-A52F-23EF3FA3D1A6}" destId="{033AD83E-76B4-4A16-A39D-0D8CA592281E}" srcOrd="6" destOrd="0" presId="urn:microsoft.com/office/officeart/2005/8/layout/default"/>
    <dgm:cxn modelId="{F03C8410-72E6-44A8-91A0-5C7C1442BD08}" type="presParOf" srcId="{476C0F6E-D655-4A92-A52F-23EF3FA3D1A6}" destId="{DE34142B-0E53-4180-8DF5-23F6559FBB81}" srcOrd="7" destOrd="0" presId="urn:microsoft.com/office/officeart/2005/8/layout/default"/>
    <dgm:cxn modelId="{B166C414-93A6-404C-B658-2BB0EA71E2C4}" type="presParOf" srcId="{476C0F6E-D655-4A92-A52F-23EF3FA3D1A6}" destId="{48604969-0919-49FE-8F42-1C1C9E699C89}"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A94390C-E4F3-4928-970A-DC2B1C5E46EB}" type="doc">
      <dgm:prSet loTypeId="urn:microsoft.com/office/officeart/2005/8/layout/chart3" loCatId="relationship" qsTypeId="urn:microsoft.com/office/officeart/2005/8/quickstyle/simple1" qsCatId="simple" csTypeId="urn:microsoft.com/office/officeart/2005/8/colors/accent1_4" csCatId="accent1" phldr="1"/>
      <dgm:spPr/>
    </dgm:pt>
    <dgm:pt modelId="{2BFB8EB8-CDE5-4FA1-8746-7C522BFB95A0}">
      <dgm:prSet phldrT="[Text]"/>
      <dgm:spPr/>
      <dgm:t>
        <a:bodyPr/>
        <a:lstStyle/>
        <a:p>
          <a:r>
            <a:rPr lang="en-US" b="1"/>
            <a:t>Can the child eat and drink safely?</a:t>
          </a:r>
        </a:p>
      </dgm:t>
    </dgm:pt>
    <dgm:pt modelId="{1D0295CE-30AB-4577-B6A8-F526BEB79208}" type="parTrans" cxnId="{A1EE7761-4BEB-4BC1-8620-196933D9EAF0}">
      <dgm:prSet/>
      <dgm:spPr/>
      <dgm:t>
        <a:bodyPr/>
        <a:lstStyle/>
        <a:p>
          <a:endParaRPr lang="en-US"/>
        </a:p>
      </dgm:t>
    </dgm:pt>
    <dgm:pt modelId="{D1D68995-37D2-4F2E-91A7-0555107E5958}" type="sibTrans" cxnId="{A1EE7761-4BEB-4BC1-8620-196933D9EAF0}">
      <dgm:prSet/>
      <dgm:spPr/>
      <dgm:t>
        <a:bodyPr/>
        <a:lstStyle/>
        <a:p>
          <a:endParaRPr lang="en-US"/>
        </a:p>
      </dgm:t>
    </dgm:pt>
    <dgm:pt modelId="{6ACC6721-72D0-4763-82BD-F33C62AC1315}">
      <dgm:prSet phldrT="[Text]"/>
      <dgm:spPr/>
      <dgm:t>
        <a:bodyPr/>
        <a:lstStyle/>
        <a:p>
          <a:r>
            <a:rPr lang="en-US" b="1"/>
            <a:t>Can the child receive adequate nutrition and hydration by mouth?</a:t>
          </a:r>
        </a:p>
      </dgm:t>
    </dgm:pt>
    <dgm:pt modelId="{E3C7385D-EFB8-4AF1-BFC1-1D49E3C11897}" type="parTrans" cxnId="{31ACE270-9586-41D6-BB0B-6204684894DA}">
      <dgm:prSet/>
      <dgm:spPr/>
      <dgm:t>
        <a:bodyPr/>
        <a:lstStyle/>
        <a:p>
          <a:endParaRPr lang="en-US"/>
        </a:p>
      </dgm:t>
    </dgm:pt>
    <dgm:pt modelId="{0C20AD3E-D806-48DA-85F8-9222A1FA1088}" type="sibTrans" cxnId="{31ACE270-9586-41D6-BB0B-6204684894DA}">
      <dgm:prSet/>
      <dgm:spPr/>
      <dgm:t>
        <a:bodyPr/>
        <a:lstStyle/>
        <a:p>
          <a:endParaRPr lang="en-US"/>
        </a:p>
      </dgm:t>
    </dgm:pt>
    <dgm:pt modelId="{21ABC0DA-AC98-4DD9-9B60-DAF203479320}">
      <dgm:prSet phldrT="[Text]"/>
      <dgm:spPr/>
      <dgm:t>
        <a:bodyPr/>
        <a:lstStyle/>
        <a:p>
          <a:r>
            <a:rPr lang="en-US" b="1" dirty="0"/>
            <a:t>How can functional abilities and quality of life (QoL) be maximized?</a:t>
          </a:r>
        </a:p>
      </dgm:t>
    </dgm:pt>
    <dgm:pt modelId="{AEE4EAA8-35A3-4AE1-B31D-4E9C2D06B2FA}" type="parTrans" cxnId="{13B63D31-717D-4714-A0B1-C42B1B990708}">
      <dgm:prSet/>
      <dgm:spPr/>
      <dgm:t>
        <a:bodyPr/>
        <a:lstStyle/>
        <a:p>
          <a:endParaRPr lang="en-US"/>
        </a:p>
      </dgm:t>
    </dgm:pt>
    <dgm:pt modelId="{1D6685AB-9731-4FDD-BEAF-1EE4DF744984}" type="sibTrans" cxnId="{13B63D31-717D-4714-A0B1-C42B1B990708}">
      <dgm:prSet/>
      <dgm:spPr/>
      <dgm:t>
        <a:bodyPr/>
        <a:lstStyle/>
        <a:p>
          <a:endParaRPr lang="en-US"/>
        </a:p>
      </dgm:t>
    </dgm:pt>
    <dgm:pt modelId="{35BCFD80-897A-4094-997D-7C783768369D}">
      <dgm:prSet phldrT="[Text]"/>
      <dgm:spPr/>
      <dgm:t>
        <a:bodyPr/>
        <a:lstStyle/>
        <a:p>
          <a:r>
            <a:rPr lang="en-US" b="1"/>
            <a:t>What are the family’s preferences?</a:t>
          </a:r>
        </a:p>
      </dgm:t>
    </dgm:pt>
    <dgm:pt modelId="{ACE39C07-5FEB-4607-A570-7D7A8F049F4C}" type="parTrans" cxnId="{D4747FCA-0BBA-4D1A-898E-862AFD73164D}">
      <dgm:prSet/>
      <dgm:spPr/>
      <dgm:t>
        <a:bodyPr/>
        <a:lstStyle/>
        <a:p>
          <a:endParaRPr lang="en-US"/>
        </a:p>
      </dgm:t>
    </dgm:pt>
    <dgm:pt modelId="{893D5062-4B4E-4978-9461-FC34FE98B223}" type="sibTrans" cxnId="{D4747FCA-0BBA-4D1A-898E-862AFD73164D}">
      <dgm:prSet/>
      <dgm:spPr/>
      <dgm:t>
        <a:bodyPr/>
        <a:lstStyle/>
        <a:p>
          <a:endParaRPr lang="en-US"/>
        </a:p>
      </dgm:t>
    </dgm:pt>
    <dgm:pt modelId="{0E292A73-0302-49FE-ACE8-FF27F979A9B8}" type="pres">
      <dgm:prSet presAssocID="{FA94390C-E4F3-4928-970A-DC2B1C5E46EB}" presName="compositeShape" presStyleCnt="0">
        <dgm:presLayoutVars>
          <dgm:chMax val="7"/>
          <dgm:dir/>
          <dgm:resizeHandles val="exact"/>
        </dgm:presLayoutVars>
      </dgm:prSet>
      <dgm:spPr/>
    </dgm:pt>
    <dgm:pt modelId="{1EBA3B54-C2F1-48B2-9FC7-F58960B4DC2C}" type="pres">
      <dgm:prSet presAssocID="{FA94390C-E4F3-4928-970A-DC2B1C5E46EB}" presName="wedge1" presStyleLbl="node1" presStyleIdx="0" presStyleCnt="4" custLinFactNeighborX="-2839" custLinFactNeighborY="2125"/>
      <dgm:spPr/>
    </dgm:pt>
    <dgm:pt modelId="{D289B671-3EF0-47A8-8DAD-6B772F53E13E}" type="pres">
      <dgm:prSet presAssocID="{FA94390C-E4F3-4928-970A-DC2B1C5E46EB}" presName="wedge1Tx" presStyleLbl="node1" presStyleIdx="0" presStyleCnt="4">
        <dgm:presLayoutVars>
          <dgm:chMax val="0"/>
          <dgm:chPref val="0"/>
          <dgm:bulletEnabled val="1"/>
        </dgm:presLayoutVars>
      </dgm:prSet>
      <dgm:spPr/>
    </dgm:pt>
    <dgm:pt modelId="{B8F2D1B6-F279-4A3D-9C34-8C96B87D4F95}" type="pres">
      <dgm:prSet presAssocID="{FA94390C-E4F3-4928-970A-DC2B1C5E46EB}" presName="wedge2" presStyleLbl="node1" presStyleIdx="1" presStyleCnt="4" custLinFactNeighborX="873" custLinFactNeighborY="3414"/>
      <dgm:spPr/>
    </dgm:pt>
    <dgm:pt modelId="{94513BAF-3F57-40D3-BBCB-F4244A8D78FC}" type="pres">
      <dgm:prSet presAssocID="{FA94390C-E4F3-4928-970A-DC2B1C5E46EB}" presName="wedge2Tx" presStyleLbl="node1" presStyleIdx="1" presStyleCnt="4">
        <dgm:presLayoutVars>
          <dgm:chMax val="0"/>
          <dgm:chPref val="0"/>
          <dgm:bulletEnabled val="1"/>
        </dgm:presLayoutVars>
      </dgm:prSet>
      <dgm:spPr/>
    </dgm:pt>
    <dgm:pt modelId="{4395622E-4095-4350-976F-A306EE3432C9}" type="pres">
      <dgm:prSet presAssocID="{FA94390C-E4F3-4928-970A-DC2B1C5E46EB}" presName="wedge3" presStyleLbl="node1" presStyleIdx="2" presStyleCnt="4" custLinFactNeighborX="-5896" custLinFactNeighborY="3414"/>
      <dgm:spPr/>
    </dgm:pt>
    <dgm:pt modelId="{D8800247-8D63-43FF-8BC4-5D2AACD2CB47}" type="pres">
      <dgm:prSet presAssocID="{FA94390C-E4F3-4928-970A-DC2B1C5E46EB}" presName="wedge3Tx" presStyleLbl="node1" presStyleIdx="2" presStyleCnt="4">
        <dgm:presLayoutVars>
          <dgm:chMax val="0"/>
          <dgm:chPref val="0"/>
          <dgm:bulletEnabled val="1"/>
        </dgm:presLayoutVars>
      </dgm:prSet>
      <dgm:spPr/>
    </dgm:pt>
    <dgm:pt modelId="{A61B0887-9181-4B7B-9E3E-E49263F1D71F}" type="pres">
      <dgm:prSet presAssocID="{FA94390C-E4F3-4928-970A-DC2B1C5E46EB}" presName="wedge4" presStyleLbl="node1" presStyleIdx="3" presStyleCnt="4" custLinFactNeighborX="-5459" custLinFactNeighborY="-2089"/>
      <dgm:spPr/>
    </dgm:pt>
    <dgm:pt modelId="{279ED80A-0A54-45F2-8DA5-6AD5380ACA25}" type="pres">
      <dgm:prSet presAssocID="{FA94390C-E4F3-4928-970A-DC2B1C5E46EB}" presName="wedge4Tx" presStyleLbl="node1" presStyleIdx="3" presStyleCnt="4">
        <dgm:presLayoutVars>
          <dgm:chMax val="0"/>
          <dgm:chPref val="0"/>
          <dgm:bulletEnabled val="1"/>
        </dgm:presLayoutVars>
      </dgm:prSet>
      <dgm:spPr/>
    </dgm:pt>
  </dgm:ptLst>
  <dgm:cxnLst>
    <dgm:cxn modelId="{3EFF031C-82FA-4EAE-A3C0-82049A341803}" type="presOf" srcId="{35BCFD80-897A-4094-997D-7C783768369D}" destId="{A61B0887-9181-4B7B-9E3E-E49263F1D71F}" srcOrd="0" destOrd="0" presId="urn:microsoft.com/office/officeart/2005/8/layout/chart3"/>
    <dgm:cxn modelId="{13B63D31-717D-4714-A0B1-C42B1B990708}" srcId="{FA94390C-E4F3-4928-970A-DC2B1C5E46EB}" destId="{21ABC0DA-AC98-4DD9-9B60-DAF203479320}" srcOrd="2" destOrd="0" parTransId="{AEE4EAA8-35A3-4AE1-B31D-4E9C2D06B2FA}" sibTransId="{1D6685AB-9731-4FDD-BEAF-1EE4DF744984}"/>
    <dgm:cxn modelId="{40B61F5D-0D1C-47E4-A524-47F7C936A954}" type="presOf" srcId="{6ACC6721-72D0-4763-82BD-F33C62AC1315}" destId="{B8F2D1B6-F279-4A3D-9C34-8C96B87D4F95}" srcOrd="0" destOrd="0" presId="urn:microsoft.com/office/officeart/2005/8/layout/chart3"/>
    <dgm:cxn modelId="{A1EE7761-4BEB-4BC1-8620-196933D9EAF0}" srcId="{FA94390C-E4F3-4928-970A-DC2B1C5E46EB}" destId="{2BFB8EB8-CDE5-4FA1-8746-7C522BFB95A0}" srcOrd="0" destOrd="0" parTransId="{1D0295CE-30AB-4577-B6A8-F526BEB79208}" sibTransId="{D1D68995-37D2-4F2E-91A7-0555107E5958}"/>
    <dgm:cxn modelId="{31ACE270-9586-41D6-BB0B-6204684894DA}" srcId="{FA94390C-E4F3-4928-970A-DC2B1C5E46EB}" destId="{6ACC6721-72D0-4763-82BD-F33C62AC1315}" srcOrd="1" destOrd="0" parTransId="{E3C7385D-EFB8-4AF1-BFC1-1D49E3C11897}" sibTransId="{0C20AD3E-D806-48DA-85F8-9222A1FA1088}"/>
    <dgm:cxn modelId="{13EEC585-BD4E-4228-B4C1-77080C833C6F}" type="presOf" srcId="{6ACC6721-72D0-4763-82BD-F33C62AC1315}" destId="{94513BAF-3F57-40D3-BBCB-F4244A8D78FC}" srcOrd="1" destOrd="0" presId="urn:microsoft.com/office/officeart/2005/8/layout/chart3"/>
    <dgm:cxn modelId="{5DABE487-7B1B-455F-BDBA-0AADDE4B45ED}" type="presOf" srcId="{21ABC0DA-AC98-4DD9-9B60-DAF203479320}" destId="{D8800247-8D63-43FF-8BC4-5D2AACD2CB47}" srcOrd="1" destOrd="0" presId="urn:microsoft.com/office/officeart/2005/8/layout/chart3"/>
    <dgm:cxn modelId="{1F2BA4B1-D582-4174-ABA2-03C0A9AE565F}" type="presOf" srcId="{2BFB8EB8-CDE5-4FA1-8746-7C522BFB95A0}" destId="{D289B671-3EF0-47A8-8DAD-6B772F53E13E}" srcOrd="1" destOrd="0" presId="urn:microsoft.com/office/officeart/2005/8/layout/chart3"/>
    <dgm:cxn modelId="{37C381BB-A57D-418C-80D6-0C326EC4BE5A}" type="presOf" srcId="{21ABC0DA-AC98-4DD9-9B60-DAF203479320}" destId="{4395622E-4095-4350-976F-A306EE3432C9}" srcOrd="0" destOrd="0" presId="urn:microsoft.com/office/officeart/2005/8/layout/chart3"/>
    <dgm:cxn modelId="{D4747FCA-0BBA-4D1A-898E-862AFD73164D}" srcId="{FA94390C-E4F3-4928-970A-DC2B1C5E46EB}" destId="{35BCFD80-897A-4094-997D-7C783768369D}" srcOrd="3" destOrd="0" parTransId="{ACE39C07-5FEB-4607-A570-7D7A8F049F4C}" sibTransId="{893D5062-4B4E-4978-9461-FC34FE98B223}"/>
    <dgm:cxn modelId="{4241BDDA-3159-4D11-BC61-CA54726053FD}" type="presOf" srcId="{2BFB8EB8-CDE5-4FA1-8746-7C522BFB95A0}" destId="{1EBA3B54-C2F1-48B2-9FC7-F58960B4DC2C}" srcOrd="0" destOrd="0" presId="urn:microsoft.com/office/officeart/2005/8/layout/chart3"/>
    <dgm:cxn modelId="{D1978CDE-36E9-42E1-9AD4-E623B64C894D}" type="presOf" srcId="{35BCFD80-897A-4094-997D-7C783768369D}" destId="{279ED80A-0A54-45F2-8DA5-6AD5380ACA25}" srcOrd="1" destOrd="0" presId="urn:microsoft.com/office/officeart/2005/8/layout/chart3"/>
    <dgm:cxn modelId="{57E8B2E6-C763-4F14-99C3-85AF8571EFB7}" type="presOf" srcId="{FA94390C-E4F3-4928-970A-DC2B1C5E46EB}" destId="{0E292A73-0302-49FE-ACE8-FF27F979A9B8}" srcOrd="0" destOrd="0" presId="urn:microsoft.com/office/officeart/2005/8/layout/chart3"/>
    <dgm:cxn modelId="{341017AA-623B-43D0-8ECC-81AC859A6572}" type="presParOf" srcId="{0E292A73-0302-49FE-ACE8-FF27F979A9B8}" destId="{1EBA3B54-C2F1-48B2-9FC7-F58960B4DC2C}" srcOrd="0" destOrd="0" presId="urn:microsoft.com/office/officeart/2005/8/layout/chart3"/>
    <dgm:cxn modelId="{D6BCBCD7-B67E-4A54-AC47-D1DC027E7190}" type="presParOf" srcId="{0E292A73-0302-49FE-ACE8-FF27F979A9B8}" destId="{D289B671-3EF0-47A8-8DAD-6B772F53E13E}" srcOrd="1" destOrd="0" presId="urn:microsoft.com/office/officeart/2005/8/layout/chart3"/>
    <dgm:cxn modelId="{5D5AE433-0EBA-44CE-B1F5-BF9E1AAAA4AF}" type="presParOf" srcId="{0E292A73-0302-49FE-ACE8-FF27F979A9B8}" destId="{B8F2D1B6-F279-4A3D-9C34-8C96B87D4F95}" srcOrd="2" destOrd="0" presId="urn:microsoft.com/office/officeart/2005/8/layout/chart3"/>
    <dgm:cxn modelId="{96D74699-ADCE-4D0D-8D6F-0358D2F125D1}" type="presParOf" srcId="{0E292A73-0302-49FE-ACE8-FF27F979A9B8}" destId="{94513BAF-3F57-40D3-BBCB-F4244A8D78FC}" srcOrd="3" destOrd="0" presId="urn:microsoft.com/office/officeart/2005/8/layout/chart3"/>
    <dgm:cxn modelId="{AB1D4E8B-2E2E-44E4-8B9D-DCE7A761496B}" type="presParOf" srcId="{0E292A73-0302-49FE-ACE8-FF27F979A9B8}" destId="{4395622E-4095-4350-976F-A306EE3432C9}" srcOrd="4" destOrd="0" presId="urn:microsoft.com/office/officeart/2005/8/layout/chart3"/>
    <dgm:cxn modelId="{6725E8D0-82CB-40ED-A6A8-1FAF54CA7730}" type="presParOf" srcId="{0E292A73-0302-49FE-ACE8-FF27F979A9B8}" destId="{D8800247-8D63-43FF-8BC4-5D2AACD2CB47}" srcOrd="5" destOrd="0" presId="urn:microsoft.com/office/officeart/2005/8/layout/chart3"/>
    <dgm:cxn modelId="{017566F4-1683-49EC-9F7C-761C13DCFD0F}" type="presParOf" srcId="{0E292A73-0302-49FE-ACE8-FF27F979A9B8}" destId="{A61B0887-9181-4B7B-9E3E-E49263F1D71F}" srcOrd="6" destOrd="0" presId="urn:microsoft.com/office/officeart/2005/8/layout/chart3"/>
    <dgm:cxn modelId="{78F911FF-2135-4D84-BDFC-8FC8C4FA4079}" type="presParOf" srcId="{0E292A73-0302-49FE-ACE8-FF27F979A9B8}" destId="{279ED80A-0A54-45F2-8DA5-6AD5380ACA25}" srcOrd="7"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9B97EA-9B30-4A7B-9754-2789D9084B11}">
      <dsp:nvSpPr>
        <dsp:cNvPr id="0" name=""/>
        <dsp:cNvSpPr/>
      </dsp:nvSpPr>
      <dsp:spPr>
        <a:xfrm>
          <a:off x="2381" y="975081"/>
          <a:ext cx="2389187" cy="2389187"/>
        </a:xfrm>
        <a:prstGeom prst="ellipse">
          <a:avLst/>
        </a:prstGeom>
        <a:solidFill>
          <a:schemeClr val="lt1">
            <a:alpha val="50000"/>
            <a:hueOff val="0"/>
            <a:satOff val="0"/>
            <a:lumOff val="0"/>
            <a:alphaOff val="0"/>
          </a:schemeClr>
        </a:solidFill>
        <a:ln w="1905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485" tIns="24130" rIns="131485" bIns="24130" numCol="1" spcCol="1270" anchor="ctr" anchorCtr="0">
          <a:noAutofit/>
        </a:bodyPr>
        <a:lstStyle/>
        <a:p>
          <a:pPr marL="0" lvl="0" indent="0" algn="ctr" defTabSz="844550">
            <a:lnSpc>
              <a:spcPct val="90000"/>
            </a:lnSpc>
            <a:spcBef>
              <a:spcPct val="0"/>
            </a:spcBef>
            <a:spcAft>
              <a:spcPct val="35000"/>
            </a:spcAft>
            <a:buNone/>
          </a:pPr>
          <a:r>
            <a:rPr lang="en-US" sz="1900" kern="1200"/>
            <a:t>Medical </a:t>
          </a:r>
        </a:p>
      </dsp:txBody>
      <dsp:txXfrm>
        <a:off x="352269" y="1324969"/>
        <a:ext cx="1689411" cy="1689411"/>
      </dsp:txXfrm>
    </dsp:sp>
    <dsp:sp modelId="{8354CF07-A156-4673-A579-95479A62D1D2}">
      <dsp:nvSpPr>
        <dsp:cNvPr id="0" name=""/>
        <dsp:cNvSpPr/>
      </dsp:nvSpPr>
      <dsp:spPr>
        <a:xfrm>
          <a:off x="1913731" y="975081"/>
          <a:ext cx="2389187" cy="2389187"/>
        </a:xfrm>
        <a:prstGeom prst="ellipse">
          <a:avLst/>
        </a:prstGeom>
        <a:solidFill>
          <a:schemeClr val="lt1">
            <a:alpha val="50000"/>
            <a:hueOff val="0"/>
            <a:satOff val="0"/>
            <a:lumOff val="0"/>
            <a:alphaOff val="0"/>
          </a:schemeClr>
        </a:solidFill>
        <a:ln w="1905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485" tIns="24130" rIns="131485" bIns="24130" numCol="1" spcCol="1270" anchor="ctr" anchorCtr="0">
          <a:noAutofit/>
        </a:bodyPr>
        <a:lstStyle/>
        <a:p>
          <a:pPr marL="0" lvl="0" indent="0" algn="ctr" defTabSz="844550">
            <a:lnSpc>
              <a:spcPct val="90000"/>
            </a:lnSpc>
            <a:spcBef>
              <a:spcPct val="0"/>
            </a:spcBef>
            <a:spcAft>
              <a:spcPct val="35000"/>
            </a:spcAft>
            <a:buNone/>
          </a:pPr>
          <a:r>
            <a:rPr lang="en-US" sz="1900" kern="1200"/>
            <a:t>Nutritional</a:t>
          </a:r>
        </a:p>
      </dsp:txBody>
      <dsp:txXfrm>
        <a:off x="2263619" y="1324969"/>
        <a:ext cx="1689411" cy="1689411"/>
      </dsp:txXfrm>
    </dsp:sp>
    <dsp:sp modelId="{13CAEA2A-EC46-4FC1-BEF2-4A87464E09F1}">
      <dsp:nvSpPr>
        <dsp:cNvPr id="0" name=""/>
        <dsp:cNvSpPr/>
      </dsp:nvSpPr>
      <dsp:spPr>
        <a:xfrm>
          <a:off x="3825081" y="975081"/>
          <a:ext cx="2389187" cy="2389187"/>
        </a:xfrm>
        <a:prstGeom prst="ellipse">
          <a:avLst/>
        </a:prstGeom>
        <a:solidFill>
          <a:schemeClr val="lt1">
            <a:alpha val="50000"/>
            <a:hueOff val="0"/>
            <a:satOff val="0"/>
            <a:lumOff val="0"/>
            <a:alphaOff val="0"/>
          </a:schemeClr>
        </a:solidFill>
        <a:ln w="1905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485" tIns="24130" rIns="131485" bIns="24130" numCol="1" spcCol="1270" anchor="ctr" anchorCtr="0">
          <a:noAutofit/>
        </a:bodyPr>
        <a:lstStyle/>
        <a:p>
          <a:pPr marL="0" lvl="0" indent="0" algn="ctr" defTabSz="844550">
            <a:lnSpc>
              <a:spcPct val="90000"/>
            </a:lnSpc>
            <a:spcBef>
              <a:spcPct val="0"/>
            </a:spcBef>
            <a:spcAft>
              <a:spcPct val="35000"/>
            </a:spcAft>
            <a:buNone/>
          </a:pPr>
          <a:r>
            <a:rPr lang="en-US" sz="1900" kern="1200"/>
            <a:t>Feeding Skill</a:t>
          </a:r>
        </a:p>
      </dsp:txBody>
      <dsp:txXfrm>
        <a:off x="4174969" y="1324969"/>
        <a:ext cx="1689411" cy="1689411"/>
      </dsp:txXfrm>
    </dsp:sp>
    <dsp:sp modelId="{87B6A69A-593B-436D-97CD-DE0DF3314BC8}">
      <dsp:nvSpPr>
        <dsp:cNvPr id="0" name=""/>
        <dsp:cNvSpPr/>
      </dsp:nvSpPr>
      <dsp:spPr>
        <a:xfrm>
          <a:off x="5736431" y="975081"/>
          <a:ext cx="2389187" cy="2389187"/>
        </a:xfrm>
        <a:prstGeom prst="ellipse">
          <a:avLst/>
        </a:prstGeom>
        <a:solidFill>
          <a:schemeClr val="lt1">
            <a:alpha val="50000"/>
            <a:hueOff val="0"/>
            <a:satOff val="0"/>
            <a:lumOff val="0"/>
            <a:alphaOff val="0"/>
          </a:schemeClr>
        </a:solidFill>
        <a:ln w="1905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485" tIns="24130" rIns="131485" bIns="24130" numCol="1" spcCol="1270" anchor="ctr" anchorCtr="0">
          <a:noAutofit/>
        </a:bodyPr>
        <a:lstStyle/>
        <a:p>
          <a:pPr marL="0" lvl="0" indent="0" algn="ctr" defTabSz="844550">
            <a:lnSpc>
              <a:spcPct val="90000"/>
            </a:lnSpc>
            <a:spcBef>
              <a:spcPct val="0"/>
            </a:spcBef>
            <a:spcAft>
              <a:spcPct val="35000"/>
            </a:spcAft>
            <a:buNone/>
          </a:pPr>
          <a:r>
            <a:rPr lang="en-US" sz="1900" kern="1200"/>
            <a:t>Psychosocial</a:t>
          </a:r>
        </a:p>
      </dsp:txBody>
      <dsp:txXfrm>
        <a:off x="6086319" y="1324969"/>
        <a:ext cx="1689411" cy="16894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05683B-5A69-48A1-846E-7751AD0B9529}">
      <dsp:nvSpPr>
        <dsp:cNvPr id="0" name=""/>
        <dsp:cNvSpPr/>
      </dsp:nvSpPr>
      <dsp:spPr>
        <a:xfrm>
          <a:off x="3800985" y="341324"/>
          <a:ext cx="4602121" cy="4602121"/>
        </a:xfrm>
        <a:prstGeom prst="pie">
          <a:avLst>
            <a:gd name="adj1" fmla="val 16200000"/>
            <a:gd name="adj2" fmla="val 0"/>
          </a:avLst>
        </a:prstGeom>
        <a:solidFill>
          <a:schemeClr val="accent1">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a:t>Assessment</a:t>
          </a:r>
        </a:p>
      </dsp:txBody>
      <dsp:txXfrm>
        <a:off x="6154641" y="1192716"/>
        <a:ext cx="1698401" cy="1369678"/>
      </dsp:txXfrm>
    </dsp:sp>
    <dsp:sp modelId="{0018547D-3432-4380-97AB-A902A410655F}">
      <dsp:nvSpPr>
        <dsp:cNvPr id="0" name=""/>
        <dsp:cNvSpPr/>
      </dsp:nvSpPr>
      <dsp:spPr>
        <a:xfrm>
          <a:off x="3852101" y="635504"/>
          <a:ext cx="4602121" cy="4602121"/>
        </a:xfrm>
        <a:prstGeom prst="pie">
          <a:avLst>
            <a:gd name="adj1" fmla="val 0"/>
            <a:gd name="adj2" fmla="val 5400000"/>
          </a:avLst>
        </a:prstGeom>
        <a:solidFill>
          <a:schemeClr val="accent1">
            <a:shade val="80000"/>
            <a:hueOff val="181866"/>
            <a:satOff val="-18964"/>
            <a:lumOff val="1274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a:t>Treatment</a:t>
          </a:r>
        </a:p>
      </dsp:txBody>
      <dsp:txXfrm>
        <a:off x="6235342" y="3018746"/>
        <a:ext cx="1698401" cy="1369678"/>
      </dsp:txXfrm>
    </dsp:sp>
    <dsp:sp modelId="{8623B592-035C-40CF-B7EC-2101B7DF6568}">
      <dsp:nvSpPr>
        <dsp:cNvPr id="0" name=""/>
        <dsp:cNvSpPr/>
      </dsp:nvSpPr>
      <dsp:spPr>
        <a:xfrm>
          <a:off x="3439935" y="668916"/>
          <a:ext cx="4602121" cy="4602121"/>
        </a:xfrm>
        <a:prstGeom prst="pie">
          <a:avLst>
            <a:gd name="adj1" fmla="val 5400000"/>
            <a:gd name="adj2" fmla="val 10800000"/>
          </a:avLst>
        </a:prstGeom>
        <a:solidFill>
          <a:schemeClr val="accent1">
            <a:shade val="80000"/>
            <a:hueOff val="363732"/>
            <a:satOff val="-37928"/>
            <a:lumOff val="254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t>Counseling and </a:t>
          </a:r>
        </a:p>
        <a:p>
          <a:pPr marL="0" lvl="0" indent="0" algn="ctr" defTabSz="800100">
            <a:lnSpc>
              <a:spcPct val="90000"/>
            </a:lnSpc>
            <a:spcBef>
              <a:spcPct val="0"/>
            </a:spcBef>
            <a:spcAft>
              <a:spcPct val="35000"/>
            </a:spcAft>
            <a:buNone/>
          </a:pPr>
          <a:r>
            <a:rPr lang="en-US" sz="1800" b="1" kern="1200" dirty="0"/>
            <a:t>Education</a:t>
          </a:r>
        </a:p>
      </dsp:txBody>
      <dsp:txXfrm>
        <a:off x="3960413" y="3052157"/>
        <a:ext cx="1698401" cy="1369678"/>
      </dsp:txXfrm>
    </dsp:sp>
    <dsp:sp modelId="{E0F1F7D4-7D2B-4FEC-A38D-C83A5FAF7C1A}">
      <dsp:nvSpPr>
        <dsp:cNvPr id="0" name=""/>
        <dsp:cNvSpPr/>
      </dsp:nvSpPr>
      <dsp:spPr>
        <a:xfrm>
          <a:off x="3495667" y="334756"/>
          <a:ext cx="4602121" cy="4602121"/>
        </a:xfrm>
        <a:prstGeom prst="pie">
          <a:avLst>
            <a:gd name="adj1" fmla="val 10800000"/>
            <a:gd name="adj2" fmla="val 16200000"/>
          </a:avLst>
        </a:prstGeom>
        <a:solidFill>
          <a:schemeClr val="accent1">
            <a:shade val="80000"/>
            <a:hueOff val="545598"/>
            <a:satOff val="-56892"/>
            <a:lumOff val="3822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t>Interprofessional Teamwork</a:t>
          </a:r>
        </a:p>
      </dsp:txBody>
      <dsp:txXfrm>
        <a:off x="4016145" y="1183957"/>
        <a:ext cx="1698401" cy="13696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D33C3D-36B1-4CD7-811D-AC862628AB7B}">
      <dsp:nvSpPr>
        <dsp:cNvPr id="0" name=""/>
        <dsp:cNvSpPr/>
      </dsp:nvSpPr>
      <dsp:spPr>
        <a:xfrm>
          <a:off x="3080" y="587032"/>
          <a:ext cx="2444055" cy="146643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NICU </a:t>
          </a:r>
        </a:p>
      </dsp:txBody>
      <dsp:txXfrm>
        <a:off x="3080" y="587032"/>
        <a:ext cx="2444055" cy="1466433"/>
      </dsp:txXfrm>
    </dsp:sp>
    <dsp:sp modelId="{555880ED-D446-4370-A67B-3D1E06EA6B0C}">
      <dsp:nvSpPr>
        <dsp:cNvPr id="0" name=""/>
        <dsp:cNvSpPr/>
      </dsp:nvSpPr>
      <dsp:spPr>
        <a:xfrm>
          <a:off x="2691541" y="587032"/>
          <a:ext cx="2444055" cy="146643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Acute Care Hospitals</a:t>
          </a:r>
        </a:p>
      </dsp:txBody>
      <dsp:txXfrm>
        <a:off x="2691541" y="587032"/>
        <a:ext cx="2444055" cy="1466433"/>
      </dsp:txXfrm>
    </dsp:sp>
    <dsp:sp modelId="{18C87713-1F9A-44EE-AB31-91043222BDC1}">
      <dsp:nvSpPr>
        <dsp:cNvPr id="0" name=""/>
        <dsp:cNvSpPr/>
      </dsp:nvSpPr>
      <dsp:spPr>
        <a:xfrm>
          <a:off x="5380002" y="587032"/>
          <a:ext cx="2444055" cy="146643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Inpatient Rehabilitation Hospitals</a:t>
          </a:r>
        </a:p>
      </dsp:txBody>
      <dsp:txXfrm>
        <a:off x="5380002" y="587032"/>
        <a:ext cx="2444055" cy="1466433"/>
      </dsp:txXfrm>
    </dsp:sp>
    <dsp:sp modelId="{AEE75EDF-4FEB-4849-A8EB-D7BD3F0E2D1D}">
      <dsp:nvSpPr>
        <dsp:cNvPr id="0" name=""/>
        <dsp:cNvSpPr/>
      </dsp:nvSpPr>
      <dsp:spPr>
        <a:xfrm>
          <a:off x="8068463" y="587032"/>
          <a:ext cx="2444055" cy="146643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Early Intervention or Home Health</a:t>
          </a:r>
        </a:p>
      </dsp:txBody>
      <dsp:txXfrm>
        <a:off x="8068463" y="587032"/>
        <a:ext cx="2444055" cy="1466433"/>
      </dsp:txXfrm>
    </dsp:sp>
    <dsp:sp modelId="{B94A33BE-538A-4367-BE7C-7969BB1C6380}">
      <dsp:nvSpPr>
        <dsp:cNvPr id="0" name=""/>
        <dsp:cNvSpPr/>
      </dsp:nvSpPr>
      <dsp:spPr>
        <a:xfrm>
          <a:off x="1347311" y="2297871"/>
          <a:ext cx="2444055" cy="146643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Schools</a:t>
          </a:r>
        </a:p>
      </dsp:txBody>
      <dsp:txXfrm>
        <a:off x="1347311" y="2297871"/>
        <a:ext cx="2444055" cy="1466433"/>
      </dsp:txXfrm>
    </dsp:sp>
    <dsp:sp modelId="{92D9C09C-30F0-4B60-B33B-FD2490B2E9D6}">
      <dsp:nvSpPr>
        <dsp:cNvPr id="0" name=""/>
        <dsp:cNvSpPr/>
      </dsp:nvSpPr>
      <dsp:spPr>
        <a:xfrm>
          <a:off x="4035772" y="2297871"/>
          <a:ext cx="2444055" cy="146643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Specialty Clinics or Feeding Teams</a:t>
          </a:r>
        </a:p>
      </dsp:txBody>
      <dsp:txXfrm>
        <a:off x="4035772" y="2297871"/>
        <a:ext cx="2444055" cy="1466433"/>
      </dsp:txXfrm>
    </dsp:sp>
    <dsp:sp modelId="{6D707538-1A08-4D36-85F6-5D92345FB12F}">
      <dsp:nvSpPr>
        <dsp:cNvPr id="0" name=""/>
        <dsp:cNvSpPr/>
      </dsp:nvSpPr>
      <dsp:spPr>
        <a:xfrm>
          <a:off x="6724233" y="2297871"/>
          <a:ext cx="2444055" cy="146643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Outpatient Clinics</a:t>
          </a:r>
        </a:p>
      </dsp:txBody>
      <dsp:txXfrm>
        <a:off x="6724233" y="2297871"/>
        <a:ext cx="2444055" cy="14664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427765-F38A-4E62-8346-E409423B5B1D}">
      <dsp:nvSpPr>
        <dsp:cNvPr id="0" name=""/>
        <dsp:cNvSpPr/>
      </dsp:nvSpPr>
      <dsp:spPr>
        <a:xfrm>
          <a:off x="559933" y="995"/>
          <a:ext cx="2449710" cy="1469826"/>
        </a:xfrm>
        <a:prstGeom prst="rect">
          <a:avLst/>
        </a:prstGeom>
        <a:solidFill>
          <a:schemeClr val="accent1">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t>Family/Caregiver</a:t>
          </a:r>
        </a:p>
      </dsp:txBody>
      <dsp:txXfrm>
        <a:off x="559933" y="995"/>
        <a:ext cx="2449710" cy="1469826"/>
      </dsp:txXfrm>
    </dsp:sp>
    <dsp:sp modelId="{871FA252-4C81-4A99-8802-267A808A43DB}">
      <dsp:nvSpPr>
        <dsp:cNvPr id="0" name=""/>
        <dsp:cNvSpPr/>
      </dsp:nvSpPr>
      <dsp:spPr>
        <a:xfrm>
          <a:off x="3254616" y="995"/>
          <a:ext cx="2449710" cy="1469826"/>
        </a:xfrm>
        <a:prstGeom prst="rect">
          <a:avLst/>
        </a:prstGeom>
        <a:solidFill>
          <a:schemeClr val="accent1">
            <a:shade val="80000"/>
            <a:hueOff val="68200"/>
            <a:satOff val="-7112"/>
            <a:lumOff val="4778"/>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a:t>Registered Dietitian</a:t>
          </a:r>
        </a:p>
      </dsp:txBody>
      <dsp:txXfrm>
        <a:off x="3254616" y="995"/>
        <a:ext cx="2449710" cy="1469826"/>
      </dsp:txXfrm>
    </dsp:sp>
    <dsp:sp modelId="{10C145D9-5340-492D-9A6A-65113786DF08}">
      <dsp:nvSpPr>
        <dsp:cNvPr id="0" name=""/>
        <dsp:cNvSpPr/>
      </dsp:nvSpPr>
      <dsp:spPr>
        <a:xfrm>
          <a:off x="5949298" y="995"/>
          <a:ext cx="2449710" cy="1469826"/>
        </a:xfrm>
        <a:prstGeom prst="rect">
          <a:avLst/>
        </a:prstGeom>
        <a:solidFill>
          <a:schemeClr val="accent1">
            <a:shade val="80000"/>
            <a:hueOff val="136400"/>
            <a:satOff val="-14223"/>
            <a:lumOff val="955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t>Nurse</a:t>
          </a:r>
        </a:p>
      </dsp:txBody>
      <dsp:txXfrm>
        <a:off x="5949298" y="995"/>
        <a:ext cx="2449710" cy="1469826"/>
      </dsp:txXfrm>
    </dsp:sp>
    <dsp:sp modelId="{70776484-F951-4D8B-B673-48D07A90C318}">
      <dsp:nvSpPr>
        <dsp:cNvPr id="0" name=""/>
        <dsp:cNvSpPr/>
      </dsp:nvSpPr>
      <dsp:spPr>
        <a:xfrm>
          <a:off x="559933" y="1715793"/>
          <a:ext cx="2449710" cy="1469826"/>
        </a:xfrm>
        <a:prstGeom prst="rect">
          <a:avLst/>
        </a:prstGeom>
        <a:solidFill>
          <a:schemeClr val="accent1">
            <a:shade val="80000"/>
            <a:hueOff val="204599"/>
            <a:satOff val="-21335"/>
            <a:lumOff val="1433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t>OT/PT</a:t>
          </a:r>
        </a:p>
      </dsp:txBody>
      <dsp:txXfrm>
        <a:off x="559933" y="1715793"/>
        <a:ext cx="2449710" cy="1469826"/>
      </dsp:txXfrm>
    </dsp:sp>
    <dsp:sp modelId="{F67AEF64-8956-4DCE-AF80-81EA4D9A3C8F}">
      <dsp:nvSpPr>
        <dsp:cNvPr id="0" name=""/>
        <dsp:cNvSpPr/>
      </dsp:nvSpPr>
      <dsp:spPr>
        <a:xfrm>
          <a:off x="3254616" y="1715793"/>
          <a:ext cx="2449710" cy="1469826"/>
        </a:xfrm>
        <a:prstGeom prst="rect">
          <a:avLst/>
        </a:prstGeom>
        <a:solidFill>
          <a:schemeClr val="accent1">
            <a:shade val="80000"/>
            <a:hueOff val="272799"/>
            <a:satOff val="-28446"/>
            <a:lumOff val="1911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t>IBCLC</a:t>
          </a:r>
        </a:p>
      </dsp:txBody>
      <dsp:txXfrm>
        <a:off x="3254616" y="1715793"/>
        <a:ext cx="2449710" cy="1469826"/>
      </dsp:txXfrm>
    </dsp:sp>
    <dsp:sp modelId="{7229FC5F-ACD5-4145-868E-54804E064372}">
      <dsp:nvSpPr>
        <dsp:cNvPr id="0" name=""/>
        <dsp:cNvSpPr/>
      </dsp:nvSpPr>
      <dsp:spPr>
        <a:xfrm>
          <a:off x="5949298" y="1715793"/>
          <a:ext cx="2449710" cy="1469826"/>
        </a:xfrm>
        <a:prstGeom prst="rect">
          <a:avLst/>
        </a:prstGeom>
        <a:solidFill>
          <a:schemeClr val="accent1">
            <a:shade val="80000"/>
            <a:hueOff val="340999"/>
            <a:satOff val="-35558"/>
            <a:lumOff val="23888"/>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t>Physicians</a:t>
          </a:r>
        </a:p>
      </dsp:txBody>
      <dsp:txXfrm>
        <a:off x="5949298" y="1715793"/>
        <a:ext cx="2449710" cy="1469826"/>
      </dsp:txXfrm>
    </dsp:sp>
    <dsp:sp modelId="{1087F6D9-AAD8-4A79-BB2C-E3DA58AC9FEB}">
      <dsp:nvSpPr>
        <dsp:cNvPr id="0" name=""/>
        <dsp:cNvSpPr/>
      </dsp:nvSpPr>
      <dsp:spPr>
        <a:xfrm>
          <a:off x="559933" y="3430590"/>
          <a:ext cx="2449710" cy="1469826"/>
        </a:xfrm>
        <a:prstGeom prst="rect">
          <a:avLst/>
        </a:prstGeom>
        <a:solidFill>
          <a:schemeClr val="accent1">
            <a:shade val="80000"/>
            <a:hueOff val="409199"/>
            <a:satOff val="-42669"/>
            <a:lumOff val="2866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dirty="0"/>
            <a:t>Mental Health Professional</a:t>
          </a:r>
        </a:p>
      </dsp:txBody>
      <dsp:txXfrm>
        <a:off x="559933" y="3430590"/>
        <a:ext cx="2449710" cy="1469826"/>
      </dsp:txXfrm>
    </dsp:sp>
    <dsp:sp modelId="{AB4703B0-6FA6-44A5-B079-44D0325D80FA}">
      <dsp:nvSpPr>
        <dsp:cNvPr id="0" name=""/>
        <dsp:cNvSpPr/>
      </dsp:nvSpPr>
      <dsp:spPr>
        <a:xfrm>
          <a:off x="3254616" y="3430590"/>
          <a:ext cx="2449710" cy="1469826"/>
        </a:xfrm>
        <a:prstGeom prst="rect">
          <a:avLst/>
        </a:prstGeom>
        <a:solidFill>
          <a:schemeClr val="accent1">
            <a:shade val="80000"/>
            <a:hueOff val="477399"/>
            <a:satOff val="-49780"/>
            <a:lumOff val="3344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a:t>Social Worker</a:t>
          </a:r>
        </a:p>
      </dsp:txBody>
      <dsp:txXfrm>
        <a:off x="3254616" y="3430590"/>
        <a:ext cx="2449710" cy="1469826"/>
      </dsp:txXfrm>
    </dsp:sp>
    <dsp:sp modelId="{B7BCC9C5-3E77-4C94-A24D-30E75CC8BA10}">
      <dsp:nvSpPr>
        <dsp:cNvPr id="0" name=""/>
        <dsp:cNvSpPr/>
      </dsp:nvSpPr>
      <dsp:spPr>
        <a:xfrm>
          <a:off x="5949298" y="3430590"/>
          <a:ext cx="2449710" cy="1469826"/>
        </a:xfrm>
        <a:prstGeom prst="rect">
          <a:avLst/>
        </a:prstGeom>
        <a:solidFill>
          <a:schemeClr val="accent1">
            <a:shade val="80000"/>
            <a:hueOff val="545598"/>
            <a:satOff val="-56892"/>
            <a:lumOff val="3822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a:t>Teachers</a:t>
          </a:r>
        </a:p>
      </dsp:txBody>
      <dsp:txXfrm>
        <a:off x="5949298" y="3430590"/>
        <a:ext cx="2449710" cy="146982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F0B901-698F-409F-88B7-48E56C38381C}">
      <dsp:nvSpPr>
        <dsp:cNvPr id="0" name=""/>
        <dsp:cNvSpPr/>
      </dsp:nvSpPr>
      <dsp:spPr>
        <a:xfrm>
          <a:off x="1384878" y="2056"/>
          <a:ext cx="2731538" cy="163892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i="0" kern="1200" dirty="0"/>
            <a:t>Support safe and adequate nutrition and hydration</a:t>
          </a:r>
          <a:endParaRPr lang="en-US" sz="1700" kern="1200" dirty="0"/>
        </a:p>
      </dsp:txBody>
      <dsp:txXfrm>
        <a:off x="1384878" y="2056"/>
        <a:ext cx="2731538" cy="1638923"/>
      </dsp:txXfrm>
    </dsp:sp>
    <dsp:sp modelId="{85E68629-24F9-4C18-82FD-47EE8140164B}">
      <dsp:nvSpPr>
        <dsp:cNvPr id="0" name=""/>
        <dsp:cNvSpPr/>
      </dsp:nvSpPr>
      <dsp:spPr>
        <a:xfrm>
          <a:off x="4389571" y="2056"/>
          <a:ext cx="2731538" cy="163892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i="0" kern="1200"/>
            <a:t>Determine the optimum feeding methods and techniques to maximize swallowing safety and feeding efficiency</a:t>
          </a:r>
          <a:endParaRPr lang="en-US" sz="1700" kern="1200"/>
        </a:p>
      </dsp:txBody>
      <dsp:txXfrm>
        <a:off x="4389571" y="2056"/>
        <a:ext cx="2731538" cy="1638923"/>
      </dsp:txXfrm>
    </dsp:sp>
    <dsp:sp modelId="{6200C11B-E9A8-49D4-AF66-FCB58953D831}">
      <dsp:nvSpPr>
        <dsp:cNvPr id="0" name=""/>
        <dsp:cNvSpPr/>
      </dsp:nvSpPr>
      <dsp:spPr>
        <a:xfrm>
          <a:off x="7394264" y="2056"/>
          <a:ext cx="2731538" cy="163892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i="0" kern="1200"/>
            <a:t>Incorporate dietary preferences by collaborating with caregivers</a:t>
          </a:r>
          <a:endParaRPr lang="en-US" sz="1700" kern="1200"/>
        </a:p>
      </dsp:txBody>
      <dsp:txXfrm>
        <a:off x="7394264" y="2056"/>
        <a:ext cx="2731538" cy="1638923"/>
      </dsp:txXfrm>
    </dsp:sp>
    <dsp:sp modelId="{F8CCD322-0B04-4890-B378-D0537BCE0070}">
      <dsp:nvSpPr>
        <dsp:cNvPr id="0" name=""/>
        <dsp:cNvSpPr/>
      </dsp:nvSpPr>
      <dsp:spPr>
        <a:xfrm>
          <a:off x="1384878" y="1914133"/>
          <a:ext cx="2731538" cy="163892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i="0" kern="1200" dirty="0"/>
            <a:t>Help individuals achieve age-appropriate feeding skills in the most normal setting and manner possible</a:t>
          </a:r>
          <a:endParaRPr lang="en-US" sz="1700" kern="1200" dirty="0"/>
        </a:p>
      </dsp:txBody>
      <dsp:txXfrm>
        <a:off x="1384878" y="1914133"/>
        <a:ext cx="2731538" cy="1638923"/>
      </dsp:txXfrm>
    </dsp:sp>
    <dsp:sp modelId="{60B92D43-4498-4089-B9BC-55D01AB6202A}">
      <dsp:nvSpPr>
        <dsp:cNvPr id="0" name=""/>
        <dsp:cNvSpPr/>
      </dsp:nvSpPr>
      <dsp:spPr>
        <a:xfrm>
          <a:off x="4389571" y="1914133"/>
          <a:ext cx="2731538" cy="163892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i="0" kern="1200"/>
            <a:t>Minimize the risk of pulmonary complications</a:t>
          </a:r>
          <a:endParaRPr lang="en-US" sz="1700" kern="1200"/>
        </a:p>
      </dsp:txBody>
      <dsp:txXfrm>
        <a:off x="4389571" y="1914133"/>
        <a:ext cx="2731538" cy="1638923"/>
      </dsp:txXfrm>
    </dsp:sp>
    <dsp:sp modelId="{B2032A58-5BFA-4620-B446-457EB2A13BF4}">
      <dsp:nvSpPr>
        <dsp:cNvPr id="0" name=""/>
        <dsp:cNvSpPr/>
      </dsp:nvSpPr>
      <dsp:spPr>
        <a:xfrm>
          <a:off x="7394264" y="1914133"/>
          <a:ext cx="2731538" cy="163892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i="0" kern="1200"/>
            <a:t>Maximize the quality of life</a:t>
          </a:r>
          <a:endParaRPr lang="en-US" sz="1700" kern="1200"/>
        </a:p>
      </dsp:txBody>
      <dsp:txXfrm>
        <a:off x="7394264" y="1914133"/>
        <a:ext cx="2731538" cy="1638923"/>
      </dsp:txXfrm>
    </dsp:sp>
    <dsp:sp modelId="{7ECF03A8-501E-4F02-8C3E-318857BC009A}">
      <dsp:nvSpPr>
        <dsp:cNvPr id="0" name=""/>
        <dsp:cNvSpPr/>
      </dsp:nvSpPr>
      <dsp:spPr>
        <a:xfrm>
          <a:off x="2887225" y="3826210"/>
          <a:ext cx="2731538" cy="163892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i="0" kern="1200" dirty="0"/>
            <a:t>Support caregiver</a:t>
          </a:r>
          <a:r>
            <a:rPr lang="en-US" sz="1700" b="0" i="0" kern="1200" dirty="0">
              <a:latin typeface="Aptos" panose="020B0004020202020204" pitchFamily="34" charset="0"/>
            </a:rPr>
            <a:t>–</a:t>
          </a:r>
          <a:r>
            <a:rPr lang="en-US" sz="1700" b="0" i="0" kern="1200" dirty="0"/>
            <a:t>child interactions and encourage child and caregiver autonomy and independence</a:t>
          </a:r>
          <a:endParaRPr lang="en-US" sz="1700" kern="1200" dirty="0"/>
        </a:p>
      </dsp:txBody>
      <dsp:txXfrm>
        <a:off x="2887225" y="3826210"/>
        <a:ext cx="2731538" cy="1638923"/>
      </dsp:txXfrm>
    </dsp:sp>
    <dsp:sp modelId="{F6288038-4BBE-4A98-A611-E2B54816A6FD}">
      <dsp:nvSpPr>
        <dsp:cNvPr id="0" name=""/>
        <dsp:cNvSpPr/>
      </dsp:nvSpPr>
      <dsp:spPr>
        <a:xfrm>
          <a:off x="5891917" y="3826210"/>
          <a:ext cx="2731538" cy="1638923"/>
        </a:xfrm>
        <a:prstGeom prst="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0" i="0" kern="1200" dirty="0"/>
            <a:t>Prevent future feeding issues with positive feeding-related experiences to the maximum extent possible, given the child’s medical situation</a:t>
          </a:r>
          <a:endParaRPr lang="en-US" sz="1700" kern="1200" dirty="0"/>
        </a:p>
      </dsp:txBody>
      <dsp:txXfrm>
        <a:off x="5891917" y="3826210"/>
        <a:ext cx="2731538" cy="163892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EE5744-5AF9-40A4-AD3D-706E1D246CB5}">
      <dsp:nvSpPr>
        <dsp:cNvPr id="0" name=""/>
        <dsp:cNvSpPr/>
      </dsp:nvSpPr>
      <dsp:spPr>
        <a:xfrm>
          <a:off x="1748064" y="2975"/>
          <a:ext cx="3342605" cy="20055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en-US" sz="4300" kern="1200"/>
            <a:t>Positioning</a:t>
          </a:r>
        </a:p>
      </dsp:txBody>
      <dsp:txXfrm>
        <a:off x="1748064" y="2975"/>
        <a:ext cx="3342605" cy="2005563"/>
      </dsp:txXfrm>
    </dsp:sp>
    <dsp:sp modelId="{34C9849E-F59B-4B75-91B6-D5C35022F1C2}">
      <dsp:nvSpPr>
        <dsp:cNvPr id="0" name=""/>
        <dsp:cNvSpPr/>
      </dsp:nvSpPr>
      <dsp:spPr>
        <a:xfrm>
          <a:off x="5424930" y="2975"/>
          <a:ext cx="3342605" cy="20055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en-US" sz="4300" kern="1200" dirty="0"/>
            <a:t>Diet Modification</a:t>
          </a:r>
        </a:p>
      </dsp:txBody>
      <dsp:txXfrm>
        <a:off x="5424930" y="2975"/>
        <a:ext cx="3342605" cy="2005563"/>
      </dsp:txXfrm>
    </dsp:sp>
    <dsp:sp modelId="{6D40A0DB-3D82-4BA9-BD0D-6F255DD57B17}">
      <dsp:nvSpPr>
        <dsp:cNvPr id="0" name=""/>
        <dsp:cNvSpPr/>
      </dsp:nvSpPr>
      <dsp:spPr>
        <a:xfrm>
          <a:off x="3586497" y="2342799"/>
          <a:ext cx="3342605" cy="20055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en-US" sz="4300" kern="1200"/>
            <a:t>Equipment and Utensils</a:t>
          </a:r>
        </a:p>
      </dsp:txBody>
      <dsp:txXfrm>
        <a:off x="3586497" y="2342799"/>
        <a:ext cx="3342605" cy="200556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629C5F-8B91-4461-AAA6-3EC6FCF93320}">
      <dsp:nvSpPr>
        <dsp:cNvPr id="0" name=""/>
        <dsp:cNvSpPr/>
      </dsp:nvSpPr>
      <dsp:spPr>
        <a:xfrm>
          <a:off x="0" y="39687"/>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a:t>Swallowing maneuvers</a:t>
          </a:r>
        </a:p>
      </dsp:txBody>
      <dsp:txXfrm>
        <a:off x="0" y="39687"/>
        <a:ext cx="3286125" cy="1971675"/>
      </dsp:txXfrm>
    </dsp:sp>
    <dsp:sp modelId="{A5F4D886-713A-43D2-9530-0861CBEBBFEA}">
      <dsp:nvSpPr>
        <dsp:cNvPr id="0" name=""/>
        <dsp:cNvSpPr/>
      </dsp:nvSpPr>
      <dsp:spPr>
        <a:xfrm>
          <a:off x="3614737" y="39687"/>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a:t>Oral motor and sensory techniques</a:t>
          </a:r>
        </a:p>
      </dsp:txBody>
      <dsp:txXfrm>
        <a:off x="3614737" y="39687"/>
        <a:ext cx="3286125" cy="1971675"/>
      </dsp:txXfrm>
    </dsp:sp>
    <dsp:sp modelId="{223B3294-4981-43D0-8B0F-D6DE4265CBCA}">
      <dsp:nvSpPr>
        <dsp:cNvPr id="0" name=""/>
        <dsp:cNvSpPr/>
      </dsp:nvSpPr>
      <dsp:spPr>
        <a:xfrm>
          <a:off x="7229475" y="39687"/>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a:t>Biofeedback</a:t>
          </a:r>
        </a:p>
      </dsp:txBody>
      <dsp:txXfrm>
        <a:off x="7229475" y="39687"/>
        <a:ext cx="3286125" cy="1971675"/>
      </dsp:txXfrm>
    </dsp:sp>
    <dsp:sp modelId="{033AD83E-76B4-4A16-A39D-0D8CA592281E}">
      <dsp:nvSpPr>
        <dsp:cNvPr id="0" name=""/>
        <dsp:cNvSpPr/>
      </dsp:nvSpPr>
      <dsp:spPr>
        <a:xfrm>
          <a:off x="1807368" y="2339975"/>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a:t>NMES*</a:t>
          </a:r>
        </a:p>
      </dsp:txBody>
      <dsp:txXfrm>
        <a:off x="1807368" y="2339975"/>
        <a:ext cx="3286125" cy="1971675"/>
      </dsp:txXfrm>
    </dsp:sp>
    <dsp:sp modelId="{48604969-0919-49FE-8F42-1C1C9E699C89}">
      <dsp:nvSpPr>
        <dsp:cNvPr id="0" name=""/>
        <dsp:cNvSpPr/>
      </dsp:nvSpPr>
      <dsp:spPr>
        <a:xfrm>
          <a:off x="5422106" y="2339975"/>
          <a:ext cx="3286125" cy="197167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a:t>Responsive feeding</a:t>
          </a:r>
        </a:p>
      </dsp:txBody>
      <dsp:txXfrm>
        <a:off x="5422106" y="2339975"/>
        <a:ext cx="3286125" cy="197167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BA3B54-C2F1-48B2-9FC7-F58960B4DC2C}">
      <dsp:nvSpPr>
        <dsp:cNvPr id="0" name=""/>
        <dsp:cNvSpPr/>
      </dsp:nvSpPr>
      <dsp:spPr>
        <a:xfrm>
          <a:off x="2984049" y="497319"/>
          <a:ext cx="5212079" cy="5212079"/>
        </a:xfrm>
        <a:prstGeom prst="pie">
          <a:avLst>
            <a:gd name="adj1" fmla="val 16200000"/>
            <a:gd name="adj2" fmla="val 0"/>
          </a:avLst>
        </a:prstGeom>
        <a:solidFill>
          <a:schemeClr val="accent1">
            <a:shade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b="1" kern="1200"/>
            <a:t>Can the child eat and drink safely?</a:t>
          </a:r>
        </a:p>
      </dsp:txBody>
      <dsp:txXfrm>
        <a:off x="5649656" y="1461554"/>
        <a:ext cx="1923505" cy="1551214"/>
      </dsp:txXfrm>
    </dsp:sp>
    <dsp:sp modelId="{B8F2D1B6-F279-4A3D-9C34-8C96B87D4F95}">
      <dsp:nvSpPr>
        <dsp:cNvPr id="0" name=""/>
        <dsp:cNvSpPr/>
      </dsp:nvSpPr>
      <dsp:spPr>
        <a:xfrm>
          <a:off x="2957870" y="784154"/>
          <a:ext cx="5212079" cy="5212079"/>
        </a:xfrm>
        <a:prstGeom prst="pie">
          <a:avLst>
            <a:gd name="adj1" fmla="val 0"/>
            <a:gd name="adj2" fmla="val 5400000"/>
          </a:avLst>
        </a:prstGeom>
        <a:solidFill>
          <a:schemeClr val="accent1">
            <a:shade val="50000"/>
            <a:hueOff val="294825"/>
            <a:satOff val="-30989"/>
            <a:lumOff val="2674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b="1" kern="1200"/>
            <a:t>Can the child receive adequate nutrition and hydration by mouth?</a:t>
          </a:r>
        </a:p>
      </dsp:txBody>
      <dsp:txXfrm>
        <a:off x="5656982" y="3483267"/>
        <a:ext cx="1923505" cy="1551214"/>
      </dsp:txXfrm>
    </dsp:sp>
    <dsp:sp modelId="{4395622E-4095-4350-976F-A306EE3432C9}">
      <dsp:nvSpPr>
        <dsp:cNvPr id="0" name=""/>
        <dsp:cNvSpPr/>
      </dsp:nvSpPr>
      <dsp:spPr>
        <a:xfrm>
          <a:off x="2605064" y="784154"/>
          <a:ext cx="5212079" cy="5212079"/>
        </a:xfrm>
        <a:prstGeom prst="pie">
          <a:avLst>
            <a:gd name="adj1" fmla="val 5400000"/>
            <a:gd name="adj2" fmla="val 10800000"/>
          </a:avLst>
        </a:prstGeom>
        <a:solidFill>
          <a:schemeClr val="accent1">
            <a:shade val="50000"/>
            <a:hueOff val="589649"/>
            <a:satOff val="-61978"/>
            <a:lumOff val="5348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b="1" kern="1200" dirty="0"/>
            <a:t>How can functional abilities and quality of life (QoL) be maximized?</a:t>
          </a:r>
        </a:p>
      </dsp:txBody>
      <dsp:txXfrm>
        <a:off x="3194525" y="3483267"/>
        <a:ext cx="1923505" cy="1551214"/>
      </dsp:txXfrm>
    </dsp:sp>
    <dsp:sp modelId="{A61B0887-9181-4B7B-9E3E-E49263F1D71F}">
      <dsp:nvSpPr>
        <dsp:cNvPr id="0" name=""/>
        <dsp:cNvSpPr/>
      </dsp:nvSpPr>
      <dsp:spPr>
        <a:xfrm>
          <a:off x="2627841" y="497334"/>
          <a:ext cx="5212079" cy="5212079"/>
        </a:xfrm>
        <a:prstGeom prst="pie">
          <a:avLst>
            <a:gd name="adj1" fmla="val 10800000"/>
            <a:gd name="adj2" fmla="val 16200000"/>
          </a:avLst>
        </a:prstGeom>
        <a:solidFill>
          <a:schemeClr val="accent1">
            <a:shade val="50000"/>
            <a:hueOff val="294825"/>
            <a:satOff val="-30989"/>
            <a:lumOff val="2674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b="1" kern="1200"/>
            <a:t>What are the family’s preferences?</a:t>
          </a:r>
        </a:p>
      </dsp:txBody>
      <dsp:txXfrm>
        <a:off x="3217302" y="1459087"/>
        <a:ext cx="1923505" cy="1551214"/>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442E5C-7219-4D6D-8FE0-B62D866E6CB1}" type="datetimeFigureOut">
              <a:rPr lang="en-US" smtClean="0"/>
              <a:t>6/27/2025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62C4C6-77DC-4157-9A80-22077B640FF5}" type="slidenum">
              <a:rPr lang="en-US" smtClean="0"/>
              <a:t>‹#›</a:t>
            </a:fld>
            <a:endParaRPr lang="en-US"/>
          </a:p>
        </p:txBody>
      </p:sp>
    </p:spTree>
    <p:extLst>
      <p:ext uri="{BB962C8B-B14F-4D97-AF65-F5344CB8AC3E}">
        <p14:creationId xmlns:p14="http://schemas.microsoft.com/office/powerpoint/2010/main" val="4282064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1" i="0" dirty="0">
                <a:solidFill>
                  <a:srgbClr val="6E6259"/>
                </a:solidFill>
                <a:effectLst/>
                <a:latin typeface="urw-geometric"/>
              </a:rPr>
              <a:t>Pediatric feeding disorder (PFD)</a:t>
            </a:r>
            <a:r>
              <a:rPr lang="en-US" b="0" i="0" dirty="0">
                <a:solidFill>
                  <a:srgbClr val="6E6259"/>
                </a:solidFill>
                <a:effectLst/>
                <a:latin typeface="urw-geometric"/>
              </a:rPr>
              <a:t> is any difficulty a person has with oral intake as compared to same age peers. PFD is associated with medical, nutritional, feeding skill, and/or psychosocial dysfunction. </a:t>
            </a:r>
            <a:r>
              <a:rPr lang="en-US" b="1" i="0" dirty="0">
                <a:solidFill>
                  <a:srgbClr val="6E6259"/>
                </a:solidFill>
                <a:effectLst/>
                <a:latin typeface="urw-geometric"/>
              </a:rPr>
              <a:t>Impaired oral intake</a:t>
            </a:r>
            <a:r>
              <a:rPr lang="en-US" b="0" i="0" dirty="0">
                <a:solidFill>
                  <a:srgbClr val="6E6259"/>
                </a:solidFill>
                <a:effectLst/>
                <a:latin typeface="urw-geometric"/>
              </a:rPr>
              <a:t> is the inability to consume sufficient foods and liquids to meet nutritional and hydration requirements.</a:t>
            </a:r>
          </a:p>
          <a:p>
            <a:pPr algn="l">
              <a:buFont typeface="Arial" panose="020B0604020202020204" pitchFamily="34" charset="0"/>
              <a:buChar char="•"/>
            </a:pPr>
            <a:r>
              <a:rPr lang="en-US" b="0" i="0" dirty="0">
                <a:solidFill>
                  <a:srgbClr val="6E6259"/>
                </a:solidFill>
                <a:effectLst/>
                <a:latin typeface="urw-geometric"/>
              </a:rPr>
              <a:t>PFD should be diagnosed only if not better attributed to body image disturbances or dysmorphia.</a:t>
            </a:r>
          </a:p>
          <a:p>
            <a:pPr algn="l">
              <a:buFont typeface="Arial" panose="020B0604020202020204" pitchFamily="34" charset="0"/>
              <a:buChar char="•"/>
            </a:pPr>
            <a:r>
              <a:rPr lang="en-US" b="0" i="0" dirty="0">
                <a:solidFill>
                  <a:srgbClr val="6E6259"/>
                </a:solidFill>
                <a:effectLst/>
                <a:latin typeface="urw-geometric"/>
              </a:rPr>
              <a:t>Impairments result in activity limitations or participation restrictions due to interactions with personal and environmental factors.</a:t>
            </a:r>
          </a:p>
          <a:p>
            <a:pPr algn="l">
              <a:buFont typeface="Arial" panose="020B0604020202020204" pitchFamily="34" charset="0"/>
              <a:buChar char="•"/>
            </a:pPr>
            <a:r>
              <a:rPr lang="en-US" b="0" i="0" dirty="0">
                <a:solidFill>
                  <a:srgbClr val="6E6259"/>
                </a:solidFill>
                <a:effectLst/>
                <a:latin typeface="urw-geometric"/>
              </a:rPr>
              <a:t>PFD may be diagnosed as acute if the disorder has been present for less than 3 months or chronic if the disorder has been present for 3 months or more.</a:t>
            </a:r>
          </a:p>
          <a:p>
            <a:endParaRPr lang="en-US" dirty="0"/>
          </a:p>
        </p:txBody>
      </p:sp>
      <p:sp>
        <p:nvSpPr>
          <p:cNvPr id="4" name="Slide Number Placeholder 3"/>
          <p:cNvSpPr>
            <a:spLocks noGrp="1"/>
          </p:cNvSpPr>
          <p:nvPr>
            <p:ph type="sldNum" sz="quarter" idx="5"/>
          </p:nvPr>
        </p:nvSpPr>
        <p:spPr/>
        <p:txBody>
          <a:bodyPr/>
          <a:lstStyle/>
          <a:p>
            <a:fld id="{A462C4C6-77DC-4157-9A80-22077B640FF5}" type="slidenum">
              <a:rPr lang="en-US" smtClean="0"/>
              <a:t>4</a:t>
            </a:fld>
            <a:endParaRPr lang="en-US"/>
          </a:p>
        </p:txBody>
      </p:sp>
    </p:spTree>
    <p:extLst>
      <p:ext uri="{BB962C8B-B14F-4D97-AF65-F5344CB8AC3E}">
        <p14:creationId xmlns:p14="http://schemas.microsoft.com/office/powerpoint/2010/main" val="17035957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a:solidFill>
                  <a:srgbClr val="6E6259"/>
                </a:solidFill>
                <a:effectLst/>
                <a:latin typeface="urw-geometric"/>
              </a:rPr>
              <a:t>Results of a clinical assessment are integrated to form a plan that answers the following questions:</a:t>
            </a:r>
          </a:p>
          <a:p>
            <a:pPr algn="l">
              <a:buFont typeface="Arial" panose="020B0604020202020204" pitchFamily="34" charset="0"/>
              <a:buChar char="•"/>
            </a:pPr>
            <a:r>
              <a:rPr lang="en-US" b="0" i="0">
                <a:solidFill>
                  <a:srgbClr val="6E6259"/>
                </a:solidFill>
                <a:effectLst/>
                <a:latin typeface="urw-geometric"/>
              </a:rPr>
              <a:t>Are further referrals or testing, such as an instrumental swallowing evaluation, warranted?</a:t>
            </a:r>
          </a:p>
          <a:p>
            <a:pPr algn="l">
              <a:buFont typeface="Arial" panose="020B0604020202020204" pitchFamily="34" charset="0"/>
              <a:buChar char="•"/>
            </a:pPr>
            <a:r>
              <a:rPr lang="en-US" b="0" i="0">
                <a:solidFill>
                  <a:srgbClr val="6E6259"/>
                </a:solidFill>
                <a:effectLst/>
                <a:latin typeface="urw-geometric"/>
              </a:rPr>
              <a:t>Can the child eat and drink orally in a way that meets nutrition and hydration needs?</a:t>
            </a:r>
          </a:p>
          <a:p>
            <a:pPr algn="l">
              <a:buFont typeface="Arial" panose="020B0604020202020204" pitchFamily="34" charset="0"/>
              <a:buChar char="•"/>
            </a:pPr>
            <a:r>
              <a:rPr lang="en-US" b="0" i="0">
                <a:solidFill>
                  <a:srgbClr val="6E6259"/>
                </a:solidFill>
                <a:effectLst/>
                <a:latin typeface="urw-geometric"/>
              </a:rPr>
              <a:t>Are modifications needed in positioning, sensory aspects of foods and liquids, scheduling, or mealtime structure to facilitate success?</a:t>
            </a:r>
          </a:p>
          <a:p>
            <a:pPr algn="l">
              <a:buFont typeface="Arial" panose="020B0604020202020204" pitchFamily="34" charset="0"/>
              <a:buChar char="•"/>
            </a:pPr>
            <a:r>
              <a:rPr lang="en-US" b="0" i="0">
                <a:solidFill>
                  <a:srgbClr val="6E6259"/>
                </a:solidFill>
                <a:effectLst/>
                <a:latin typeface="urw-geometric"/>
              </a:rPr>
              <a:t>What feeding skill–based deficits are suspected or present (motor)?</a:t>
            </a:r>
          </a:p>
          <a:p>
            <a:endParaRPr lang="en-US"/>
          </a:p>
        </p:txBody>
      </p:sp>
      <p:sp>
        <p:nvSpPr>
          <p:cNvPr id="4" name="Slide Number Placeholder 3"/>
          <p:cNvSpPr>
            <a:spLocks noGrp="1"/>
          </p:cNvSpPr>
          <p:nvPr>
            <p:ph type="sldNum" sz="quarter" idx="5"/>
          </p:nvPr>
        </p:nvSpPr>
        <p:spPr/>
        <p:txBody>
          <a:bodyPr/>
          <a:lstStyle/>
          <a:p>
            <a:fld id="{A462C4C6-77DC-4157-9A80-22077B640FF5}" type="slidenum">
              <a:rPr lang="en-US" smtClean="0"/>
              <a:t>17</a:t>
            </a:fld>
            <a:endParaRPr lang="en-US"/>
          </a:p>
        </p:txBody>
      </p:sp>
    </p:spTree>
    <p:extLst>
      <p:ext uri="{BB962C8B-B14F-4D97-AF65-F5344CB8AC3E}">
        <p14:creationId xmlns:p14="http://schemas.microsoft.com/office/powerpoint/2010/main" val="19819264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a:solidFill>
                  <a:srgbClr val="6E6259"/>
                </a:solidFill>
                <a:effectLst/>
                <a:latin typeface="urw-geometric"/>
              </a:rPr>
              <a:t>Instrumental evaluation is conducted after a clinical evaluation when more information is needed to determine the presence and pathophysiology of dysphagia. Instrumental assessments can help provide specific information about anatomy and physiology otherwise not accessible by </a:t>
            </a:r>
            <a:r>
              <a:rPr lang="en-US" b="0" i="0" err="1">
                <a:solidFill>
                  <a:srgbClr val="6E6259"/>
                </a:solidFill>
                <a:effectLst/>
                <a:latin typeface="urw-geometric"/>
              </a:rPr>
              <a:t>noninstrumental</a:t>
            </a:r>
            <a:r>
              <a:rPr lang="en-US" b="0" i="0">
                <a:solidFill>
                  <a:srgbClr val="6E6259"/>
                </a:solidFill>
                <a:effectLst/>
                <a:latin typeface="urw-geometric"/>
              </a:rPr>
              <a:t> evaluation. Instrumental evaluation identifies the appropriate treatment plan based on swallowing physiology and can also help determine if swallow safety can be improved with strategies such as modifying food textures, liquid consistencies, and positioning.</a:t>
            </a:r>
            <a:endParaRPr lang="en-US"/>
          </a:p>
          <a:p>
            <a:endParaRPr lang="en-US"/>
          </a:p>
        </p:txBody>
      </p:sp>
      <p:sp>
        <p:nvSpPr>
          <p:cNvPr id="4" name="Slide Number Placeholder 3"/>
          <p:cNvSpPr>
            <a:spLocks noGrp="1"/>
          </p:cNvSpPr>
          <p:nvPr>
            <p:ph type="sldNum" sz="quarter" idx="5"/>
          </p:nvPr>
        </p:nvSpPr>
        <p:spPr/>
        <p:txBody>
          <a:bodyPr/>
          <a:lstStyle/>
          <a:p>
            <a:fld id="{A462C4C6-77DC-4157-9A80-22077B640FF5}" type="slidenum">
              <a:rPr lang="en-US" smtClean="0"/>
              <a:t>18</a:t>
            </a:fld>
            <a:endParaRPr lang="en-US"/>
          </a:p>
        </p:txBody>
      </p:sp>
    </p:spTree>
    <p:extLst>
      <p:ext uri="{BB962C8B-B14F-4D97-AF65-F5344CB8AC3E}">
        <p14:creationId xmlns:p14="http://schemas.microsoft.com/office/powerpoint/2010/main" val="12429728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a:solidFill>
                  <a:srgbClr val="6E6259"/>
                </a:solidFill>
                <a:effectLst/>
                <a:latin typeface="urw-geometric"/>
              </a:rPr>
              <a:t>The management of feeding and swallowing disorders in infants, toddlers, and older children is facilitated by a multidisciplinary approach. This is especially important for children with complex medical conditions.</a:t>
            </a:r>
          </a:p>
          <a:p>
            <a:endParaRPr lang="en-US" b="0" i="0">
              <a:solidFill>
                <a:srgbClr val="6E6259"/>
              </a:solidFill>
              <a:effectLst/>
              <a:latin typeface="urw-geometric"/>
            </a:endParaRPr>
          </a:p>
          <a:p>
            <a:r>
              <a:rPr lang="en-US" b="0" i="0">
                <a:solidFill>
                  <a:srgbClr val="6E6259"/>
                </a:solidFill>
                <a:effectLst/>
                <a:latin typeface="urw-geometric"/>
              </a:rPr>
              <a:t>Treatment considers:</a:t>
            </a:r>
          </a:p>
          <a:p>
            <a:pPr algn="l">
              <a:buFont typeface="Arial" panose="020B0604020202020204" pitchFamily="34" charset="0"/>
              <a:buChar char="•"/>
            </a:pPr>
            <a:r>
              <a:rPr lang="en-US" b="1" i="0">
                <a:solidFill>
                  <a:srgbClr val="6E6259"/>
                </a:solidFill>
                <a:effectLst/>
                <a:latin typeface="urw-geometric"/>
              </a:rPr>
              <a:t>Readiness for oral feeding</a:t>
            </a:r>
            <a:r>
              <a:rPr lang="en-US" b="0" i="0">
                <a:solidFill>
                  <a:srgbClr val="6E6259"/>
                </a:solidFill>
                <a:effectLst/>
                <a:latin typeface="urw-geometric"/>
              </a:rPr>
              <a:t>—Children who are beginning to eat orally for the first time or after an extended period of nonoral feeding will need time to become comfortable in the presence of food and to explore food without experiencing physiological responses (e.g., for children with significant gastrointestinal problems).</a:t>
            </a:r>
          </a:p>
          <a:p>
            <a:pPr algn="l">
              <a:buFont typeface="Arial" panose="020B0604020202020204" pitchFamily="34" charset="0"/>
              <a:buChar char="•"/>
            </a:pPr>
            <a:r>
              <a:rPr lang="en-US" b="1" i="0">
                <a:solidFill>
                  <a:srgbClr val="6E6259"/>
                </a:solidFill>
                <a:effectLst/>
                <a:latin typeface="urw-geometric"/>
              </a:rPr>
              <a:t>Communication</a:t>
            </a:r>
            <a:r>
              <a:rPr lang="en-US" b="0" i="0">
                <a:solidFill>
                  <a:srgbClr val="6E6259"/>
                </a:solidFill>
                <a:effectLst/>
                <a:latin typeface="urw-geometric"/>
              </a:rPr>
              <a:t>—SLPs can help caregivers understand emerging communication and interpret their behavior as it relates to feeding and swallowing while also providing language stimulation related to food vocabulary (e.g., names of foods and various flavors) as well as how children might be using feeding behaviors (e.g., food refusal responses) to communicate.</a:t>
            </a:r>
          </a:p>
          <a:p>
            <a:pPr algn="l">
              <a:buFont typeface="Arial" panose="020B0604020202020204" pitchFamily="34" charset="0"/>
              <a:buChar char="•"/>
            </a:pPr>
            <a:r>
              <a:rPr lang="en-US" b="1" i="0">
                <a:solidFill>
                  <a:srgbClr val="6E6259"/>
                </a:solidFill>
                <a:effectLst/>
                <a:latin typeface="urw-geometric"/>
              </a:rPr>
              <a:t>Physical conditions</a:t>
            </a:r>
            <a:r>
              <a:rPr lang="en-US" b="0" i="0">
                <a:solidFill>
                  <a:srgbClr val="6E6259"/>
                </a:solidFill>
                <a:effectLst/>
                <a:latin typeface="urw-geometric"/>
              </a:rPr>
              <a:t>—Treatment for children with conditions and disorders that affect movement (e.g., cerebral palsy or muscular dystrophy) needs to consider the length of time to fatigue, optimal feeding methods, and positioning to maximize safe feeding and swallowing.</a:t>
            </a:r>
          </a:p>
          <a:p>
            <a:endParaRPr lang="en-US"/>
          </a:p>
        </p:txBody>
      </p:sp>
      <p:sp>
        <p:nvSpPr>
          <p:cNvPr id="4" name="Slide Number Placeholder 3"/>
          <p:cNvSpPr>
            <a:spLocks noGrp="1"/>
          </p:cNvSpPr>
          <p:nvPr>
            <p:ph type="sldNum" sz="quarter" idx="5"/>
          </p:nvPr>
        </p:nvSpPr>
        <p:spPr/>
        <p:txBody>
          <a:bodyPr/>
          <a:lstStyle/>
          <a:p>
            <a:fld id="{A462C4C6-77DC-4157-9A80-22077B640FF5}" type="slidenum">
              <a:rPr lang="en-US" smtClean="0"/>
              <a:t>20</a:t>
            </a:fld>
            <a:endParaRPr lang="en-US"/>
          </a:p>
        </p:txBody>
      </p:sp>
    </p:spTree>
    <p:extLst>
      <p:ext uri="{BB962C8B-B14F-4D97-AF65-F5344CB8AC3E}">
        <p14:creationId xmlns:p14="http://schemas.microsoft.com/office/powerpoint/2010/main" val="31935436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a:solidFill>
                  <a:srgbClr val="6E6259"/>
                </a:solidFill>
                <a:effectLst/>
                <a:latin typeface="urw-geometric"/>
              </a:rPr>
              <a:t>Postural and positioning techniques</a:t>
            </a:r>
            <a:r>
              <a:rPr lang="en-US" b="0" i="0">
                <a:solidFill>
                  <a:srgbClr val="6E6259"/>
                </a:solidFill>
                <a:effectLst/>
                <a:latin typeface="urw-geometric"/>
              </a:rPr>
              <a:t> involve adjusting the child’s posture or position to increase feeding safety. These techniques serve to protect the airway and support functional transit of food and liquid. Postural changes differ between infants and older children. Instrumental assessments provide necessary information regarding the effectiveness of any of the techniques of swallow safety, which include the following:</a:t>
            </a:r>
          </a:p>
          <a:p>
            <a:pPr algn="l">
              <a:buFont typeface="Arial" panose="020B0604020202020204" pitchFamily="34" charset="0"/>
              <a:buChar char="•"/>
            </a:pPr>
            <a:r>
              <a:rPr lang="en-US" b="0" i="0">
                <a:solidFill>
                  <a:srgbClr val="6E6259"/>
                </a:solidFill>
                <a:effectLst/>
                <a:latin typeface="urw-geometric"/>
              </a:rPr>
              <a:t>chin down—tucking the chin down toward the neck</a:t>
            </a:r>
          </a:p>
          <a:p>
            <a:pPr algn="l">
              <a:buFont typeface="Arial" panose="020B0604020202020204" pitchFamily="34" charset="0"/>
              <a:buChar char="•"/>
            </a:pPr>
            <a:r>
              <a:rPr lang="en-US" b="0" i="0">
                <a:solidFill>
                  <a:srgbClr val="6E6259"/>
                </a:solidFill>
                <a:effectLst/>
                <a:latin typeface="urw-geometric"/>
              </a:rPr>
              <a:t>chin up—slightly tilting the head up</a:t>
            </a:r>
          </a:p>
          <a:p>
            <a:pPr algn="l">
              <a:buFont typeface="Arial" panose="020B0604020202020204" pitchFamily="34" charset="0"/>
              <a:buChar char="•"/>
            </a:pPr>
            <a:r>
              <a:rPr lang="en-US" b="0" i="0">
                <a:solidFill>
                  <a:srgbClr val="6E6259"/>
                </a:solidFill>
                <a:effectLst/>
                <a:latin typeface="urw-geometric"/>
              </a:rPr>
              <a:t>head rotation—turning the head to the weak side to protect the airway</a:t>
            </a:r>
          </a:p>
          <a:p>
            <a:pPr algn="l">
              <a:buFont typeface="Arial" panose="020B0604020202020204" pitchFamily="34" charset="0"/>
              <a:buChar char="•"/>
            </a:pPr>
            <a:r>
              <a:rPr lang="en-US" b="0" i="0">
                <a:solidFill>
                  <a:srgbClr val="6E6259"/>
                </a:solidFill>
                <a:effectLst/>
                <a:latin typeface="urw-geometric"/>
              </a:rPr>
              <a:t>upright positioning—supports the head, neck, and trunk alignment in a way that is functional considering the child’s physical needs</a:t>
            </a:r>
          </a:p>
          <a:p>
            <a:pPr algn="l">
              <a:buFont typeface="Arial" panose="020B0604020202020204" pitchFamily="34" charset="0"/>
              <a:buChar char="•"/>
            </a:pPr>
            <a:r>
              <a:rPr lang="en-US" b="0" i="0">
                <a:solidFill>
                  <a:srgbClr val="6E6259"/>
                </a:solidFill>
                <a:effectLst/>
                <a:latin typeface="urw-geometric"/>
              </a:rPr>
              <a:t>head stabilization—supported so as to present in a chin-neutral position</a:t>
            </a:r>
          </a:p>
          <a:p>
            <a:pPr algn="l">
              <a:buFont typeface="Arial" panose="020B0604020202020204" pitchFamily="34" charset="0"/>
              <a:buChar char="•"/>
            </a:pPr>
            <a:r>
              <a:rPr lang="en-US" b="0" i="0">
                <a:solidFill>
                  <a:srgbClr val="6E6259"/>
                </a:solidFill>
                <a:effectLst/>
                <a:latin typeface="urw-geometric"/>
              </a:rPr>
              <a:t>reclining position—using pillow support or a reclined infant seat with trunk and head support</a:t>
            </a:r>
          </a:p>
          <a:p>
            <a:pPr algn="l">
              <a:buFont typeface="Arial" panose="020B0604020202020204" pitchFamily="34" charset="0"/>
              <a:buChar char="•"/>
            </a:pPr>
            <a:r>
              <a:rPr lang="en-US" b="0" i="0">
                <a:solidFill>
                  <a:srgbClr val="6E6259"/>
                </a:solidFill>
                <a:effectLst/>
                <a:latin typeface="urw-geometric"/>
              </a:rPr>
              <a:t>side-lying positioning (for infants)</a:t>
            </a:r>
          </a:p>
          <a:p>
            <a:pPr algn="l">
              <a:buFont typeface="Arial" panose="020B0604020202020204" pitchFamily="34" charset="0"/>
              <a:buChar char="•"/>
            </a:pPr>
            <a:endParaRPr lang="en-US" b="0" i="0">
              <a:solidFill>
                <a:srgbClr val="6E6259"/>
              </a:solidFill>
              <a:effectLst/>
              <a:latin typeface="urw-geometric"/>
            </a:endParaRPr>
          </a:p>
          <a:p>
            <a:pPr algn="l">
              <a:buFont typeface="Arial" panose="020B0604020202020204" pitchFamily="34" charset="0"/>
              <a:buChar char="•"/>
            </a:pPr>
            <a:r>
              <a:rPr lang="en-US" b="1" i="0">
                <a:solidFill>
                  <a:srgbClr val="6E6259"/>
                </a:solidFill>
                <a:effectLst/>
                <a:latin typeface="urw-geometric"/>
              </a:rPr>
              <a:t>Diet modifications</a:t>
            </a:r>
            <a:r>
              <a:rPr lang="en-US" b="0" i="0">
                <a:solidFill>
                  <a:srgbClr val="6E6259"/>
                </a:solidFill>
                <a:effectLst/>
                <a:latin typeface="urw-geometric"/>
              </a:rPr>
              <a:t> are any changes made to the viscosity, texture, temperature, portion size, or taste of foods or liquids to increase safety and decrease difficulty of swallowing. Typical modifications may include thickening thin liquids, softening, cutting/chopping, or pureeing solid foods. Taste or temperature of a food may be changed to increase sensory input for swallowing. Diet modifications include individual and family preferences whenever feasible. SLPs consult with families regarding safety of medical treatments, such as swallowing medication in liquid or pill form, which may be contraindicated by the disorder. Diet modifications should consider the nutritional needs of the child and be guided by clinical and instrumental assessment findings.</a:t>
            </a:r>
          </a:p>
          <a:p>
            <a:pPr algn="l">
              <a:buFont typeface="Arial" panose="020B0604020202020204" pitchFamily="34" charset="0"/>
              <a:buChar char="•"/>
            </a:pPr>
            <a:endParaRPr lang="en-US" b="0" i="0">
              <a:solidFill>
                <a:srgbClr val="6E6259"/>
              </a:solidFill>
              <a:effectLst/>
              <a:latin typeface="urw-geometric"/>
            </a:endParaRPr>
          </a:p>
          <a:p>
            <a:pPr algn="l"/>
            <a:r>
              <a:rPr lang="en-US" b="1">
                <a:solidFill>
                  <a:srgbClr val="6E6259"/>
                </a:solidFill>
                <a:effectLst/>
                <a:latin typeface="urw-geometric"/>
              </a:rPr>
              <a:t>Equipment and Utensils</a:t>
            </a:r>
          </a:p>
          <a:p>
            <a:pPr algn="l"/>
            <a:r>
              <a:rPr lang="en-US" b="0" i="0">
                <a:solidFill>
                  <a:srgbClr val="6E6259"/>
                </a:solidFill>
                <a:effectLst/>
                <a:latin typeface="urw-geometric"/>
              </a:rPr>
              <a:t>Adaptive equipment and utensils may be used with children who have feeding problems to foster independence with eating and increase swallow safety. These tools can help by controlling bolus size or achieving the optimal flow rate of liquids.</a:t>
            </a:r>
          </a:p>
          <a:p>
            <a:pPr algn="l"/>
            <a:r>
              <a:rPr lang="en-US" b="0" i="0">
                <a:solidFill>
                  <a:srgbClr val="6E6259"/>
                </a:solidFill>
                <a:effectLst/>
                <a:latin typeface="urw-geometric"/>
              </a:rPr>
              <a:t>Examples of adaptive equipment include the following:</a:t>
            </a:r>
          </a:p>
          <a:p>
            <a:pPr algn="l">
              <a:buFont typeface="Arial" panose="020B0604020202020204" pitchFamily="34" charset="0"/>
              <a:buChar char="•"/>
            </a:pPr>
            <a:r>
              <a:rPr lang="en-US" b="0" i="0">
                <a:solidFill>
                  <a:srgbClr val="6E6259"/>
                </a:solidFill>
                <a:effectLst/>
                <a:latin typeface="urw-geometric"/>
              </a:rPr>
              <a:t>modified nipples</a:t>
            </a:r>
          </a:p>
          <a:p>
            <a:pPr algn="l">
              <a:buFont typeface="Arial" panose="020B0604020202020204" pitchFamily="34" charset="0"/>
              <a:buChar char="•"/>
            </a:pPr>
            <a:r>
              <a:rPr lang="en-US" b="0" i="0">
                <a:solidFill>
                  <a:srgbClr val="6E6259"/>
                </a:solidFill>
                <a:effectLst/>
                <a:latin typeface="urw-geometric"/>
              </a:rPr>
              <a:t>cutout cups</a:t>
            </a:r>
          </a:p>
          <a:p>
            <a:pPr algn="l">
              <a:buFont typeface="Arial" panose="020B0604020202020204" pitchFamily="34" charset="0"/>
              <a:buChar char="•"/>
            </a:pPr>
            <a:r>
              <a:rPr lang="en-US" b="0" i="0">
                <a:solidFill>
                  <a:srgbClr val="6E6259"/>
                </a:solidFill>
                <a:effectLst/>
                <a:latin typeface="urw-geometric"/>
              </a:rPr>
              <a:t>weighted forks and spoons</a:t>
            </a:r>
          </a:p>
          <a:p>
            <a:pPr algn="l">
              <a:buFont typeface="Arial" panose="020B0604020202020204" pitchFamily="34" charset="0"/>
              <a:buChar char="•"/>
            </a:pPr>
            <a:r>
              <a:rPr lang="en-US" b="0" i="0">
                <a:solidFill>
                  <a:srgbClr val="6E6259"/>
                </a:solidFill>
                <a:effectLst/>
                <a:latin typeface="urw-geometric"/>
              </a:rPr>
              <a:t>angled forks and spoons</a:t>
            </a:r>
          </a:p>
          <a:p>
            <a:pPr algn="l">
              <a:buFont typeface="Arial" panose="020B0604020202020204" pitchFamily="34" charset="0"/>
              <a:buChar char="•"/>
            </a:pPr>
            <a:r>
              <a:rPr lang="en-US" b="0" i="0">
                <a:solidFill>
                  <a:srgbClr val="6E6259"/>
                </a:solidFill>
                <a:effectLst/>
                <a:latin typeface="urw-geometric"/>
              </a:rPr>
              <a:t>sectioned plates</a:t>
            </a:r>
          </a:p>
          <a:p>
            <a:pPr algn="l">
              <a:buFont typeface="Arial" panose="020B0604020202020204" pitchFamily="34" charset="0"/>
              <a:buChar char="•"/>
            </a:pPr>
            <a:r>
              <a:rPr lang="en-US" b="0" i="0">
                <a:solidFill>
                  <a:srgbClr val="6E6259"/>
                </a:solidFill>
                <a:effectLst/>
                <a:latin typeface="urw-geometric"/>
              </a:rPr>
              <a:t>non-tip bowls</a:t>
            </a:r>
          </a:p>
          <a:p>
            <a:pPr algn="l">
              <a:buFont typeface="Arial" panose="020B0604020202020204" pitchFamily="34" charset="0"/>
              <a:buChar char="•"/>
            </a:pPr>
            <a:r>
              <a:rPr lang="en-US" b="0" i="0" err="1">
                <a:solidFill>
                  <a:srgbClr val="6E6259"/>
                </a:solidFill>
                <a:effectLst/>
                <a:latin typeface="urw-geometric"/>
              </a:rPr>
              <a:t>Dycem</a:t>
            </a:r>
            <a:r>
              <a:rPr lang="en-US" b="0" i="0">
                <a:solidFill>
                  <a:srgbClr val="6E6259"/>
                </a:solidFill>
                <a:effectLst/>
                <a:latin typeface="urw-geometric"/>
              </a:rPr>
              <a:t>® to prevent plates and cups from sliding</a:t>
            </a:r>
          </a:p>
          <a:p>
            <a:pPr algn="l">
              <a:buFont typeface="Arial" panose="020B0604020202020204" pitchFamily="34" charset="0"/>
              <a:buChar char="•"/>
            </a:pPr>
            <a:r>
              <a:rPr lang="en-US" b="0" i="0">
                <a:solidFill>
                  <a:srgbClr val="6E6259"/>
                </a:solidFill>
                <a:effectLst/>
                <a:latin typeface="urw-geometric"/>
              </a:rPr>
              <a:t>metered straws</a:t>
            </a:r>
          </a:p>
          <a:p>
            <a:pPr algn="l">
              <a:buFont typeface="Arial" panose="020B0604020202020204" pitchFamily="34" charset="0"/>
              <a:buChar char="•"/>
            </a:pPr>
            <a:r>
              <a:rPr lang="en-US" b="0" i="0">
                <a:solidFill>
                  <a:srgbClr val="6E6259"/>
                </a:solidFill>
                <a:effectLst/>
                <a:latin typeface="urw-geometric"/>
              </a:rPr>
              <a:t>feeder-assisted straw cups</a:t>
            </a:r>
          </a:p>
          <a:p>
            <a:endParaRPr lang="en-US"/>
          </a:p>
        </p:txBody>
      </p:sp>
      <p:sp>
        <p:nvSpPr>
          <p:cNvPr id="4" name="Slide Number Placeholder 3"/>
          <p:cNvSpPr>
            <a:spLocks noGrp="1"/>
          </p:cNvSpPr>
          <p:nvPr>
            <p:ph type="sldNum" sz="quarter" idx="5"/>
          </p:nvPr>
        </p:nvSpPr>
        <p:spPr/>
        <p:txBody>
          <a:bodyPr/>
          <a:lstStyle/>
          <a:p>
            <a:fld id="{A462C4C6-77DC-4157-9A80-22077B640FF5}" type="slidenum">
              <a:rPr lang="en-US" smtClean="0"/>
              <a:t>21</a:t>
            </a:fld>
            <a:endParaRPr lang="en-US"/>
          </a:p>
        </p:txBody>
      </p:sp>
    </p:spTree>
    <p:extLst>
      <p:ext uri="{BB962C8B-B14F-4D97-AF65-F5344CB8AC3E}">
        <p14:creationId xmlns:p14="http://schemas.microsoft.com/office/powerpoint/2010/main" val="1481438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a:solidFill>
                  <a:srgbClr val="6E6259"/>
                </a:solidFill>
                <a:effectLst/>
                <a:latin typeface="urw-geometric"/>
              </a:rPr>
              <a:t>Swallowing maneuvers</a:t>
            </a:r>
            <a:r>
              <a:rPr lang="en-US" b="0" i="0">
                <a:solidFill>
                  <a:srgbClr val="6E6259"/>
                </a:solidFill>
                <a:effectLst/>
                <a:latin typeface="urw-geometric"/>
              </a:rPr>
              <a:t> are strategies used to change the timing or strength of movements of swallowing (</a:t>
            </a:r>
            <a:r>
              <a:rPr lang="en-US" b="0" i="0" err="1">
                <a:solidFill>
                  <a:srgbClr val="6E6259"/>
                </a:solidFill>
                <a:effectLst/>
                <a:latin typeface="urw-geometric"/>
              </a:rPr>
              <a:t>Logemann</a:t>
            </a:r>
            <a:r>
              <a:rPr lang="en-US" b="0" i="0">
                <a:solidFill>
                  <a:srgbClr val="6E6259"/>
                </a:solidFill>
                <a:effectLst/>
                <a:latin typeface="urw-geometric"/>
              </a:rPr>
              <a:t>, 2000). Some maneuvers require following multistep directions and may not be appropriate for young children and/or older children with cognitive impairments. Examples of maneuvers include the following:</a:t>
            </a:r>
          </a:p>
          <a:p>
            <a:pPr algn="l">
              <a:buFont typeface="Arial" panose="020B0604020202020204" pitchFamily="34" charset="0"/>
              <a:buChar char="•"/>
            </a:pPr>
            <a:r>
              <a:rPr lang="en-US" b="1" i="0">
                <a:solidFill>
                  <a:srgbClr val="6E6259"/>
                </a:solidFill>
                <a:effectLst/>
                <a:latin typeface="urw-geometric"/>
              </a:rPr>
              <a:t>Effortful swallow</a:t>
            </a:r>
            <a:r>
              <a:rPr lang="en-US" b="0" i="0">
                <a:solidFill>
                  <a:srgbClr val="6E6259"/>
                </a:solidFill>
                <a:effectLst/>
                <a:latin typeface="urw-geometric"/>
              </a:rPr>
              <a:t>—Posterior tongue base movement is increased to facilitate bolus clearance.</a:t>
            </a:r>
          </a:p>
          <a:p>
            <a:pPr algn="l">
              <a:buFont typeface="Arial" panose="020B0604020202020204" pitchFamily="34" charset="0"/>
              <a:buChar char="•"/>
            </a:pPr>
            <a:r>
              <a:rPr lang="en-US" b="1" i="0">
                <a:solidFill>
                  <a:srgbClr val="6E6259"/>
                </a:solidFill>
                <a:effectLst/>
                <a:latin typeface="urw-geometric"/>
              </a:rPr>
              <a:t>Mendelsohn maneuver</a:t>
            </a:r>
            <a:r>
              <a:rPr lang="en-US" b="0" i="0">
                <a:solidFill>
                  <a:srgbClr val="6E6259"/>
                </a:solidFill>
                <a:effectLst/>
                <a:latin typeface="urw-geometric"/>
              </a:rPr>
              <a:t>—Elevation of the larynx is voluntarily prolonged at the peak of the swallow to help the bolus pass more efficiently through the pharynx and to prevent food/liquid from falling into the airway.</a:t>
            </a:r>
          </a:p>
          <a:p>
            <a:pPr algn="l">
              <a:buFont typeface="Arial" panose="020B0604020202020204" pitchFamily="34" charset="0"/>
              <a:buChar char="•"/>
            </a:pPr>
            <a:r>
              <a:rPr lang="en-US" b="1" i="0">
                <a:solidFill>
                  <a:srgbClr val="6E6259"/>
                </a:solidFill>
                <a:effectLst/>
                <a:latin typeface="urw-geometric"/>
              </a:rPr>
              <a:t>Supraglottic swallow</a:t>
            </a:r>
            <a:r>
              <a:rPr lang="en-US" b="0" i="0">
                <a:solidFill>
                  <a:srgbClr val="6E6259"/>
                </a:solidFill>
                <a:effectLst/>
                <a:latin typeface="urw-geometric"/>
              </a:rPr>
              <a:t>—Vocal folds are closed by voluntarily holding one’s breath before and during the swallow in order to protect the airway.</a:t>
            </a:r>
          </a:p>
          <a:p>
            <a:pPr algn="l">
              <a:buFont typeface="Arial" panose="020B0604020202020204" pitchFamily="34" charset="0"/>
              <a:buChar char="•"/>
            </a:pPr>
            <a:r>
              <a:rPr lang="en-US" b="1" i="0">
                <a:solidFill>
                  <a:srgbClr val="6E6259"/>
                </a:solidFill>
                <a:effectLst/>
                <a:latin typeface="urw-geometric"/>
              </a:rPr>
              <a:t>Super-supraglottic swallow</a:t>
            </a:r>
            <a:r>
              <a:rPr lang="en-US" b="0" i="0">
                <a:solidFill>
                  <a:srgbClr val="6E6259"/>
                </a:solidFill>
                <a:effectLst/>
                <a:latin typeface="urw-geometric"/>
              </a:rPr>
              <a:t>—An effortful breath hold tilts the arytenoid forward, which closes the airway entrance before and during the swallow.</a:t>
            </a:r>
          </a:p>
          <a:p>
            <a:endParaRPr lang="en-US"/>
          </a:p>
          <a:p>
            <a:r>
              <a:rPr lang="en-US" b="0" i="0">
                <a:solidFill>
                  <a:srgbClr val="6E6259"/>
                </a:solidFill>
                <a:effectLst/>
                <a:latin typeface="urw-geometric"/>
              </a:rPr>
              <a:t>There is limited high-quality evidence supporting the use of oral motor exercises or sensory techniques in the treatment of pediatric feeding disorder–related sensory deficits and swallowing dysfunction in isolation (</a:t>
            </a:r>
            <a:r>
              <a:rPr lang="en-US" b="0" i="0" err="1">
                <a:solidFill>
                  <a:srgbClr val="6E6259"/>
                </a:solidFill>
                <a:effectLst/>
                <a:latin typeface="urw-geometric"/>
              </a:rPr>
              <a:t>Arvedson</a:t>
            </a:r>
            <a:r>
              <a:rPr lang="en-US" b="0" i="0">
                <a:solidFill>
                  <a:srgbClr val="6E6259"/>
                </a:solidFill>
                <a:effectLst/>
                <a:latin typeface="urw-geometric"/>
              </a:rPr>
              <a:t> et al., 2010; Gosa et al., 2017; Gosa &amp; Dodrill, 2017). Motor learning is experience dependent, meaning that children establish motor patterns through opportunities that are frequent and are as closely related to the desired task as possible (</a:t>
            </a:r>
            <a:r>
              <a:rPr lang="en-US" b="0" i="0" err="1">
                <a:solidFill>
                  <a:srgbClr val="6E6259"/>
                </a:solidFill>
                <a:effectLst/>
                <a:latin typeface="urw-geometric"/>
              </a:rPr>
              <a:t>Kleim</a:t>
            </a:r>
            <a:r>
              <a:rPr lang="en-US" b="0" i="0">
                <a:solidFill>
                  <a:srgbClr val="6E6259"/>
                </a:solidFill>
                <a:effectLst/>
                <a:latin typeface="urw-geometric"/>
              </a:rPr>
              <a:t> &amp; Jones, 2008; Zimmerman et al., 2020). For example, if a child wants to chew a banana, they should be provided with frequent opportunities and modifications that encourage them to engage in the motor task of chewing a banana. As compared with oral motor exercises, modifying the sensory components of food-like taste, texture, temperature, and shape is more effective as facilitating desired oral motor patterns, such as chewing or tongue lateralization (</a:t>
            </a:r>
            <a:r>
              <a:rPr lang="en-US" b="0" i="0" err="1">
                <a:solidFill>
                  <a:srgbClr val="6E6259"/>
                </a:solidFill>
                <a:effectLst/>
                <a:latin typeface="urw-geometric"/>
              </a:rPr>
              <a:t>Arvedson</a:t>
            </a:r>
            <a:r>
              <a:rPr lang="en-US" b="0" i="0">
                <a:solidFill>
                  <a:srgbClr val="6E6259"/>
                </a:solidFill>
                <a:effectLst/>
                <a:latin typeface="urw-geometric"/>
              </a:rPr>
              <a:t> et al., 2010).</a:t>
            </a:r>
          </a:p>
          <a:p>
            <a:endParaRPr lang="en-US" b="0" i="0">
              <a:solidFill>
                <a:srgbClr val="6E6259"/>
              </a:solidFill>
              <a:effectLst/>
              <a:latin typeface="urw-geometric"/>
            </a:endParaRPr>
          </a:p>
          <a:p>
            <a:pPr algn="l"/>
            <a:r>
              <a:rPr lang="en-US" b="0">
                <a:solidFill>
                  <a:srgbClr val="6E6259"/>
                </a:solidFill>
                <a:effectLst/>
                <a:latin typeface="urw-geometric"/>
              </a:rPr>
              <a:t>Responsive Feeding</a:t>
            </a:r>
          </a:p>
          <a:p>
            <a:pPr algn="l"/>
            <a:r>
              <a:rPr lang="en-US" b="0" i="0">
                <a:solidFill>
                  <a:srgbClr val="6E6259"/>
                </a:solidFill>
                <a:effectLst/>
                <a:latin typeface="urw-geometric"/>
              </a:rPr>
              <a:t>Like cue-based feeding, </a:t>
            </a:r>
            <a:r>
              <a:rPr lang="en-US" b="1" i="0">
                <a:solidFill>
                  <a:srgbClr val="6E6259"/>
                </a:solidFill>
                <a:effectLst/>
                <a:latin typeface="urw-geometric"/>
              </a:rPr>
              <a:t>responsive feeding</a:t>
            </a:r>
            <a:r>
              <a:rPr lang="en-US" b="0" i="0">
                <a:solidFill>
                  <a:srgbClr val="6E6259"/>
                </a:solidFill>
                <a:effectLst/>
                <a:latin typeface="urw-geometric"/>
              </a:rPr>
              <a:t> focuses on the caregiver-and-child dynamic. Responsive feeders attempt to understand and read a child’s cues for both hunger and satiety; respect that communication in a nurturing, reciprocal way; and support the child in developing preferences for age-appropriate, nutritionally balanced foods. Responsive feeding encourages the child to eat autonomously, in response to their developmental and physiologic needs, which supports self-regulation and cognitive, emotional, and social development (Pérez-Escamilla et al., 2021).</a:t>
            </a:r>
          </a:p>
          <a:p>
            <a:endParaRPr lang="en-US" b="0" i="0">
              <a:solidFill>
                <a:srgbClr val="6E6259"/>
              </a:solidFill>
              <a:effectLst/>
              <a:latin typeface="urw-geometric"/>
            </a:endParaRPr>
          </a:p>
          <a:p>
            <a:pPr algn="l"/>
            <a:r>
              <a:rPr lang="en-US" b="1">
                <a:solidFill>
                  <a:srgbClr val="6E6259"/>
                </a:solidFill>
                <a:effectLst/>
                <a:latin typeface="urw-geometric"/>
              </a:rPr>
              <a:t>Biofeedback</a:t>
            </a:r>
          </a:p>
          <a:p>
            <a:pPr algn="l"/>
            <a:r>
              <a:rPr lang="en-US" b="1" i="0">
                <a:solidFill>
                  <a:srgbClr val="6E6259"/>
                </a:solidFill>
                <a:effectLst/>
                <a:latin typeface="urw-geometric"/>
              </a:rPr>
              <a:t>Biofeedback</a:t>
            </a:r>
            <a:r>
              <a:rPr lang="en-US" b="0" i="0">
                <a:solidFill>
                  <a:srgbClr val="6E6259"/>
                </a:solidFill>
                <a:effectLst/>
                <a:latin typeface="urw-geometric"/>
              </a:rPr>
              <a:t> treatment for swallowing uses instrumental methods (e.g., surface electromyography, ultrasound, </a:t>
            </a:r>
            <a:r>
              <a:rPr lang="en-US" b="0" i="0" err="1">
                <a:solidFill>
                  <a:srgbClr val="6E6259"/>
                </a:solidFill>
                <a:effectLst/>
                <a:latin typeface="urw-geometric"/>
              </a:rPr>
              <a:t>nasendoscopy</a:t>
            </a:r>
            <a:r>
              <a:rPr lang="en-US" b="0" i="0">
                <a:solidFill>
                  <a:srgbClr val="6E6259"/>
                </a:solidFill>
                <a:effectLst/>
                <a:latin typeface="urw-geometric"/>
              </a:rPr>
              <a:t>) to give visual feedback during feeding and swallowing. Children with sufficient cognitive skills can be taught to interpret this visual information and make physiological changes during the swallowing process.</a:t>
            </a:r>
          </a:p>
          <a:p>
            <a:endParaRPr lang="en-US" b="0" i="0">
              <a:solidFill>
                <a:srgbClr val="6E6259"/>
              </a:solidFill>
              <a:effectLst/>
              <a:latin typeface="urw-geometric"/>
            </a:endParaRPr>
          </a:p>
          <a:p>
            <a:r>
              <a:rPr lang="en-US" b="1" i="0">
                <a:solidFill>
                  <a:srgbClr val="6E6259"/>
                </a:solidFill>
                <a:effectLst/>
                <a:latin typeface="urw-geometric"/>
              </a:rPr>
              <a:t>NMES </a:t>
            </a:r>
            <a:r>
              <a:rPr lang="en-US" b="0" i="0">
                <a:solidFill>
                  <a:srgbClr val="6E6259"/>
                </a:solidFill>
                <a:effectLst/>
                <a:latin typeface="urw-geometric"/>
              </a:rPr>
              <a:t>There is concern that using neuromuscular electrical stimulation (NMES) with neonates and infants may impact neuromuscular development in ways that are not yet well understood. Clinicians should use discretion when considering using NMES to minimize potential harm to patients (Epperson &amp; </a:t>
            </a:r>
            <a:r>
              <a:rPr lang="en-US" b="0" i="0" err="1">
                <a:solidFill>
                  <a:srgbClr val="6E6259"/>
                </a:solidFill>
                <a:effectLst/>
                <a:latin typeface="urw-geometric"/>
              </a:rPr>
              <a:t>Sandage</a:t>
            </a:r>
            <a:r>
              <a:rPr lang="en-US" b="0" i="0">
                <a:solidFill>
                  <a:srgbClr val="6E6259"/>
                </a:solidFill>
                <a:effectLst/>
                <a:latin typeface="urw-geometric"/>
              </a:rPr>
              <a:t>, 2019). High-risk infants may exhibit dampened responses or cues to pain, and that pairing the potentially painful experience of NMES with feeding may affect neuromuscular development and increase aversion to feeding by pairing a painful stimulus with swallowing (Bustamante et al., 2022).</a:t>
            </a:r>
          </a:p>
          <a:p>
            <a:endParaRPr lang="en-US"/>
          </a:p>
        </p:txBody>
      </p:sp>
      <p:sp>
        <p:nvSpPr>
          <p:cNvPr id="4" name="Slide Number Placeholder 3"/>
          <p:cNvSpPr>
            <a:spLocks noGrp="1"/>
          </p:cNvSpPr>
          <p:nvPr>
            <p:ph type="sldNum" sz="quarter" idx="5"/>
          </p:nvPr>
        </p:nvSpPr>
        <p:spPr/>
        <p:txBody>
          <a:bodyPr/>
          <a:lstStyle/>
          <a:p>
            <a:fld id="{A462C4C6-77DC-4157-9A80-22077B640FF5}" type="slidenum">
              <a:rPr lang="en-US" smtClean="0"/>
              <a:t>22</a:t>
            </a:fld>
            <a:endParaRPr lang="en-US"/>
          </a:p>
        </p:txBody>
      </p:sp>
    </p:spTree>
    <p:extLst>
      <p:ext uri="{BB962C8B-B14F-4D97-AF65-F5344CB8AC3E}">
        <p14:creationId xmlns:p14="http://schemas.microsoft.com/office/powerpoint/2010/main" val="36113736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Can the child eat and drink safely?</a:t>
            </a:r>
            <a:endParaRPr lang="en-US" b="0"/>
          </a:p>
          <a:p>
            <a:pPr algn="l">
              <a:buFont typeface="Arial" panose="020B0604020202020204" pitchFamily="34" charset="0"/>
              <a:buNone/>
            </a:pPr>
            <a:r>
              <a:rPr lang="en-US" b="0"/>
              <a:t>Consider: </a:t>
            </a:r>
          </a:p>
          <a:p>
            <a:pPr algn="l">
              <a:buFont typeface="Arial" panose="020B0604020202020204" pitchFamily="34" charset="0"/>
              <a:buChar char="•"/>
            </a:pPr>
            <a:r>
              <a:rPr lang="en-US" b="0" i="0">
                <a:solidFill>
                  <a:srgbClr val="6E6259"/>
                </a:solidFill>
                <a:effectLst/>
                <a:latin typeface="urw-geometric"/>
              </a:rPr>
              <a:t>pulmonary status</a:t>
            </a:r>
          </a:p>
          <a:p>
            <a:pPr algn="l">
              <a:buFont typeface="Arial" panose="020B0604020202020204" pitchFamily="34" charset="0"/>
              <a:buChar char="•"/>
            </a:pPr>
            <a:r>
              <a:rPr lang="en-US" b="0" i="0">
                <a:solidFill>
                  <a:srgbClr val="6E6259"/>
                </a:solidFill>
                <a:effectLst/>
                <a:latin typeface="urw-geometric"/>
              </a:rPr>
              <a:t>nutritional status</a:t>
            </a:r>
          </a:p>
          <a:p>
            <a:pPr algn="l">
              <a:buFont typeface="Arial" panose="020B0604020202020204" pitchFamily="34" charset="0"/>
              <a:buChar char="•"/>
            </a:pPr>
            <a:r>
              <a:rPr lang="en-US" b="0" i="0">
                <a:solidFill>
                  <a:srgbClr val="6E6259"/>
                </a:solidFill>
                <a:effectLst/>
                <a:latin typeface="urw-geometric"/>
              </a:rPr>
              <a:t>overall medical condition</a:t>
            </a:r>
          </a:p>
          <a:p>
            <a:pPr algn="l">
              <a:buFont typeface="Arial" panose="020B0604020202020204" pitchFamily="34" charset="0"/>
              <a:buChar char="•"/>
            </a:pPr>
            <a:r>
              <a:rPr lang="en-US" b="0" i="0">
                <a:solidFill>
                  <a:srgbClr val="6E6259"/>
                </a:solidFill>
                <a:effectLst/>
                <a:latin typeface="urw-geometric"/>
              </a:rPr>
              <a:t>physical mobility, positioning, and their influence on overall health</a:t>
            </a:r>
          </a:p>
          <a:p>
            <a:pPr algn="l">
              <a:buFont typeface="Arial" panose="020B0604020202020204" pitchFamily="34" charset="0"/>
              <a:buChar char="•"/>
            </a:pPr>
            <a:r>
              <a:rPr lang="en-US" b="0" i="0">
                <a:solidFill>
                  <a:srgbClr val="6E6259"/>
                </a:solidFill>
                <a:effectLst/>
                <a:latin typeface="urw-geometric"/>
              </a:rPr>
              <a:t>feeding and swallowing abilities</a:t>
            </a:r>
          </a:p>
          <a:p>
            <a:pPr algn="l">
              <a:buFont typeface="Arial" panose="020B0604020202020204" pitchFamily="34" charset="0"/>
              <a:buChar char="•"/>
            </a:pPr>
            <a:r>
              <a:rPr lang="en-US" b="0" i="0">
                <a:solidFill>
                  <a:srgbClr val="6E6259"/>
                </a:solidFill>
                <a:effectLst/>
                <a:latin typeface="urw-geometric"/>
              </a:rPr>
              <a:t>Cognition</a:t>
            </a:r>
          </a:p>
          <a:p>
            <a:pPr algn="l">
              <a:buFont typeface="Arial" panose="020B0604020202020204" pitchFamily="34" charset="0"/>
              <a:buChar char="•"/>
            </a:pPr>
            <a:endParaRPr lang="en-US" b="0" i="0">
              <a:solidFill>
                <a:srgbClr val="6E6259"/>
              </a:solidFill>
              <a:effectLst/>
              <a:latin typeface="urw-geometric"/>
            </a:endParaRPr>
          </a:p>
          <a:p>
            <a:pPr algn="l">
              <a:buFont typeface="Arial" panose="020B0604020202020204" pitchFamily="34" charset="0"/>
              <a:buNone/>
            </a:pPr>
            <a:r>
              <a:rPr lang="en-US" b="1" i="0">
                <a:solidFill>
                  <a:srgbClr val="6E6259"/>
                </a:solidFill>
                <a:effectLst/>
                <a:latin typeface="urw-geometric"/>
              </a:rPr>
              <a:t>Can the child receive adequate nutrition and hydration?</a:t>
            </a:r>
            <a:endParaRPr lang="en-US" b="0" i="0">
              <a:solidFill>
                <a:srgbClr val="6E6259"/>
              </a:solidFill>
              <a:effectLst/>
              <a:latin typeface="urw-geometric"/>
            </a:endParaRPr>
          </a:p>
          <a:p>
            <a:pPr algn="l">
              <a:buFont typeface="Arial" panose="020B0604020202020204" pitchFamily="34" charset="0"/>
              <a:buNone/>
            </a:pPr>
            <a:r>
              <a:rPr lang="en-US" b="0" i="0">
                <a:solidFill>
                  <a:srgbClr val="6E6259"/>
                </a:solidFill>
                <a:effectLst/>
                <a:latin typeface="urw-geometric"/>
              </a:rPr>
              <a:t>If the child cannot meet nutritional needs by mouth, the team may make recommendations for nonoral intake and/or the inclusion of dietary supplements.</a:t>
            </a:r>
          </a:p>
          <a:p>
            <a:pPr algn="l">
              <a:buFont typeface="Arial" panose="020B0604020202020204" pitchFamily="34" charset="0"/>
              <a:buNone/>
            </a:pPr>
            <a:endParaRPr lang="en-US" b="0" i="0">
              <a:solidFill>
                <a:srgbClr val="6E6259"/>
              </a:solidFill>
              <a:effectLst/>
              <a:latin typeface="urw-geometric"/>
            </a:endParaRPr>
          </a:p>
          <a:p>
            <a:pPr algn="l">
              <a:buFont typeface="Arial" panose="020B0604020202020204" pitchFamily="34" charset="0"/>
              <a:buNone/>
            </a:pPr>
            <a:r>
              <a:rPr lang="en-US" b="1" i="0">
                <a:solidFill>
                  <a:srgbClr val="6E6259"/>
                </a:solidFill>
                <a:effectLst/>
                <a:latin typeface="urw-geometric"/>
              </a:rPr>
              <a:t>How can functional abilities and QoL be maximized?</a:t>
            </a:r>
            <a:endParaRPr lang="en-US" b="0" i="0">
              <a:solidFill>
                <a:srgbClr val="6E6259"/>
              </a:solidFill>
              <a:effectLst/>
              <a:latin typeface="urw-geometric"/>
            </a:endParaRPr>
          </a:p>
          <a:p>
            <a:pPr algn="l">
              <a:buFont typeface="Arial" panose="020B0604020202020204" pitchFamily="34" charset="0"/>
              <a:buNone/>
            </a:pPr>
            <a:r>
              <a:rPr lang="en-US" b="0" i="0">
                <a:solidFill>
                  <a:srgbClr val="6E6259"/>
                </a:solidFill>
                <a:effectLst/>
                <a:latin typeface="urw-geometric"/>
              </a:rPr>
              <a:t>This might involve questions and decisions about what the child’s current skill level is, if the child can safely eat an oral diet that meets nutritional needs, if that diet needs to be modified in any way, and if the child needs compensatory strategies to eat the diet. Does the child have the potential to improve swallowing function with direct treatment?</a:t>
            </a:r>
          </a:p>
          <a:p>
            <a:pPr algn="l">
              <a:buFont typeface="Arial" panose="020B0604020202020204" pitchFamily="34" charset="0"/>
              <a:buNone/>
            </a:pPr>
            <a:endParaRPr lang="en-US" b="0" i="0">
              <a:solidFill>
                <a:srgbClr val="6E6259"/>
              </a:solidFill>
              <a:effectLst/>
              <a:latin typeface="urw-geometric"/>
            </a:endParaRPr>
          </a:p>
          <a:p>
            <a:pPr algn="l"/>
            <a:r>
              <a:rPr lang="en-US" b="0" i="0">
                <a:solidFill>
                  <a:srgbClr val="6E6259"/>
                </a:solidFill>
                <a:effectLst/>
                <a:latin typeface="urw-geometric"/>
              </a:rPr>
              <a:t>The family’s customs and traditions around mealtimes and food should be respected and incorporated into therapy recommendations and education. Caregivers may prioritize the following quality-of-life concerns (</a:t>
            </a:r>
            <a:r>
              <a:rPr lang="en-US" b="0" i="0" err="1">
                <a:solidFill>
                  <a:srgbClr val="6E6259"/>
                </a:solidFill>
                <a:effectLst/>
                <a:latin typeface="urw-geometric"/>
              </a:rPr>
              <a:t>Simione</a:t>
            </a:r>
            <a:r>
              <a:rPr lang="en-US" b="0" i="0">
                <a:solidFill>
                  <a:srgbClr val="6E6259"/>
                </a:solidFill>
                <a:effectLst/>
                <a:latin typeface="urw-geometric"/>
              </a:rPr>
              <a:t> et al., 2020):</a:t>
            </a:r>
          </a:p>
          <a:p>
            <a:pPr algn="l">
              <a:buFont typeface="Arial" panose="020B0604020202020204" pitchFamily="34" charset="0"/>
              <a:buChar char="•"/>
            </a:pPr>
            <a:r>
              <a:rPr lang="en-US" b="0" i="0">
                <a:solidFill>
                  <a:srgbClr val="6E6259"/>
                </a:solidFill>
                <a:effectLst/>
                <a:latin typeface="urw-geometric"/>
              </a:rPr>
              <a:t>enjoyable stress-free mealtimes</a:t>
            </a:r>
          </a:p>
          <a:p>
            <a:pPr algn="l">
              <a:buFont typeface="Arial" panose="020B0604020202020204" pitchFamily="34" charset="0"/>
              <a:buChar char="•"/>
            </a:pPr>
            <a:r>
              <a:rPr lang="en-US" b="0" i="0">
                <a:solidFill>
                  <a:srgbClr val="6E6259"/>
                </a:solidFill>
                <a:effectLst/>
                <a:latin typeface="urw-geometric"/>
              </a:rPr>
              <a:t>eating without medical interventions (e.g., tube feedings)</a:t>
            </a:r>
          </a:p>
          <a:p>
            <a:pPr algn="l">
              <a:buFont typeface="Arial" panose="020B0604020202020204" pitchFamily="34" charset="0"/>
              <a:buChar char="•"/>
            </a:pPr>
            <a:r>
              <a:rPr lang="en-US" b="0" i="0">
                <a:solidFill>
                  <a:srgbClr val="6E6259"/>
                </a:solidFill>
                <a:effectLst/>
                <a:latin typeface="urw-geometric"/>
              </a:rPr>
              <a:t>health-related outcomes</a:t>
            </a:r>
          </a:p>
          <a:p>
            <a:pPr marL="742950" lvl="1" indent="-285750" algn="l">
              <a:buFont typeface="Arial" panose="020B0604020202020204" pitchFamily="34" charset="0"/>
              <a:buChar char="•"/>
            </a:pPr>
            <a:r>
              <a:rPr lang="en-US" b="0" i="0">
                <a:solidFill>
                  <a:srgbClr val="6E6259"/>
                </a:solidFill>
                <a:effectLst/>
                <a:latin typeface="urw-geometric"/>
              </a:rPr>
              <a:t>expanding the child’s diet</a:t>
            </a:r>
          </a:p>
          <a:p>
            <a:pPr marL="742950" lvl="1" indent="-285750" algn="l">
              <a:buFont typeface="Arial" panose="020B0604020202020204" pitchFamily="34" charset="0"/>
              <a:buChar char="•"/>
            </a:pPr>
            <a:r>
              <a:rPr lang="en-US" b="0" i="0">
                <a:solidFill>
                  <a:srgbClr val="6E6259"/>
                </a:solidFill>
                <a:effectLst/>
                <a:latin typeface="urw-geometric"/>
              </a:rPr>
              <a:t>eating healthy foods</a:t>
            </a:r>
          </a:p>
          <a:p>
            <a:pPr marL="742950" lvl="1" indent="-285750" algn="l">
              <a:buFont typeface="Arial" panose="020B0604020202020204" pitchFamily="34" charset="0"/>
              <a:buChar char="•"/>
            </a:pPr>
            <a:r>
              <a:rPr lang="en-US" b="0" i="0">
                <a:solidFill>
                  <a:srgbClr val="6E6259"/>
                </a:solidFill>
                <a:effectLst/>
                <a:latin typeface="urw-geometric"/>
              </a:rPr>
              <a:t>meeting nutritional needs</a:t>
            </a:r>
          </a:p>
          <a:p>
            <a:pPr marL="742950" lvl="1" indent="-285750" algn="l">
              <a:buFont typeface="Arial" panose="020B0604020202020204" pitchFamily="34" charset="0"/>
              <a:buChar char="•"/>
            </a:pPr>
            <a:r>
              <a:rPr lang="en-US" b="0" i="0">
                <a:solidFill>
                  <a:srgbClr val="6E6259"/>
                </a:solidFill>
                <a:effectLst/>
                <a:latin typeface="urw-geometric"/>
              </a:rPr>
              <a:t>maintaining or gaining weight</a:t>
            </a:r>
          </a:p>
          <a:p>
            <a:pPr algn="l">
              <a:buFont typeface="Arial" panose="020B0604020202020204" pitchFamily="34" charset="0"/>
              <a:buNone/>
            </a:pPr>
            <a:endParaRPr lang="en-US" b="0" i="0">
              <a:solidFill>
                <a:srgbClr val="6E6259"/>
              </a:solidFill>
              <a:effectLst/>
              <a:latin typeface="urw-geometric"/>
            </a:endParaRPr>
          </a:p>
          <a:p>
            <a:pPr algn="l">
              <a:buFont typeface="Arial" panose="020B0604020202020204" pitchFamily="34" charset="0"/>
              <a:buNone/>
            </a:pPr>
            <a:r>
              <a:rPr lang="en-US" b="1" i="0">
                <a:solidFill>
                  <a:srgbClr val="6E6259"/>
                </a:solidFill>
                <a:effectLst/>
                <a:latin typeface="urw-geometric"/>
              </a:rPr>
              <a:t>What are the family’s preferences?</a:t>
            </a:r>
            <a:endParaRPr lang="en-US" b="0" i="0">
              <a:solidFill>
                <a:srgbClr val="6E6259"/>
              </a:solidFill>
              <a:effectLst/>
              <a:latin typeface="urw-geometric"/>
            </a:endParaRPr>
          </a:p>
          <a:p>
            <a:pPr algn="l">
              <a:buFont typeface="Arial" panose="020B0604020202020204" pitchFamily="34" charset="0"/>
              <a:buNone/>
            </a:pPr>
            <a:r>
              <a:rPr lang="en-US" b="0" i="0">
                <a:solidFill>
                  <a:srgbClr val="6E6259"/>
                </a:solidFill>
                <a:effectLst/>
                <a:latin typeface="urw-geometric"/>
              </a:rPr>
              <a:t>Are the family’s expectations congruent with the child’s current developmental age and skill set? Does the family use a responsive feeding approach, attending to the child’s hunger and satiety cues and respond in a supportive manner? Are there other psychosocial factors that require support from other interprofessional practice team members, such as a mental health practitioner?</a:t>
            </a:r>
            <a:endParaRPr lang="en-US" b="1" i="0">
              <a:solidFill>
                <a:srgbClr val="6E6259"/>
              </a:solidFill>
              <a:effectLst/>
              <a:latin typeface="urw-geometric"/>
            </a:endParaRPr>
          </a:p>
          <a:p>
            <a:endParaRPr lang="en-US"/>
          </a:p>
        </p:txBody>
      </p:sp>
      <p:sp>
        <p:nvSpPr>
          <p:cNvPr id="4" name="Slide Number Placeholder 3"/>
          <p:cNvSpPr>
            <a:spLocks noGrp="1"/>
          </p:cNvSpPr>
          <p:nvPr>
            <p:ph type="sldNum" sz="quarter" idx="5"/>
          </p:nvPr>
        </p:nvSpPr>
        <p:spPr/>
        <p:txBody>
          <a:bodyPr/>
          <a:lstStyle/>
          <a:p>
            <a:fld id="{A462C4C6-77DC-4157-9A80-22077B640FF5}" type="slidenum">
              <a:rPr lang="en-US" smtClean="0"/>
              <a:t>23</a:t>
            </a:fld>
            <a:endParaRPr lang="en-US"/>
          </a:p>
        </p:txBody>
      </p:sp>
    </p:spTree>
    <p:extLst>
      <p:ext uri="{BB962C8B-B14F-4D97-AF65-F5344CB8AC3E}">
        <p14:creationId xmlns:p14="http://schemas.microsoft.com/office/powerpoint/2010/main" val="27419043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For more information on what to expect for feeding development or to guide families to talking points to use with their pediatrician, see ASHA’s developmental milestones and public page on PFD.</a:t>
            </a:r>
          </a:p>
          <a:p>
            <a:endParaRPr lang="en-US"/>
          </a:p>
        </p:txBody>
      </p:sp>
      <p:sp>
        <p:nvSpPr>
          <p:cNvPr id="4" name="Slide Number Placeholder 3"/>
          <p:cNvSpPr>
            <a:spLocks noGrp="1"/>
          </p:cNvSpPr>
          <p:nvPr>
            <p:ph type="sldNum" sz="quarter" idx="5"/>
          </p:nvPr>
        </p:nvSpPr>
        <p:spPr/>
        <p:txBody>
          <a:bodyPr/>
          <a:lstStyle/>
          <a:p>
            <a:fld id="{A462C4C6-77DC-4157-9A80-22077B640FF5}" type="slidenum">
              <a:rPr lang="en-US" smtClean="0"/>
              <a:t>24</a:t>
            </a:fld>
            <a:endParaRPr lang="en-US"/>
          </a:p>
        </p:txBody>
      </p:sp>
    </p:spTree>
    <p:extLst>
      <p:ext uri="{BB962C8B-B14F-4D97-AF65-F5344CB8AC3E}">
        <p14:creationId xmlns:p14="http://schemas.microsoft.com/office/powerpoint/2010/main" val="1265991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62C4C6-77DC-4157-9A80-22077B640FF5}" type="slidenum">
              <a:rPr lang="en-US" smtClean="0"/>
              <a:t>26</a:t>
            </a:fld>
            <a:endParaRPr lang="en-US"/>
          </a:p>
        </p:txBody>
      </p:sp>
    </p:spTree>
    <p:extLst>
      <p:ext uri="{BB962C8B-B14F-4D97-AF65-F5344CB8AC3E}">
        <p14:creationId xmlns:p14="http://schemas.microsoft.com/office/powerpoint/2010/main" val="1116651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6E6259"/>
                </a:solidFill>
                <a:effectLst/>
                <a:latin typeface="urw-geometric"/>
              </a:rPr>
              <a:t>Swallowing</a:t>
            </a:r>
            <a:r>
              <a:rPr lang="en-US" b="0" i="0" dirty="0">
                <a:solidFill>
                  <a:srgbClr val="6E6259"/>
                </a:solidFill>
                <a:effectLst/>
                <a:latin typeface="urw-geometric"/>
              </a:rPr>
              <a:t> is a complex skill during which saliva, liquids, and foods are transported from the mouth into the stomach while keeping the airway protected. The integration of six cranial nerves and over 30 muscles responsible for swallowing ensures the precise coordination required to safely and effectively transport foods and liquids (Steele &amp; Miller, 2010). Swallowing is commonly divided into the following four phases (</a:t>
            </a:r>
            <a:r>
              <a:rPr lang="en-US" b="0" i="0" dirty="0" err="1">
                <a:solidFill>
                  <a:srgbClr val="6E6259"/>
                </a:solidFill>
                <a:effectLst/>
                <a:latin typeface="urw-geometric"/>
              </a:rPr>
              <a:t>Arvedson</a:t>
            </a:r>
            <a:r>
              <a:rPr lang="en-US" b="0" i="0" dirty="0">
                <a:solidFill>
                  <a:srgbClr val="6E6259"/>
                </a:solidFill>
                <a:effectLst/>
                <a:latin typeface="urw-geometric"/>
              </a:rPr>
              <a:t> &amp; Brodsky, 2002; Logemann, 1998):</a:t>
            </a:r>
          </a:p>
          <a:p>
            <a:pPr algn="l">
              <a:buFont typeface="+mj-lt"/>
              <a:buAutoNum type="arabicPeriod"/>
            </a:pPr>
            <a:r>
              <a:rPr lang="en-US" b="1" i="0" dirty="0">
                <a:solidFill>
                  <a:srgbClr val="6E6259"/>
                </a:solidFill>
                <a:effectLst/>
                <a:latin typeface="urw-geometric"/>
              </a:rPr>
              <a:t>Oral preparatory</a:t>
            </a:r>
            <a:r>
              <a:rPr lang="en-US" b="0" i="0" dirty="0">
                <a:solidFill>
                  <a:srgbClr val="6E6259"/>
                </a:solidFill>
                <a:effectLst/>
                <a:latin typeface="urw-geometric"/>
              </a:rPr>
              <a:t>—This is a voluntary phase during which foods or liquids are manipulated in the mouth to form a cohesive bolus, which includes sucking liquids, manipulating soft boluses, and chewing solid foods.</a:t>
            </a:r>
          </a:p>
          <a:p>
            <a:pPr algn="l">
              <a:buFont typeface="+mj-lt"/>
              <a:buAutoNum type="arabicPeriod"/>
            </a:pPr>
            <a:r>
              <a:rPr lang="en-US" b="1" i="0" dirty="0">
                <a:solidFill>
                  <a:srgbClr val="6E6259"/>
                </a:solidFill>
                <a:effectLst/>
                <a:latin typeface="urw-geometric"/>
              </a:rPr>
              <a:t>Oral transit</a:t>
            </a:r>
            <a:r>
              <a:rPr lang="en-US" b="0" i="0" dirty="0">
                <a:solidFill>
                  <a:srgbClr val="6E6259"/>
                </a:solidFill>
                <a:effectLst/>
                <a:latin typeface="urw-geometric"/>
              </a:rPr>
              <a:t>—This is a voluntary phase that begins with the posterior propulsion of the bolus by the tongue and ends with the initiation of the pharyngeal swallow.</a:t>
            </a:r>
          </a:p>
          <a:p>
            <a:pPr algn="l">
              <a:buFont typeface="+mj-lt"/>
              <a:buAutoNum type="arabicPeriod"/>
            </a:pPr>
            <a:r>
              <a:rPr lang="en-US" b="1" i="0" dirty="0">
                <a:solidFill>
                  <a:srgbClr val="6E6259"/>
                </a:solidFill>
                <a:effectLst/>
                <a:latin typeface="urw-geometric"/>
              </a:rPr>
              <a:t>Pharyngeal</a:t>
            </a:r>
            <a:r>
              <a:rPr lang="en-US" b="0" i="0" dirty="0">
                <a:solidFill>
                  <a:srgbClr val="6E6259"/>
                </a:solidFill>
                <a:effectLst/>
                <a:latin typeface="urw-geometric"/>
              </a:rPr>
              <a:t>—This phase begins with a voluntary pharyngeal swallow that, in turn, propels the bolus through the pharynx via an involuntary contraction of the pharyngeal constrictor muscles.</a:t>
            </a:r>
          </a:p>
          <a:p>
            <a:pPr algn="l">
              <a:buFont typeface="+mj-lt"/>
              <a:buAutoNum type="arabicPeriod"/>
            </a:pPr>
            <a:r>
              <a:rPr lang="en-US" b="1" i="0" dirty="0">
                <a:solidFill>
                  <a:srgbClr val="6E6259"/>
                </a:solidFill>
                <a:effectLst/>
                <a:latin typeface="urw-geometric"/>
              </a:rPr>
              <a:t>Esophageal</a:t>
            </a:r>
            <a:r>
              <a:rPr lang="en-US" b="0" i="0" dirty="0">
                <a:solidFill>
                  <a:srgbClr val="6E6259"/>
                </a:solidFill>
                <a:effectLst/>
                <a:latin typeface="urw-geometric"/>
              </a:rPr>
              <a:t>—This is an involuntary phase during which the bolus is carried to the stomach through the process of esophageal peristalsis.</a:t>
            </a:r>
          </a:p>
          <a:p>
            <a:endParaRPr lang="en-US" dirty="0"/>
          </a:p>
        </p:txBody>
      </p:sp>
      <p:sp>
        <p:nvSpPr>
          <p:cNvPr id="4" name="Slide Number Placeholder 3"/>
          <p:cNvSpPr>
            <a:spLocks noGrp="1"/>
          </p:cNvSpPr>
          <p:nvPr>
            <p:ph type="sldNum" sz="quarter" idx="5"/>
          </p:nvPr>
        </p:nvSpPr>
        <p:spPr/>
        <p:txBody>
          <a:bodyPr/>
          <a:lstStyle/>
          <a:p>
            <a:fld id="{A462C4C6-77DC-4157-9A80-22077B640FF5}" type="slidenum">
              <a:rPr lang="en-US" smtClean="0"/>
              <a:t>5</a:t>
            </a:fld>
            <a:endParaRPr lang="en-US"/>
          </a:p>
        </p:txBody>
      </p:sp>
    </p:spTree>
    <p:extLst>
      <p:ext uri="{BB962C8B-B14F-4D97-AF65-F5344CB8AC3E}">
        <p14:creationId xmlns:p14="http://schemas.microsoft.com/office/powerpoint/2010/main" val="2224361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a:solidFill>
                  <a:srgbClr val="6E6259"/>
                </a:solidFill>
                <a:effectLst/>
                <a:latin typeface="urw-geometric"/>
              </a:rPr>
              <a:t>It is assumed that the incidence of feeding and swallowing disorders is increasing because of the improved survival rates of children with complex and medically fragile conditions (Lefton-Greif, 2008; Lefton-Greif et al., 2006; Newman et al., 2001) and the improved longevity of persons with dysphagia that develops during childhood (Lefton-Greif et al., 2017)</a:t>
            </a:r>
          </a:p>
          <a:p>
            <a:endParaRPr lang="en-US" b="0" i="0">
              <a:solidFill>
                <a:srgbClr val="6E6259"/>
              </a:solidFill>
              <a:effectLst/>
              <a:latin typeface="urw-geometric"/>
            </a:endParaRPr>
          </a:p>
          <a:p>
            <a:pPr algn="l"/>
            <a:r>
              <a:rPr lang="en-US" b="0" i="0">
                <a:solidFill>
                  <a:srgbClr val="6E6259"/>
                </a:solidFill>
                <a:effectLst/>
                <a:latin typeface="urw-geometric"/>
              </a:rPr>
              <a:t>Estimated reports of the incidence and prevalence of pediatric feeding and swallowing disorders vary widely due to factors including</a:t>
            </a:r>
          </a:p>
          <a:p>
            <a:pPr algn="l">
              <a:buFont typeface="Arial" panose="020B0604020202020204" pitchFamily="34" charset="0"/>
              <a:buChar char="•"/>
            </a:pPr>
            <a:r>
              <a:rPr lang="en-US" b="0" i="0">
                <a:solidFill>
                  <a:srgbClr val="6E6259"/>
                </a:solidFill>
                <a:effectLst/>
                <a:latin typeface="urw-geometric"/>
              </a:rPr>
              <a:t>variations in the conditions and populations sampled;</a:t>
            </a:r>
          </a:p>
          <a:p>
            <a:pPr algn="l">
              <a:buFont typeface="Arial" panose="020B0604020202020204" pitchFamily="34" charset="0"/>
              <a:buChar char="•"/>
            </a:pPr>
            <a:r>
              <a:rPr lang="en-US" b="0" i="0">
                <a:solidFill>
                  <a:srgbClr val="6E6259"/>
                </a:solidFill>
                <a:effectLst/>
                <a:latin typeface="urw-geometric"/>
              </a:rPr>
              <a:t>how the terms </a:t>
            </a:r>
            <a:r>
              <a:rPr lang="en-US" b="1" i="0">
                <a:solidFill>
                  <a:srgbClr val="6E6259"/>
                </a:solidFill>
                <a:effectLst/>
                <a:latin typeface="urw-geometric"/>
              </a:rPr>
              <a:t>pediatric feeding disorder</a:t>
            </a:r>
            <a:r>
              <a:rPr lang="en-US" b="0" i="0">
                <a:solidFill>
                  <a:srgbClr val="6E6259"/>
                </a:solidFill>
                <a:effectLst/>
                <a:latin typeface="urw-geometric"/>
              </a:rPr>
              <a:t>, </a:t>
            </a:r>
            <a:r>
              <a:rPr lang="en-US" b="1" i="0">
                <a:solidFill>
                  <a:srgbClr val="6E6259"/>
                </a:solidFill>
                <a:effectLst/>
                <a:latin typeface="urw-geometric"/>
              </a:rPr>
              <a:t>avoidant/restrictive food intake disorder</a:t>
            </a:r>
            <a:r>
              <a:rPr lang="en-US" b="0" i="0">
                <a:solidFill>
                  <a:srgbClr val="6E6259"/>
                </a:solidFill>
                <a:effectLst/>
                <a:latin typeface="urw-geometric"/>
              </a:rPr>
              <a:t> (ARFID; please see the “ARFID” section above for further details), and/or </a:t>
            </a:r>
            <a:r>
              <a:rPr lang="en-US" b="1" i="0">
                <a:solidFill>
                  <a:srgbClr val="6E6259"/>
                </a:solidFill>
                <a:effectLst/>
                <a:latin typeface="urw-geometric"/>
              </a:rPr>
              <a:t>swallowing impairment</a:t>
            </a:r>
            <a:r>
              <a:rPr lang="en-US" b="0" i="0">
                <a:solidFill>
                  <a:srgbClr val="6E6259"/>
                </a:solidFill>
                <a:effectLst/>
                <a:latin typeface="urw-geometric"/>
              </a:rPr>
              <a:t> are defined; and the choice of assessment methods and measures (</a:t>
            </a:r>
            <a:r>
              <a:rPr lang="en-US" b="0" i="0" err="1">
                <a:solidFill>
                  <a:srgbClr val="6E6259"/>
                </a:solidFill>
                <a:effectLst/>
                <a:latin typeface="urw-geometric"/>
              </a:rPr>
              <a:t>Arvedson</a:t>
            </a:r>
            <a:r>
              <a:rPr lang="en-US" b="0" i="0">
                <a:solidFill>
                  <a:srgbClr val="6E6259"/>
                </a:solidFill>
                <a:effectLst/>
                <a:latin typeface="urw-geometric"/>
              </a:rPr>
              <a:t>, 2008; Lefton-Greif, 2008). The data below reflect this variability.</a:t>
            </a:r>
          </a:p>
          <a:p>
            <a:pPr algn="l">
              <a:buFont typeface="Arial" panose="020B0604020202020204" pitchFamily="34" charset="0"/>
              <a:buChar char="•"/>
            </a:pPr>
            <a:endParaRPr lang="en-US" b="0" i="0">
              <a:solidFill>
                <a:srgbClr val="6E6259"/>
              </a:solidFill>
              <a:effectLst/>
              <a:latin typeface="urw-geometric"/>
            </a:endParaRPr>
          </a:p>
          <a:p>
            <a:pPr algn="l">
              <a:buFont typeface="Arial" panose="020B0604020202020204" pitchFamily="34" charset="0"/>
              <a:buChar char="•"/>
            </a:pPr>
            <a:r>
              <a:rPr lang="en-US" b="0" i="0">
                <a:solidFill>
                  <a:srgbClr val="6E6259"/>
                </a:solidFill>
                <a:effectLst/>
                <a:latin typeface="urw-geometric"/>
              </a:rPr>
              <a:t>The overall annual prevalence of pediatric feeding disorders in the United States is estimated to be between 2.7% and 4.4% (Kovacic et al., 2021)</a:t>
            </a:r>
          </a:p>
          <a:p>
            <a:pPr algn="l">
              <a:buFont typeface="Arial" panose="020B0604020202020204" pitchFamily="34" charset="0"/>
              <a:buChar char="•"/>
            </a:pPr>
            <a:endParaRPr lang="en-US" b="0" i="0">
              <a:solidFill>
                <a:srgbClr val="6E6259"/>
              </a:solidFill>
              <a:effectLst/>
              <a:latin typeface="urw-geometric"/>
            </a:endParaRPr>
          </a:p>
          <a:p>
            <a:pPr algn="l">
              <a:buFont typeface="Arial" panose="020B0604020202020204" pitchFamily="34" charset="0"/>
              <a:buChar char="•"/>
            </a:pPr>
            <a:r>
              <a:rPr lang="en-US" b="0" i="0">
                <a:solidFill>
                  <a:srgbClr val="6E6259"/>
                </a:solidFill>
                <a:effectLst/>
                <a:latin typeface="urw-geometric"/>
              </a:rPr>
              <a:t>Infants (ages 6–12 months) who were born preterm—The prevalence of feeding problems was 43%.</a:t>
            </a:r>
          </a:p>
          <a:p>
            <a:pPr algn="l">
              <a:buFont typeface="Arial" panose="020B0604020202020204" pitchFamily="34" charset="0"/>
              <a:buChar char="•"/>
            </a:pPr>
            <a:r>
              <a:rPr lang="en-US" b="0" i="0">
                <a:solidFill>
                  <a:srgbClr val="6E6259"/>
                </a:solidFill>
                <a:effectLst/>
                <a:latin typeface="urw-geometric"/>
              </a:rPr>
              <a:t>Children (ages 1–7 years) who were born preterm—The prevalence of feeding problems was 25% (Walton et al., 2022).</a:t>
            </a:r>
          </a:p>
          <a:p>
            <a:pPr algn="l">
              <a:buFont typeface="Arial" panose="020B0604020202020204" pitchFamily="34" charset="0"/>
              <a:buChar char="•"/>
            </a:pPr>
            <a:r>
              <a:rPr lang="en-US" b="1" i="0">
                <a:solidFill>
                  <a:srgbClr val="6E6259"/>
                </a:solidFill>
                <a:effectLst/>
                <a:latin typeface="urw-geometric"/>
              </a:rPr>
              <a:t>Cerebral Palsy </a:t>
            </a:r>
            <a:r>
              <a:rPr lang="en-US" b="0" i="0">
                <a:solidFill>
                  <a:srgbClr val="6E6259"/>
                </a:solidFill>
                <a:effectLst/>
                <a:latin typeface="urw-geometric"/>
              </a:rPr>
              <a:t>- The prevalence of feeding problems was 53.5%. There was a trend toward increased feeding difficulty with more severely impaired functioning, but this did not reach the level of significance (Speyer et al., 2019).</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i="0">
                <a:solidFill>
                  <a:srgbClr val="6E6259"/>
                </a:solidFill>
                <a:effectLst/>
                <a:latin typeface="urw-geometric"/>
              </a:rPr>
              <a:t>Congenital heart disease</a:t>
            </a:r>
            <a:r>
              <a:rPr lang="en-US" b="0" i="0">
                <a:solidFill>
                  <a:srgbClr val="6E6259"/>
                </a:solidFill>
                <a:effectLst/>
                <a:latin typeface="urw-geometric"/>
              </a:rPr>
              <a:t>—The overall pooled prevalence of dysphagia was 42.9%, with the pooled mean prevalence of aspiration in this population estimated to be 32.9% (Norman et al., 2022).</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i="0">
                <a:solidFill>
                  <a:srgbClr val="6E6259"/>
                </a:solidFill>
                <a:effectLst/>
                <a:latin typeface="urw-geometric"/>
              </a:rPr>
              <a:t>Laryngomalacia</a:t>
            </a:r>
            <a:r>
              <a:rPr lang="en-US" b="0" i="0">
                <a:solidFill>
                  <a:srgbClr val="6E6259"/>
                </a:solidFill>
                <a:effectLst/>
                <a:latin typeface="urw-geometric"/>
              </a:rPr>
              <a:t>—The prevalence of swallowing disorders was 72%, which was reduced by 59% </a:t>
            </a:r>
            <a:r>
              <a:rPr lang="en-US" b="0" i="0" err="1">
                <a:solidFill>
                  <a:srgbClr val="6E6259"/>
                </a:solidFill>
                <a:effectLst/>
                <a:latin typeface="urw-geometric"/>
              </a:rPr>
              <a:t>postsurgery</a:t>
            </a:r>
            <a:r>
              <a:rPr lang="en-US" b="0" i="0">
                <a:solidFill>
                  <a:srgbClr val="6E6259"/>
                </a:solidFill>
                <a:effectLst/>
                <a:latin typeface="urw-geometric"/>
              </a:rPr>
              <a:t> (</a:t>
            </a:r>
            <a:r>
              <a:rPr lang="en-US" b="0" i="0" err="1">
                <a:solidFill>
                  <a:srgbClr val="6E6259"/>
                </a:solidFill>
                <a:effectLst/>
                <a:latin typeface="urw-geometric"/>
              </a:rPr>
              <a:t>Rossoni</a:t>
            </a:r>
            <a:r>
              <a:rPr lang="en-US" b="0" i="0">
                <a:solidFill>
                  <a:srgbClr val="6E6259"/>
                </a:solidFill>
                <a:effectLst/>
                <a:latin typeface="urw-geometric"/>
              </a:rPr>
              <a:t> et al., 2024).</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i="0">
                <a:solidFill>
                  <a:srgbClr val="6E6259"/>
                </a:solidFill>
                <a:effectLst/>
                <a:latin typeface="urw-geometric"/>
              </a:rPr>
              <a:t>Autism</a:t>
            </a:r>
            <a:r>
              <a:rPr lang="en-US" b="0" i="0">
                <a:solidFill>
                  <a:srgbClr val="6E6259"/>
                </a:solidFill>
                <a:effectLst/>
                <a:latin typeface="urw-geometric"/>
              </a:rPr>
              <a:t>—The prevalence of food selectivity was 69.1% in children and adolescents, with 48.8% displaying food selectivity several times per week or even daily. The prevalence of mealtime behaviors was 64.3% (</a:t>
            </a:r>
            <a:r>
              <a:rPr lang="en-US" b="0" i="0" err="1">
                <a:solidFill>
                  <a:srgbClr val="6E6259"/>
                </a:solidFill>
                <a:effectLst/>
                <a:latin typeface="urw-geometric"/>
              </a:rPr>
              <a:t>Babinska</a:t>
            </a:r>
            <a:r>
              <a:rPr lang="en-US" b="0" i="0">
                <a:solidFill>
                  <a:srgbClr val="6E6259"/>
                </a:solidFill>
                <a:effectLst/>
                <a:latin typeface="urw-geometric"/>
              </a:rPr>
              <a:t> et al., 2020).</a:t>
            </a:r>
          </a:p>
          <a:p>
            <a:endParaRPr lang="en-US"/>
          </a:p>
        </p:txBody>
      </p:sp>
      <p:sp>
        <p:nvSpPr>
          <p:cNvPr id="4" name="Slide Number Placeholder 3"/>
          <p:cNvSpPr>
            <a:spLocks noGrp="1"/>
          </p:cNvSpPr>
          <p:nvPr>
            <p:ph type="sldNum" sz="quarter" idx="5"/>
          </p:nvPr>
        </p:nvSpPr>
        <p:spPr/>
        <p:txBody>
          <a:bodyPr/>
          <a:lstStyle/>
          <a:p>
            <a:fld id="{A462C4C6-77DC-4157-9A80-22077B640FF5}" type="slidenum">
              <a:rPr lang="en-US" smtClean="0"/>
              <a:t>6</a:t>
            </a:fld>
            <a:endParaRPr lang="en-US"/>
          </a:p>
        </p:txBody>
      </p:sp>
    </p:spTree>
    <p:extLst>
      <p:ext uri="{BB962C8B-B14F-4D97-AF65-F5344CB8AC3E}">
        <p14:creationId xmlns:p14="http://schemas.microsoft.com/office/powerpoint/2010/main" val="2792733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62C4C6-77DC-4157-9A80-22077B640FF5}" type="slidenum">
              <a:rPr lang="en-US" smtClean="0"/>
              <a:t>8</a:t>
            </a:fld>
            <a:endParaRPr lang="en-US"/>
          </a:p>
        </p:txBody>
      </p:sp>
    </p:spTree>
    <p:extLst>
      <p:ext uri="{BB962C8B-B14F-4D97-AF65-F5344CB8AC3E}">
        <p14:creationId xmlns:p14="http://schemas.microsoft.com/office/powerpoint/2010/main" val="7886456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6E6259"/>
                </a:solidFill>
                <a:effectLst/>
                <a:latin typeface="urw-geometric"/>
              </a:rPr>
              <a:t>SLPs play a central role in the assessment, diagnosis, and treatment of infants and children with swallowing and feeding disorders. The professional roles and activities in speech-language pathology include clinical/educational services (diagnosis, assessment, planning, and treatment); prevention and advocacy; and education, administration, and research.</a:t>
            </a:r>
          </a:p>
          <a:p>
            <a:endParaRPr lang="en-US" b="0" i="0" dirty="0">
              <a:solidFill>
                <a:srgbClr val="6E6259"/>
              </a:solidFill>
              <a:effectLst/>
              <a:latin typeface="urw-geometric"/>
            </a:endParaRPr>
          </a:p>
          <a:p>
            <a:pPr algn="l"/>
            <a:r>
              <a:rPr lang="en-US" b="1" dirty="0">
                <a:solidFill>
                  <a:srgbClr val="6E6259"/>
                </a:solidFill>
                <a:effectLst/>
                <a:latin typeface="urw-geometric"/>
              </a:rPr>
              <a:t>Assessment</a:t>
            </a:r>
          </a:p>
          <a:p>
            <a:pPr algn="l">
              <a:buFont typeface="Arial" panose="020B0604020202020204" pitchFamily="34" charset="0"/>
              <a:buChar char="•"/>
            </a:pPr>
            <a:r>
              <a:rPr lang="en-US" b="0" i="0" dirty="0">
                <a:solidFill>
                  <a:srgbClr val="6E6259"/>
                </a:solidFill>
                <a:effectLst/>
                <a:latin typeface="urw-geometric"/>
              </a:rPr>
              <a:t>Conducting a comprehensive assessment, including clinical and instrumental evaluations as appropriate</a:t>
            </a:r>
          </a:p>
          <a:p>
            <a:pPr algn="l">
              <a:buFont typeface="Arial" panose="020B0604020202020204" pitchFamily="34" charset="0"/>
              <a:buChar char="•"/>
            </a:pPr>
            <a:r>
              <a:rPr lang="en-US" b="0" i="0" dirty="0">
                <a:solidFill>
                  <a:srgbClr val="6E6259"/>
                </a:solidFill>
                <a:effectLst/>
                <a:latin typeface="urw-geometric"/>
              </a:rPr>
              <a:t>Considering culture as it pertains to food choices/habits, perception of disabilities, and beliefs about intervention (Davis-McFarland, 2008; </a:t>
            </a:r>
            <a:r>
              <a:rPr lang="en-US" b="0" i="0" dirty="0" err="1">
                <a:solidFill>
                  <a:srgbClr val="6E6259"/>
                </a:solidFill>
                <a:effectLst/>
                <a:latin typeface="urw-geometric"/>
              </a:rPr>
              <a:t>Villaluna</a:t>
            </a:r>
            <a:r>
              <a:rPr lang="en-US" b="0" i="0" dirty="0">
                <a:solidFill>
                  <a:srgbClr val="6E6259"/>
                </a:solidFill>
                <a:effectLst/>
                <a:latin typeface="urw-geometric"/>
              </a:rPr>
              <a:t> &amp; Dolby, 2024)</a:t>
            </a:r>
          </a:p>
          <a:p>
            <a:pPr algn="l">
              <a:buFont typeface="Arial" panose="020B0604020202020204" pitchFamily="34" charset="0"/>
              <a:buChar char="•"/>
            </a:pPr>
            <a:r>
              <a:rPr lang="en-US" b="0" i="0" dirty="0">
                <a:solidFill>
                  <a:srgbClr val="6E6259"/>
                </a:solidFill>
                <a:effectLst/>
                <a:latin typeface="urw-geometric"/>
              </a:rPr>
              <a:t>Diagnosing pediatric oral and pharyngeal swallowing disorders (dysphagia)</a:t>
            </a:r>
          </a:p>
          <a:p>
            <a:pPr algn="l">
              <a:buFont typeface="Arial" panose="020B0604020202020204" pitchFamily="34" charset="0"/>
              <a:buChar char="•"/>
            </a:pPr>
            <a:r>
              <a:rPr lang="en-US" b="0" i="0" dirty="0">
                <a:solidFill>
                  <a:srgbClr val="6E6259"/>
                </a:solidFill>
                <a:effectLst/>
                <a:latin typeface="urw-geometric"/>
              </a:rPr>
              <a:t>Recognizing signs of avoidant/restrictive food intake disorder and making appropriate referrals with collaborative treatment as needed</a:t>
            </a:r>
          </a:p>
          <a:p>
            <a:pPr algn="l">
              <a:buFont typeface="Arial" panose="020B0604020202020204" pitchFamily="34" charset="0"/>
              <a:buChar char="•"/>
            </a:pPr>
            <a:r>
              <a:rPr lang="en-US" b="0" i="0" dirty="0">
                <a:solidFill>
                  <a:srgbClr val="6E6259"/>
                </a:solidFill>
                <a:effectLst/>
                <a:latin typeface="urw-geometric"/>
              </a:rPr>
              <a:t>Referring the patient to other professionals as needed to rule out other conditions, determine etiology, and facilitate patient access to comprehensive services</a:t>
            </a:r>
          </a:p>
          <a:p>
            <a:pPr algn="l">
              <a:buFont typeface="Arial" panose="020B0604020202020204" pitchFamily="34" charset="0"/>
              <a:buChar char="•"/>
            </a:pPr>
            <a:endParaRPr lang="en-US" b="0" i="0" dirty="0">
              <a:solidFill>
                <a:srgbClr val="6E6259"/>
              </a:solidFill>
              <a:effectLst/>
              <a:latin typeface="urw-geometric"/>
            </a:endParaRPr>
          </a:p>
          <a:p>
            <a:pPr algn="l"/>
            <a:r>
              <a:rPr lang="en-US" b="1" dirty="0">
                <a:solidFill>
                  <a:srgbClr val="6E6259"/>
                </a:solidFill>
                <a:effectLst/>
                <a:latin typeface="urw-geometric"/>
              </a:rPr>
              <a:t>Counseling and Education</a:t>
            </a:r>
          </a:p>
          <a:p>
            <a:pPr algn="l">
              <a:buFont typeface="Arial" panose="020B0604020202020204" pitchFamily="34" charset="0"/>
              <a:buChar char="•"/>
            </a:pPr>
            <a:r>
              <a:rPr lang="en-US" b="0" i="0" dirty="0">
                <a:solidFill>
                  <a:srgbClr val="6E6259"/>
                </a:solidFill>
                <a:effectLst/>
                <a:latin typeface="urw-geometric"/>
              </a:rPr>
              <a:t>Educating caregivers of children at risk for pediatric feeding and swallowing disorders</a:t>
            </a:r>
          </a:p>
          <a:p>
            <a:pPr algn="l">
              <a:buFont typeface="Arial" panose="020B0604020202020204" pitchFamily="34" charset="0"/>
              <a:buChar char="•"/>
            </a:pPr>
            <a:r>
              <a:rPr lang="en-US" b="0" i="0" dirty="0">
                <a:solidFill>
                  <a:srgbClr val="6E6259"/>
                </a:solidFill>
                <a:effectLst/>
                <a:latin typeface="urw-geometric"/>
              </a:rPr>
              <a:t>Educating other professionals on the needs of children with feeding and swallowing disorders and the role of SLPs in diagnosis and management</a:t>
            </a:r>
          </a:p>
          <a:p>
            <a:pPr algn="l">
              <a:buFont typeface="Arial" panose="020B0604020202020204" pitchFamily="34" charset="0"/>
              <a:buChar char="•"/>
            </a:pPr>
            <a:r>
              <a:rPr lang="en-US" b="0" i="0" dirty="0">
                <a:solidFill>
                  <a:srgbClr val="6E6259"/>
                </a:solidFill>
                <a:effectLst/>
                <a:latin typeface="urw-geometric"/>
              </a:rPr>
              <a:t>Educating children and their families to prevent complications related to feeding and swallowing disorders</a:t>
            </a:r>
          </a:p>
          <a:p>
            <a:pPr algn="l"/>
            <a:endParaRPr lang="en-US" b="1" dirty="0">
              <a:solidFill>
                <a:srgbClr val="6E6259"/>
              </a:solidFill>
              <a:effectLst/>
              <a:latin typeface="urw-geometric"/>
            </a:endParaRPr>
          </a:p>
          <a:p>
            <a:pPr algn="l"/>
            <a:r>
              <a:rPr lang="en-US" b="1" dirty="0">
                <a:solidFill>
                  <a:srgbClr val="6E6259"/>
                </a:solidFill>
                <a:effectLst/>
                <a:latin typeface="urw-geometric"/>
              </a:rPr>
              <a:t>Treatment</a:t>
            </a:r>
          </a:p>
          <a:p>
            <a:pPr algn="l">
              <a:buFont typeface="Arial" panose="020B0604020202020204" pitchFamily="34" charset="0"/>
              <a:buChar char="•"/>
            </a:pPr>
            <a:r>
              <a:rPr lang="en-US" b="0" i="0" dirty="0">
                <a:solidFill>
                  <a:srgbClr val="6E6259"/>
                </a:solidFill>
                <a:effectLst/>
                <a:latin typeface="urw-geometric"/>
              </a:rPr>
              <a:t>Advocating for people with feeding and swallowing disorders at the local, state, and national levels</a:t>
            </a:r>
          </a:p>
          <a:p>
            <a:pPr algn="l">
              <a:buFont typeface="Arial" panose="020B0604020202020204" pitchFamily="34" charset="0"/>
              <a:buChar char="•"/>
            </a:pPr>
            <a:r>
              <a:rPr lang="en-US" b="0" i="0" dirty="0">
                <a:solidFill>
                  <a:srgbClr val="6E6259"/>
                </a:solidFill>
                <a:effectLst/>
                <a:latin typeface="urw-geometric"/>
              </a:rPr>
              <a:t>Consulting and collaborating with other professionals, family members, caregivers, and others to develop programs</a:t>
            </a:r>
          </a:p>
          <a:p>
            <a:pPr algn="l">
              <a:buFont typeface="Arial" panose="020B0604020202020204" pitchFamily="34" charset="0"/>
              <a:buChar char="•"/>
            </a:pPr>
            <a:r>
              <a:rPr lang="en-US" b="0" i="0" dirty="0">
                <a:solidFill>
                  <a:srgbClr val="6E6259"/>
                </a:solidFill>
                <a:effectLst/>
                <a:latin typeface="urw-geometric"/>
              </a:rPr>
              <a:t>Providing supervision, evaluation, and/or expert testimony, as appropriate</a:t>
            </a:r>
          </a:p>
          <a:p>
            <a:pPr algn="l">
              <a:buFont typeface="Arial" panose="020B0604020202020204" pitchFamily="34" charset="0"/>
              <a:buChar char="•"/>
            </a:pPr>
            <a:r>
              <a:rPr lang="en-US" b="0" i="0" dirty="0">
                <a:solidFill>
                  <a:srgbClr val="6E6259"/>
                </a:solidFill>
                <a:effectLst/>
                <a:latin typeface="urw-geometric"/>
              </a:rPr>
              <a:t>Helping to advance the knowledge base related to the nature and treatment of these disorders</a:t>
            </a:r>
          </a:p>
          <a:p>
            <a:pPr algn="l">
              <a:buFont typeface="Arial" panose="020B0604020202020204" pitchFamily="34" charset="0"/>
              <a:buChar char="•"/>
            </a:pPr>
            <a:r>
              <a:rPr lang="en-US" b="0" i="0" dirty="0">
                <a:solidFill>
                  <a:srgbClr val="6E6259"/>
                </a:solidFill>
                <a:effectLst/>
                <a:latin typeface="urw-geometric"/>
              </a:rPr>
              <a:t>Remaining informed of feeding and swallowing disorders research</a:t>
            </a:r>
          </a:p>
          <a:p>
            <a:pPr algn="l">
              <a:buFont typeface="Arial" panose="020B0604020202020204" pitchFamily="34" charset="0"/>
              <a:buChar char="•"/>
            </a:pPr>
            <a:r>
              <a:rPr lang="en-US" b="0" i="0" dirty="0">
                <a:solidFill>
                  <a:srgbClr val="6E6259"/>
                </a:solidFill>
                <a:effectLst/>
                <a:latin typeface="urw-geometric"/>
              </a:rPr>
              <a:t>Serving as an integral member of an interdisciplinary feeding and swallowing team</a:t>
            </a:r>
          </a:p>
          <a:p>
            <a:pPr algn="l">
              <a:buFont typeface="Arial" panose="020B0604020202020204" pitchFamily="34" charset="0"/>
              <a:buChar char="•"/>
            </a:pPr>
            <a:r>
              <a:rPr lang="en-US" b="0" i="0" dirty="0">
                <a:solidFill>
                  <a:srgbClr val="6E6259"/>
                </a:solidFill>
                <a:effectLst/>
                <a:latin typeface="urw-geometric"/>
              </a:rPr>
              <a:t>Providing evidence-based treatment for the remediation of pediatric feeding and swallowing disorders</a:t>
            </a:r>
          </a:p>
          <a:p>
            <a:endParaRPr lang="en-US" dirty="0"/>
          </a:p>
        </p:txBody>
      </p:sp>
      <p:sp>
        <p:nvSpPr>
          <p:cNvPr id="4" name="Slide Number Placeholder 3"/>
          <p:cNvSpPr>
            <a:spLocks noGrp="1"/>
          </p:cNvSpPr>
          <p:nvPr>
            <p:ph type="sldNum" sz="quarter" idx="5"/>
          </p:nvPr>
        </p:nvSpPr>
        <p:spPr/>
        <p:txBody>
          <a:bodyPr/>
          <a:lstStyle/>
          <a:p>
            <a:fld id="{A462C4C6-77DC-4157-9A80-22077B640FF5}" type="slidenum">
              <a:rPr lang="en-US" smtClean="0"/>
              <a:t>12</a:t>
            </a:fld>
            <a:endParaRPr lang="en-US"/>
          </a:p>
        </p:txBody>
      </p:sp>
    </p:spTree>
    <p:extLst>
      <p:ext uri="{BB962C8B-B14F-4D97-AF65-F5344CB8AC3E}">
        <p14:creationId xmlns:p14="http://schemas.microsoft.com/office/powerpoint/2010/main" val="3997879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SLPs may work with infants and children with PFD in a variety of health care settings </a:t>
            </a:r>
          </a:p>
          <a:p>
            <a:endParaRPr lang="en-US"/>
          </a:p>
        </p:txBody>
      </p:sp>
      <p:sp>
        <p:nvSpPr>
          <p:cNvPr id="4" name="Slide Number Placeholder 3"/>
          <p:cNvSpPr>
            <a:spLocks noGrp="1"/>
          </p:cNvSpPr>
          <p:nvPr>
            <p:ph type="sldNum" sz="quarter" idx="5"/>
          </p:nvPr>
        </p:nvSpPr>
        <p:spPr/>
        <p:txBody>
          <a:bodyPr/>
          <a:lstStyle/>
          <a:p>
            <a:fld id="{A462C4C6-77DC-4157-9A80-22077B640FF5}" type="slidenum">
              <a:rPr lang="en-US" smtClean="0"/>
              <a:t>13</a:t>
            </a:fld>
            <a:endParaRPr lang="en-US"/>
          </a:p>
        </p:txBody>
      </p:sp>
    </p:spTree>
    <p:extLst>
      <p:ext uri="{BB962C8B-B14F-4D97-AF65-F5344CB8AC3E}">
        <p14:creationId xmlns:p14="http://schemas.microsoft.com/office/powerpoint/2010/main" val="2094079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a:solidFill>
                  <a:srgbClr val="6E6259"/>
                </a:solidFill>
                <a:effectLst/>
                <a:latin typeface="urw-geometric"/>
              </a:rPr>
              <a:t>A team approach is necessary for appropriately diagnosing and managing pediatric feeding and swallowing disorders. The severity and complexity of these disorders vary widely in this population (</a:t>
            </a:r>
            <a:r>
              <a:rPr lang="en-US" b="0" i="0" err="1">
                <a:solidFill>
                  <a:srgbClr val="6E6259"/>
                </a:solidFill>
                <a:effectLst/>
                <a:latin typeface="urw-geometric"/>
              </a:rPr>
              <a:t>McComish</a:t>
            </a:r>
            <a:r>
              <a:rPr lang="en-US" b="0" i="0">
                <a:solidFill>
                  <a:srgbClr val="6E6259"/>
                </a:solidFill>
                <a:effectLst/>
                <a:latin typeface="urw-geometric"/>
              </a:rPr>
              <a:t> et al., 2016).</a:t>
            </a:r>
            <a:endParaRPr lang="en-US"/>
          </a:p>
          <a:p>
            <a:endParaRPr lang="en-US"/>
          </a:p>
        </p:txBody>
      </p:sp>
      <p:sp>
        <p:nvSpPr>
          <p:cNvPr id="4" name="Slide Number Placeholder 3"/>
          <p:cNvSpPr>
            <a:spLocks noGrp="1"/>
          </p:cNvSpPr>
          <p:nvPr>
            <p:ph type="sldNum" sz="quarter" idx="5"/>
          </p:nvPr>
        </p:nvSpPr>
        <p:spPr/>
        <p:txBody>
          <a:bodyPr/>
          <a:lstStyle/>
          <a:p>
            <a:fld id="{A462C4C6-77DC-4157-9A80-22077B640FF5}" type="slidenum">
              <a:rPr lang="en-US" smtClean="0"/>
              <a:t>14</a:t>
            </a:fld>
            <a:endParaRPr lang="en-US"/>
          </a:p>
        </p:txBody>
      </p:sp>
    </p:spTree>
    <p:extLst>
      <p:ext uri="{BB962C8B-B14F-4D97-AF65-F5344CB8AC3E}">
        <p14:creationId xmlns:p14="http://schemas.microsoft.com/office/powerpoint/2010/main" val="23016834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a:solidFill>
                  <a:srgbClr val="6E6259"/>
                </a:solidFill>
                <a:effectLst/>
                <a:latin typeface="urw-geometric"/>
              </a:rPr>
              <a:t>SLPs do not diagnose or treat eating disorders such as bulimia, anorexia, and avoidant/restrictive food intake disorder; in cases where these disorders are suspected, the SLP should refer to the appropriate behavioral health professional.</a:t>
            </a:r>
            <a:endParaRPr lang="en-US"/>
          </a:p>
          <a:p>
            <a:endParaRPr lang="en-US"/>
          </a:p>
        </p:txBody>
      </p:sp>
      <p:sp>
        <p:nvSpPr>
          <p:cNvPr id="4" name="Slide Number Placeholder 3"/>
          <p:cNvSpPr>
            <a:spLocks noGrp="1"/>
          </p:cNvSpPr>
          <p:nvPr>
            <p:ph type="sldNum" sz="quarter" idx="5"/>
          </p:nvPr>
        </p:nvSpPr>
        <p:spPr/>
        <p:txBody>
          <a:bodyPr/>
          <a:lstStyle/>
          <a:p>
            <a:fld id="{A462C4C6-77DC-4157-9A80-22077B640FF5}" type="slidenum">
              <a:rPr lang="en-US" smtClean="0"/>
              <a:t>15</a:t>
            </a:fld>
            <a:endParaRPr lang="en-US"/>
          </a:p>
        </p:txBody>
      </p:sp>
    </p:spTree>
    <p:extLst>
      <p:ext uri="{BB962C8B-B14F-4D97-AF65-F5344CB8AC3E}">
        <p14:creationId xmlns:p14="http://schemas.microsoft.com/office/powerpoint/2010/main" val="14847352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a:solidFill>
                  <a:srgbClr val="6E6259"/>
                </a:solidFill>
                <a:effectLst/>
                <a:latin typeface="urw-geometric"/>
              </a:rPr>
              <a:t>The clinical evaluation for infants from birth to 1 year of age includes an evaluation of </a:t>
            </a:r>
            <a:r>
              <a:rPr lang="en-US" b="0" i="0" err="1">
                <a:solidFill>
                  <a:srgbClr val="6E6259"/>
                </a:solidFill>
                <a:effectLst/>
                <a:latin typeface="urw-geometric"/>
              </a:rPr>
              <a:t>prefeeding</a:t>
            </a:r>
            <a:r>
              <a:rPr lang="en-US" b="0" i="0">
                <a:solidFill>
                  <a:srgbClr val="6E6259"/>
                </a:solidFill>
                <a:effectLst/>
                <a:latin typeface="urw-geometric"/>
              </a:rPr>
              <a:t> skills, an assessment of readiness for oral feeding, an evaluation of breastfeeding/</a:t>
            </a:r>
            <a:r>
              <a:rPr lang="en-US" b="0" i="0" err="1">
                <a:solidFill>
                  <a:srgbClr val="6E6259"/>
                </a:solidFill>
                <a:effectLst/>
                <a:latin typeface="urw-geometric"/>
              </a:rPr>
              <a:t>chestfeeding</a:t>
            </a:r>
            <a:r>
              <a:rPr lang="en-US" b="0" i="0">
                <a:solidFill>
                  <a:srgbClr val="6E6259"/>
                </a:solidFill>
                <a:effectLst/>
                <a:latin typeface="urw-geometric"/>
              </a:rPr>
              <a:t> and bottle-feeding ability, and observations of caregivers feeding the child.</a:t>
            </a:r>
            <a:endParaRPr lang="en-US"/>
          </a:p>
          <a:p>
            <a:endParaRPr lang="en-US"/>
          </a:p>
        </p:txBody>
      </p:sp>
      <p:sp>
        <p:nvSpPr>
          <p:cNvPr id="4" name="Slide Number Placeholder 3"/>
          <p:cNvSpPr>
            <a:spLocks noGrp="1"/>
          </p:cNvSpPr>
          <p:nvPr>
            <p:ph type="sldNum" sz="quarter" idx="5"/>
          </p:nvPr>
        </p:nvSpPr>
        <p:spPr/>
        <p:txBody>
          <a:bodyPr/>
          <a:lstStyle/>
          <a:p>
            <a:fld id="{A462C4C6-77DC-4157-9A80-22077B640FF5}" type="slidenum">
              <a:rPr lang="en-US" smtClean="0"/>
              <a:t>16</a:t>
            </a:fld>
            <a:endParaRPr lang="en-US"/>
          </a:p>
        </p:txBody>
      </p:sp>
    </p:spTree>
    <p:extLst>
      <p:ext uri="{BB962C8B-B14F-4D97-AF65-F5344CB8AC3E}">
        <p14:creationId xmlns:p14="http://schemas.microsoft.com/office/powerpoint/2010/main" val="2689319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6C75B-5A21-F5BC-A7D3-10F07DB122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9A8FF0D-CF46-32F4-52DA-748633C03B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D67143-6C46-3645-A850-4F0681F8296D}"/>
              </a:ext>
            </a:extLst>
          </p:cNvPr>
          <p:cNvSpPr>
            <a:spLocks noGrp="1"/>
          </p:cNvSpPr>
          <p:nvPr>
            <p:ph type="dt" sz="half" idx="10"/>
          </p:nvPr>
        </p:nvSpPr>
        <p:spPr/>
        <p:txBody>
          <a:bodyPr/>
          <a:lstStyle/>
          <a:p>
            <a:fld id="{0F529381-1008-40D6-B3B5-EE6A766FF704}" type="datetimeFigureOut">
              <a:rPr lang="en-US" smtClean="0"/>
              <a:t>6/27/2025</a:t>
            </a:fld>
            <a:endParaRPr lang="en-US"/>
          </a:p>
        </p:txBody>
      </p:sp>
      <p:sp>
        <p:nvSpPr>
          <p:cNvPr id="5" name="Footer Placeholder 4">
            <a:extLst>
              <a:ext uri="{FF2B5EF4-FFF2-40B4-BE49-F238E27FC236}">
                <a16:creationId xmlns:a16="http://schemas.microsoft.com/office/drawing/2014/main" id="{1AC9D489-1978-6C5F-E7AB-AC53DDD3C3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E4F783-CB34-E6D5-416B-3F4570B00354}"/>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3515788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1F282-5703-ABD0-DDC6-1412B7D5435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F50E5A-C672-C6F5-C833-BC2653D296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FF8B0E-9F78-1C9D-BAD5-D350DEBF7CB7}"/>
              </a:ext>
            </a:extLst>
          </p:cNvPr>
          <p:cNvSpPr>
            <a:spLocks noGrp="1"/>
          </p:cNvSpPr>
          <p:nvPr>
            <p:ph type="dt" sz="half" idx="10"/>
          </p:nvPr>
        </p:nvSpPr>
        <p:spPr/>
        <p:txBody>
          <a:bodyPr/>
          <a:lstStyle/>
          <a:p>
            <a:fld id="{0F529381-1008-40D6-B3B5-EE6A766FF704}" type="datetimeFigureOut">
              <a:rPr lang="en-US" smtClean="0"/>
              <a:t>6/27/2025</a:t>
            </a:fld>
            <a:endParaRPr lang="en-US"/>
          </a:p>
        </p:txBody>
      </p:sp>
      <p:sp>
        <p:nvSpPr>
          <p:cNvPr id="5" name="Footer Placeholder 4">
            <a:extLst>
              <a:ext uri="{FF2B5EF4-FFF2-40B4-BE49-F238E27FC236}">
                <a16:creationId xmlns:a16="http://schemas.microsoft.com/office/drawing/2014/main" id="{B1BEC589-8BD2-E648-6AE1-6A19360E8C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4044D7-9789-C5BD-B57B-5CA2EC376B93}"/>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3867441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6F181A-3C75-F373-D089-82EF05B7A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B8E972-BECF-5983-A20A-069B1350C3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73D304-886E-99E3-641F-366EF286F38C}"/>
              </a:ext>
            </a:extLst>
          </p:cNvPr>
          <p:cNvSpPr>
            <a:spLocks noGrp="1"/>
          </p:cNvSpPr>
          <p:nvPr>
            <p:ph type="dt" sz="half" idx="10"/>
          </p:nvPr>
        </p:nvSpPr>
        <p:spPr/>
        <p:txBody>
          <a:bodyPr/>
          <a:lstStyle/>
          <a:p>
            <a:fld id="{0F529381-1008-40D6-B3B5-EE6A766FF704}" type="datetimeFigureOut">
              <a:rPr lang="en-US" smtClean="0"/>
              <a:t>6/27/2025</a:t>
            </a:fld>
            <a:endParaRPr lang="en-US"/>
          </a:p>
        </p:txBody>
      </p:sp>
      <p:sp>
        <p:nvSpPr>
          <p:cNvPr id="5" name="Footer Placeholder 4">
            <a:extLst>
              <a:ext uri="{FF2B5EF4-FFF2-40B4-BE49-F238E27FC236}">
                <a16:creationId xmlns:a16="http://schemas.microsoft.com/office/drawing/2014/main" id="{B167AC4B-2E1C-2D8D-F249-965337EEA9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DD3126-3DA2-98F7-2AEB-D8CA99EE16B2}"/>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260561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B3D2F-2411-1B7A-8F26-5BAB2AF638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A77273-84C4-4192-9181-ED69161B1A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C41F33-390D-6D9F-960E-2AB4AD3A16C0}"/>
              </a:ext>
            </a:extLst>
          </p:cNvPr>
          <p:cNvSpPr>
            <a:spLocks noGrp="1"/>
          </p:cNvSpPr>
          <p:nvPr>
            <p:ph type="dt" sz="half" idx="10"/>
          </p:nvPr>
        </p:nvSpPr>
        <p:spPr/>
        <p:txBody>
          <a:bodyPr/>
          <a:lstStyle/>
          <a:p>
            <a:fld id="{0F529381-1008-40D6-B3B5-EE6A766FF704}" type="datetimeFigureOut">
              <a:rPr lang="en-US" smtClean="0"/>
              <a:t>6/27/2025</a:t>
            </a:fld>
            <a:endParaRPr lang="en-US"/>
          </a:p>
        </p:txBody>
      </p:sp>
      <p:sp>
        <p:nvSpPr>
          <p:cNvPr id="5" name="Footer Placeholder 4">
            <a:extLst>
              <a:ext uri="{FF2B5EF4-FFF2-40B4-BE49-F238E27FC236}">
                <a16:creationId xmlns:a16="http://schemas.microsoft.com/office/drawing/2014/main" id="{76E4DF87-52DE-4EC2-B9B6-6B7F12AAD3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B52849-CDF3-4653-AA12-2D40090DFCBC}"/>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1141661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C2157-421B-0DE2-3712-99084475B6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7EC659E-2629-ABBF-F1E1-513BDEA569E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BF64AD-B182-28E5-C7CC-359353413C9B}"/>
              </a:ext>
            </a:extLst>
          </p:cNvPr>
          <p:cNvSpPr>
            <a:spLocks noGrp="1"/>
          </p:cNvSpPr>
          <p:nvPr>
            <p:ph type="dt" sz="half" idx="10"/>
          </p:nvPr>
        </p:nvSpPr>
        <p:spPr/>
        <p:txBody>
          <a:bodyPr/>
          <a:lstStyle/>
          <a:p>
            <a:fld id="{0F529381-1008-40D6-B3B5-EE6A766FF704}" type="datetimeFigureOut">
              <a:rPr lang="en-US" smtClean="0"/>
              <a:t>6/27/2025</a:t>
            </a:fld>
            <a:endParaRPr lang="en-US"/>
          </a:p>
        </p:txBody>
      </p:sp>
      <p:sp>
        <p:nvSpPr>
          <p:cNvPr id="5" name="Footer Placeholder 4">
            <a:extLst>
              <a:ext uri="{FF2B5EF4-FFF2-40B4-BE49-F238E27FC236}">
                <a16:creationId xmlns:a16="http://schemas.microsoft.com/office/drawing/2014/main" id="{BB9FBF31-F81D-9D1B-2E7F-7493D87D26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2DC105-FD17-3EEC-64F6-CBD758B18FDD}"/>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1470290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C4276-03F0-B47F-D27D-C85E2EA2D1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E1A971-D686-5DCD-C18C-479540CAEC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633C1C-8F89-8419-E275-F004905D47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E316631-92EA-0528-0B36-6B86F954B770}"/>
              </a:ext>
            </a:extLst>
          </p:cNvPr>
          <p:cNvSpPr>
            <a:spLocks noGrp="1"/>
          </p:cNvSpPr>
          <p:nvPr>
            <p:ph type="dt" sz="half" idx="10"/>
          </p:nvPr>
        </p:nvSpPr>
        <p:spPr/>
        <p:txBody>
          <a:bodyPr/>
          <a:lstStyle/>
          <a:p>
            <a:fld id="{0F529381-1008-40D6-B3B5-EE6A766FF704}" type="datetimeFigureOut">
              <a:rPr lang="en-US" smtClean="0"/>
              <a:t>6/27/2025</a:t>
            </a:fld>
            <a:endParaRPr lang="en-US"/>
          </a:p>
        </p:txBody>
      </p:sp>
      <p:sp>
        <p:nvSpPr>
          <p:cNvPr id="6" name="Footer Placeholder 5">
            <a:extLst>
              <a:ext uri="{FF2B5EF4-FFF2-40B4-BE49-F238E27FC236}">
                <a16:creationId xmlns:a16="http://schemas.microsoft.com/office/drawing/2014/main" id="{C6047FBA-9220-F84F-B23D-1314658F10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F1B47B-1180-D45A-8956-EE13D7033912}"/>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2226421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666FA-0A17-820E-148B-A3130B2EDC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01E0672-D63A-9A5A-6EDB-346A8E979B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ABDF39-9A21-7A43-76C4-236D9C35DC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1AFE3D-88BB-32B1-63C3-D2DCCE038E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1CD29C-F276-6EB1-01CE-325699E62E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042F84-5DA0-BE08-219D-E870980A638B}"/>
              </a:ext>
            </a:extLst>
          </p:cNvPr>
          <p:cNvSpPr>
            <a:spLocks noGrp="1"/>
          </p:cNvSpPr>
          <p:nvPr>
            <p:ph type="dt" sz="half" idx="10"/>
          </p:nvPr>
        </p:nvSpPr>
        <p:spPr/>
        <p:txBody>
          <a:bodyPr/>
          <a:lstStyle/>
          <a:p>
            <a:fld id="{0F529381-1008-40D6-B3B5-EE6A766FF704}" type="datetimeFigureOut">
              <a:rPr lang="en-US" smtClean="0"/>
              <a:t>6/27/2025</a:t>
            </a:fld>
            <a:endParaRPr lang="en-US"/>
          </a:p>
        </p:txBody>
      </p:sp>
      <p:sp>
        <p:nvSpPr>
          <p:cNvPr id="8" name="Footer Placeholder 7">
            <a:extLst>
              <a:ext uri="{FF2B5EF4-FFF2-40B4-BE49-F238E27FC236}">
                <a16:creationId xmlns:a16="http://schemas.microsoft.com/office/drawing/2014/main" id="{60162E80-B5ED-FE87-DD76-3F549E0A5A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F9919C-24CD-05D6-EF80-E8DC0EC875C9}"/>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434159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528F6-DEFE-1022-86F7-4016F2A6EA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421803-0024-B1AD-3C4C-187238B6B3A6}"/>
              </a:ext>
            </a:extLst>
          </p:cNvPr>
          <p:cNvSpPr>
            <a:spLocks noGrp="1"/>
          </p:cNvSpPr>
          <p:nvPr>
            <p:ph type="dt" sz="half" idx="10"/>
          </p:nvPr>
        </p:nvSpPr>
        <p:spPr/>
        <p:txBody>
          <a:bodyPr/>
          <a:lstStyle/>
          <a:p>
            <a:fld id="{0F529381-1008-40D6-B3B5-EE6A766FF704}" type="datetimeFigureOut">
              <a:rPr lang="en-US" smtClean="0"/>
              <a:t>6/27/2025</a:t>
            </a:fld>
            <a:endParaRPr lang="en-US"/>
          </a:p>
        </p:txBody>
      </p:sp>
      <p:sp>
        <p:nvSpPr>
          <p:cNvPr id="4" name="Footer Placeholder 3">
            <a:extLst>
              <a:ext uri="{FF2B5EF4-FFF2-40B4-BE49-F238E27FC236}">
                <a16:creationId xmlns:a16="http://schemas.microsoft.com/office/drawing/2014/main" id="{D1A73AEC-10D0-496D-74CD-C6789CEDA0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F4B99C-2601-B5A9-66AD-D66A7D474119}"/>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231179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4A0A2C-07FD-EC6B-0454-24193ED4EAF1}"/>
              </a:ext>
            </a:extLst>
          </p:cNvPr>
          <p:cNvSpPr>
            <a:spLocks noGrp="1"/>
          </p:cNvSpPr>
          <p:nvPr>
            <p:ph type="dt" sz="half" idx="10"/>
          </p:nvPr>
        </p:nvSpPr>
        <p:spPr/>
        <p:txBody>
          <a:bodyPr/>
          <a:lstStyle/>
          <a:p>
            <a:fld id="{0F529381-1008-40D6-B3B5-EE6A766FF704}" type="datetimeFigureOut">
              <a:rPr lang="en-US" smtClean="0"/>
              <a:t>6/27/2025</a:t>
            </a:fld>
            <a:endParaRPr lang="en-US"/>
          </a:p>
        </p:txBody>
      </p:sp>
      <p:sp>
        <p:nvSpPr>
          <p:cNvPr id="3" name="Footer Placeholder 2">
            <a:extLst>
              <a:ext uri="{FF2B5EF4-FFF2-40B4-BE49-F238E27FC236}">
                <a16:creationId xmlns:a16="http://schemas.microsoft.com/office/drawing/2014/main" id="{EAF78E02-0AE4-8E4D-33DD-996356269D7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2B1293D-9775-2BD1-9B2D-A56F04D585BE}"/>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977979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A106C-5FE1-B643-21AF-53C33CCED5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784A822-0E2A-8660-2A5A-5C15FC3CBA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F46828E-B6AA-D3EF-E06B-E7F503C7AD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2A58A8-2F49-417C-1141-6D4E519CF34F}"/>
              </a:ext>
            </a:extLst>
          </p:cNvPr>
          <p:cNvSpPr>
            <a:spLocks noGrp="1"/>
          </p:cNvSpPr>
          <p:nvPr>
            <p:ph type="dt" sz="half" idx="10"/>
          </p:nvPr>
        </p:nvSpPr>
        <p:spPr/>
        <p:txBody>
          <a:bodyPr/>
          <a:lstStyle/>
          <a:p>
            <a:fld id="{0F529381-1008-40D6-B3B5-EE6A766FF704}" type="datetimeFigureOut">
              <a:rPr lang="en-US" smtClean="0"/>
              <a:t>6/27/2025</a:t>
            </a:fld>
            <a:endParaRPr lang="en-US"/>
          </a:p>
        </p:txBody>
      </p:sp>
      <p:sp>
        <p:nvSpPr>
          <p:cNvPr id="6" name="Footer Placeholder 5">
            <a:extLst>
              <a:ext uri="{FF2B5EF4-FFF2-40B4-BE49-F238E27FC236}">
                <a16:creationId xmlns:a16="http://schemas.microsoft.com/office/drawing/2014/main" id="{9C640B6D-5D36-26E2-ACF8-A0EC0EE1BB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59E770-5C00-2C86-8DE0-AF11FA7F77C6}"/>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2554994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48AB2-21F2-2DD8-6EB6-1547D93AF4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C066C7-5CF8-17B6-55DE-F9A1076B16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DDB17E2-8382-8384-CFA6-20C0B92586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0D655A-35BE-E00F-3A90-E3CB111A3D6A}"/>
              </a:ext>
            </a:extLst>
          </p:cNvPr>
          <p:cNvSpPr>
            <a:spLocks noGrp="1"/>
          </p:cNvSpPr>
          <p:nvPr>
            <p:ph type="dt" sz="half" idx="10"/>
          </p:nvPr>
        </p:nvSpPr>
        <p:spPr/>
        <p:txBody>
          <a:bodyPr/>
          <a:lstStyle/>
          <a:p>
            <a:fld id="{0F529381-1008-40D6-B3B5-EE6A766FF704}" type="datetimeFigureOut">
              <a:rPr lang="en-US" smtClean="0"/>
              <a:t>6/27/2025</a:t>
            </a:fld>
            <a:endParaRPr lang="en-US"/>
          </a:p>
        </p:txBody>
      </p:sp>
      <p:sp>
        <p:nvSpPr>
          <p:cNvPr id="6" name="Footer Placeholder 5">
            <a:extLst>
              <a:ext uri="{FF2B5EF4-FFF2-40B4-BE49-F238E27FC236}">
                <a16:creationId xmlns:a16="http://schemas.microsoft.com/office/drawing/2014/main" id="{B71AF21D-5151-28E1-8B86-7F80F7CB6B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23B844-CD65-F42C-CC2C-1D1277529AC1}"/>
              </a:ext>
            </a:extLst>
          </p:cNvPr>
          <p:cNvSpPr>
            <a:spLocks noGrp="1"/>
          </p:cNvSpPr>
          <p:nvPr>
            <p:ph type="sldNum" sz="quarter" idx="12"/>
          </p:nvPr>
        </p:nvSpPr>
        <p:spPr/>
        <p:txBody>
          <a:bodyPr/>
          <a:lstStyle/>
          <a:p>
            <a:fld id="{B463D02C-B36E-46CB-B22F-8620E6A28AAE}" type="slidenum">
              <a:rPr lang="en-US" smtClean="0"/>
              <a:t>‹#›</a:t>
            </a:fld>
            <a:endParaRPr lang="en-US"/>
          </a:p>
        </p:txBody>
      </p:sp>
    </p:spTree>
    <p:extLst>
      <p:ext uri="{BB962C8B-B14F-4D97-AF65-F5344CB8AC3E}">
        <p14:creationId xmlns:p14="http://schemas.microsoft.com/office/powerpoint/2010/main" val="749875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74F77B-A589-6061-F215-A70BE3088F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2A5E855-F994-427F-FF71-3922BD6350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D447C7-EA78-7401-5CCD-6731734FDC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F529381-1008-40D6-B3B5-EE6A766FF704}" type="datetimeFigureOut">
              <a:rPr lang="en-US" smtClean="0"/>
              <a:t>6/27/2025</a:t>
            </a:fld>
            <a:endParaRPr lang="en-US"/>
          </a:p>
        </p:txBody>
      </p:sp>
      <p:sp>
        <p:nvSpPr>
          <p:cNvPr id="5" name="Footer Placeholder 4">
            <a:extLst>
              <a:ext uri="{FF2B5EF4-FFF2-40B4-BE49-F238E27FC236}">
                <a16:creationId xmlns:a16="http://schemas.microsoft.com/office/drawing/2014/main" id="{EEFB6761-14A1-336D-31BE-8B33B6B639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00233D7-33E6-130C-46CE-E15CC0E33F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463D02C-B36E-46CB-B22F-8620E6A28AAE}" type="slidenum">
              <a:rPr lang="en-US" smtClean="0"/>
              <a:t>‹#›</a:t>
            </a:fld>
            <a:endParaRPr lang="en-US"/>
          </a:p>
        </p:txBody>
      </p:sp>
    </p:spTree>
    <p:extLst>
      <p:ext uri="{BB962C8B-B14F-4D97-AF65-F5344CB8AC3E}">
        <p14:creationId xmlns:p14="http://schemas.microsoft.com/office/powerpoint/2010/main" val="2553599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4.xml.rels><?xml version="1.0" encoding="UTF-8" standalone="yes"?>
<Relationships xmlns="http://schemas.openxmlformats.org/package/2006/relationships"><Relationship Id="rId3" Type="http://schemas.openxmlformats.org/officeDocument/2006/relationships/hyperlink" Target="https://www.asha.org/practice-portal/clinical-topics/pediatric-feeding-and-swallowin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mailto:healthservices@asha.org" TargetMode="External"/><Relationship Id="rId5" Type="http://schemas.openxmlformats.org/officeDocument/2006/relationships/hyperlink" Target="https://www.asha.org/public/speech/swallowing/feeding-and-swallowing-disorders-in-children/" TargetMode="External"/><Relationship Id="rId4" Type="http://schemas.openxmlformats.org/officeDocument/2006/relationships/hyperlink" Target="https://www.asha.org/public/developmental-milestones/"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doi.org/10.1044/2020_AJSLP-19-00063" TargetMode="External"/><Relationship Id="rId7" Type="http://schemas.openxmlformats.org/officeDocument/2006/relationships/hyperlink" Target="https://doi.org/10.1044/leader.FTR1.23052018.50"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doi.org/10.3390/jcm11123521" TargetMode="External"/><Relationship Id="rId5" Type="http://schemas.openxmlformats.org/officeDocument/2006/relationships/hyperlink" Target="https://doi.org/10.1044/2020_AJSLP-19-00189" TargetMode="External"/><Relationship Id="rId4" Type="http://schemas.openxmlformats.org/officeDocument/2006/relationships/hyperlink" Target="https://doi.org/10.1097/MPG.0000000000002188"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FE104-1BEB-B441-4976-5ECEB246EEA8}"/>
              </a:ext>
            </a:extLst>
          </p:cNvPr>
          <p:cNvSpPr>
            <a:spLocks noGrp="1"/>
          </p:cNvSpPr>
          <p:nvPr>
            <p:ph type="title"/>
          </p:nvPr>
        </p:nvSpPr>
        <p:spPr>
          <a:xfrm>
            <a:off x="838200" y="365125"/>
            <a:ext cx="10661514" cy="1333669"/>
          </a:xfrm>
        </p:spPr>
        <p:txBody>
          <a:bodyPr anchor="ctr">
            <a:normAutofit/>
          </a:bodyPr>
          <a:lstStyle/>
          <a:p>
            <a:r>
              <a:rPr lang="en-US" dirty="0">
                <a:latin typeface="Aptos Display"/>
              </a:rPr>
              <a:t>Instructions for Customizing This Presentation </a:t>
            </a:r>
            <a:endParaRPr lang="en-US" dirty="0"/>
          </a:p>
        </p:txBody>
      </p:sp>
      <p:sp>
        <p:nvSpPr>
          <p:cNvPr id="63" name="Content Placeholder 2">
            <a:extLst>
              <a:ext uri="{FF2B5EF4-FFF2-40B4-BE49-F238E27FC236}">
                <a16:creationId xmlns:a16="http://schemas.microsoft.com/office/drawing/2014/main" id="{383F8706-EE62-4C3B-92F8-447E1C60264A}"/>
              </a:ext>
            </a:extLst>
          </p:cNvPr>
          <p:cNvSpPr>
            <a:spLocks noGrp="1"/>
          </p:cNvSpPr>
          <p:nvPr>
            <p:ph idx="1"/>
          </p:nvPr>
        </p:nvSpPr>
        <p:spPr>
          <a:xfrm>
            <a:off x="838200" y="1825625"/>
            <a:ext cx="10515600" cy="4351338"/>
          </a:xfrm>
        </p:spPr>
        <p:txBody>
          <a:bodyPr anchor="t">
            <a:noAutofit/>
          </a:bodyPr>
          <a:lstStyle/>
          <a:p>
            <a:r>
              <a:rPr lang="en-US" dirty="0">
                <a:ea typeface="+mn-lt"/>
                <a:cs typeface="+mn-lt"/>
              </a:rPr>
              <a:t>Adjust the slide background to match your preferences or your organization’s branding.</a:t>
            </a:r>
            <a:endParaRPr lang="en-US" dirty="0"/>
          </a:p>
          <a:p>
            <a:r>
              <a:rPr lang="en-US" dirty="0">
                <a:ea typeface="+mn-lt"/>
                <a:cs typeface="+mn-lt"/>
              </a:rPr>
              <a:t>Add images or videos to enhance engagement.</a:t>
            </a:r>
            <a:endParaRPr lang="en-US" dirty="0"/>
          </a:p>
          <a:p>
            <a:r>
              <a:rPr lang="en-US" dirty="0">
                <a:ea typeface="+mn-lt"/>
                <a:cs typeface="+mn-lt"/>
              </a:rPr>
              <a:t>Modify fonts, colors, and layouts for readability and consistency.</a:t>
            </a:r>
            <a:endParaRPr lang="en-US" dirty="0"/>
          </a:p>
          <a:p>
            <a:r>
              <a:rPr lang="en-US" dirty="0">
                <a:ea typeface="+mn-lt"/>
                <a:cs typeface="+mn-lt"/>
              </a:rPr>
              <a:t>Ensure accessibility by using high-contrast colors and alt-text for images.</a:t>
            </a:r>
            <a:endParaRPr lang="en-US" dirty="0"/>
          </a:p>
          <a:p>
            <a:r>
              <a:rPr lang="en-US" dirty="0">
                <a:ea typeface="+mn-lt"/>
                <a:cs typeface="+mn-lt"/>
              </a:rPr>
              <a:t>Add or remove slides as needed to tailor your presentation.</a:t>
            </a:r>
            <a:endParaRPr lang="en-US" dirty="0"/>
          </a:p>
          <a:p>
            <a:r>
              <a:rPr lang="en-US" dirty="0">
                <a:ea typeface="+mn-lt"/>
                <a:cs typeface="+mn-lt"/>
              </a:rPr>
              <a:t>Save and share in the preferred format (e.g., PPTX, PDF) for easy access.</a:t>
            </a:r>
            <a:endParaRPr lang="en-US" dirty="0"/>
          </a:p>
          <a:p>
            <a:pPr>
              <a:buFont typeface="Calibri" panose="020B0604020202020204" pitchFamily="34" charset="0"/>
              <a:buChar char="-"/>
            </a:pPr>
            <a:endParaRPr lang="en-US" dirty="0"/>
          </a:p>
        </p:txBody>
      </p:sp>
    </p:spTree>
    <p:extLst>
      <p:ext uri="{BB962C8B-B14F-4D97-AF65-F5344CB8AC3E}">
        <p14:creationId xmlns:p14="http://schemas.microsoft.com/office/powerpoint/2010/main" val="3236157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87CEC-E788-2FCC-3F9F-3953FF12DBB9}"/>
              </a:ext>
            </a:extLst>
          </p:cNvPr>
          <p:cNvSpPr>
            <a:spLocks noGrp="1"/>
          </p:cNvSpPr>
          <p:nvPr>
            <p:ph type="title"/>
          </p:nvPr>
        </p:nvSpPr>
        <p:spPr/>
        <p:txBody>
          <a:bodyPr/>
          <a:lstStyle/>
          <a:p>
            <a:r>
              <a:rPr lang="en-US"/>
              <a:t>Causes</a:t>
            </a:r>
          </a:p>
        </p:txBody>
      </p:sp>
      <p:sp>
        <p:nvSpPr>
          <p:cNvPr id="3" name="Content Placeholder 2">
            <a:extLst>
              <a:ext uri="{FF2B5EF4-FFF2-40B4-BE49-F238E27FC236}">
                <a16:creationId xmlns:a16="http://schemas.microsoft.com/office/drawing/2014/main" id="{4B9D9B3D-9DE5-03D5-C83B-00742DF067D5}"/>
              </a:ext>
            </a:extLst>
          </p:cNvPr>
          <p:cNvSpPr>
            <a:spLocks noGrp="1"/>
          </p:cNvSpPr>
          <p:nvPr>
            <p:ph idx="1"/>
          </p:nvPr>
        </p:nvSpPr>
        <p:spPr/>
        <p:txBody>
          <a:bodyPr/>
          <a:lstStyle/>
          <a:p>
            <a:r>
              <a:rPr lang="en-US" dirty="0"/>
              <a:t>Oral feeding requires coordination of the central and peripheral nervous systems, the oropharyngeal mechanism, the cardiopulmonary system, and the gastrointestinal (GI) tract, with support from craniofacial structures and the musculoskeletal system. </a:t>
            </a:r>
          </a:p>
          <a:p>
            <a:r>
              <a:rPr lang="en-US" dirty="0"/>
              <a:t>Because of how these systems interact, an impairment in one area can lead to a disruption or dysfunction in another, resulting in PFD (</a:t>
            </a:r>
            <a:r>
              <a:rPr lang="en-US" dirty="0" err="1"/>
              <a:t>Goday</a:t>
            </a:r>
            <a:r>
              <a:rPr lang="en-US" dirty="0"/>
              <a:t> et al., 2019). </a:t>
            </a:r>
          </a:p>
          <a:p>
            <a:r>
              <a:rPr lang="en-US" dirty="0"/>
              <a:t>PFD may be caused by any singular factor or a combination of factors across the four domains (detailed on the very next slide).</a:t>
            </a:r>
          </a:p>
        </p:txBody>
      </p:sp>
    </p:spTree>
    <p:extLst>
      <p:ext uri="{BB962C8B-B14F-4D97-AF65-F5344CB8AC3E}">
        <p14:creationId xmlns:p14="http://schemas.microsoft.com/office/powerpoint/2010/main" val="885715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0BCEA-516C-C826-A07F-342484860AF0}"/>
              </a:ext>
            </a:extLst>
          </p:cNvPr>
          <p:cNvSpPr>
            <a:spLocks noGrp="1"/>
          </p:cNvSpPr>
          <p:nvPr>
            <p:ph type="title"/>
          </p:nvPr>
        </p:nvSpPr>
        <p:spPr/>
        <p:txBody>
          <a:bodyPr/>
          <a:lstStyle/>
          <a:p>
            <a:pPr algn="ctr"/>
            <a:r>
              <a:rPr lang="en-US" dirty="0"/>
              <a:t>PFD Domains</a:t>
            </a:r>
          </a:p>
        </p:txBody>
      </p:sp>
      <p:sp>
        <p:nvSpPr>
          <p:cNvPr id="5" name="Rectangle: Rounded Corners 4">
            <a:extLst>
              <a:ext uri="{FF2B5EF4-FFF2-40B4-BE49-F238E27FC236}">
                <a16:creationId xmlns:a16="http://schemas.microsoft.com/office/drawing/2014/main" id="{2C441659-7B09-0E1D-2F39-A3222D82E4A6}"/>
              </a:ext>
            </a:extLst>
          </p:cNvPr>
          <p:cNvSpPr/>
          <p:nvPr/>
        </p:nvSpPr>
        <p:spPr>
          <a:xfrm>
            <a:off x="86140" y="2544418"/>
            <a:ext cx="2941982" cy="288234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u="sng" dirty="0"/>
              <a:t>Medical Factors</a:t>
            </a:r>
          </a:p>
          <a:p>
            <a:pPr algn="ctr"/>
            <a:r>
              <a:rPr lang="en-US" dirty="0"/>
              <a:t>GI conditions</a:t>
            </a:r>
          </a:p>
          <a:p>
            <a:pPr algn="ctr"/>
            <a:r>
              <a:rPr lang="en-US" dirty="0"/>
              <a:t>Laryngeal anomalies</a:t>
            </a:r>
          </a:p>
          <a:p>
            <a:pPr algn="ctr"/>
            <a:r>
              <a:rPr lang="en-US" dirty="0"/>
              <a:t>Pulmonary disease</a:t>
            </a:r>
          </a:p>
          <a:p>
            <a:pPr algn="ctr"/>
            <a:r>
              <a:rPr lang="en-US" dirty="0"/>
              <a:t>CHD </a:t>
            </a:r>
          </a:p>
          <a:p>
            <a:pPr algn="ctr"/>
            <a:r>
              <a:rPr lang="en-US" dirty="0"/>
              <a:t>Neurological impairments</a:t>
            </a:r>
          </a:p>
        </p:txBody>
      </p:sp>
      <p:sp>
        <p:nvSpPr>
          <p:cNvPr id="6" name="Rectangle: Rounded Corners 5">
            <a:extLst>
              <a:ext uri="{FF2B5EF4-FFF2-40B4-BE49-F238E27FC236}">
                <a16:creationId xmlns:a16="http://schemas.microsoft.com/office/drawing/2014/main" id="{798E5FF7-6117-428E-CC50-6C210312A434}"/>
              </a:ext>
            </a:extLst>
          </p:cNvPr>
          <p:cNvSpPr/>
          <p:nvPr/>
        </p:nvSpPr>
        <p:spPr>
          <a:xfrm>
            <a:off x="3154018" y="2544418"/>
            <a:ext cx="2941982" cy="288234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u="sng" dirty="0"/>
          </a:p>
          <a:p>
            <a:pPr algn="ctr"/>
            <a:r>
              <a:rPr lang="en-US" b="1" u="sng" dirty="0"/>
              <a:t>Nutritional Factors</a:t>
            </a:r>
          </a:p>
          <a:p>
            <a:pPr algn="ctr"/>
            <a:r>
              <a:rPr lang="en-US" dirty="0"/>
              <a:t>Metabolic disorders</a:t>
            </a:r>
          </a:p>
          <a:p>
            <a:pPr algn="ctr"/>
            <a:endParaRPr lang="en-US" dirty="0"/>
          </a:p>
          <a:p>
            <a:pPr algn="ctr"/>
            <a:r>
              <a:rPr lang="en-US" dirty="0"/>
              <a:t>Medication side effects that influence appetite</a:t>
            </a:r>
          </a:p>
          <a:p>
            <a:pPr algn="ctr"/>
            <a:endParaRPr lang="en-US" dirty="0"/>
          </a:p>
          <a:p>
            <a:pPr algn="ctr"/>
            <a:r>
              <a:rPr lang="en-US" dirty="0"/>
              <a:t>Conditions that affect growth</a:t>
            </a:r>
          </a:p>
        </p:txBody>
      </p:sp>
      <p:sp>
        <p:nvSpPr>
          <p:cNvPr id="7" name="Rectangle: Rounded Corners 6">
            <a:extLst>
              <a:ext uri="{FF2B5EF4-FFF2-40B4-BE49-F238E27FC236}">
                <a16:creationId xmlns:a16="http://schemas.microsoft.com/office/drawing/2014/main" id="{0E10D851-326D-B09D-E557-A7C50EE06366}"/>
              </a:ext>
            </a:extLst>
          </p:cNvPr>
          <p:cNvSpPr/>
          <p:nvPr/>
        </p:nvSpPr>
        <p:spPr>
          <a:xfrm>
            <a:off x="6221896" y="2544418"/>
            <a:ext cx="2941982" cy="288234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u="sng" dirty="0"/>
          </a:p>
          <a:p>
            <a:pPr algn="ctr"/>
            <a:r>
              <a:rPr lang="en-US" b="1" u="sng" dirty="0"/>
              <a:t>Feeding Skill Factors</a:t>
            </a:r>
          </a:p>
          <a:p>
            <a:pPr algn="ctr"/>
            <a:r>
              <a:rPr lang="en-US" dirty="0"/>
              <a:t>Oral sensory impairments</a:t>
            </a:r>
          </a:p>
          <a:p>
            <a:pPr algn="ctr"/>
            <a:endParaRPr lang="en-US" dirty="0"/>
          </a:p>
          <a:p>
            <a:pPr algn="ctr"/>
            <a:r>
              <a:rPr lang="en-US" dirty="0"/>
              <a:t>Oral motor impairments</a:t>
            </a:r>
          </a:p>
          <a:p>
            <a:pPr algn="ctr"/>
            <a:endParaRPr lang="en-US" dirty="0"/>
          </a:p>
          <a:p>
            <a:pPr algn="ctr"/>
            <a:r>
              <a:rPr lang="en-US" dirty="0"/>
              <a:t>Pharyngeal swallowing impairments </a:t>
            </a:r>
          </a:p>
        </p:txBody>
      </p:sp>
      <p:sp>
        <p:nvSpPr>
          <p:cNvPr id="8" name="Rectangle: Rounded Corners 7">
            <a:extLst>
              <a:ext uri="{FF2B5EF4-FFF2-40B4-BE49-F238E27FC236}">
                <a16:creationId xmlns:a16="http://schemas.microsoft.com/office/drawing/2014/main" id="{CE600C03-84EB-1C96-E7DB-1E7A9A845E0E}"/>
              </a:ext>
            </a:extLst>
          </p:cNvPr>
          <p:cNvSpPr/>
          <p:nvPr/>
        </p:nvSpPr>
        <p:spPr>
          <a:xfrm>
            <a:off x="9289774" y="2544418"/>
            <a:ext cx="2941982" cy="288234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u="sng"/>
              <a:t>Psychosocial Factors </a:t>
            </a:r>
          </a:p>
          <a:p>
            <a:pPr algn="ctr"/>
            <a:r>
              <a:rPr lang="en-US"/>
              <a:t>Mood disorders</a:t>
            </a:r>
          </a:p>
          <a:p>
            <a:pPr algn="ctr"/>
            <a:r>
              <a:rPr lang="en-US"/>
              <a:t>Anxiety </a:t>
            </a:r>
          </a:p>
          <a:p>
            <a:pPr algn="ctr"/>
            <a:r>
              <a:rPr lang="en-US"/>
              <a:t>Stress</a:t>
            </a:r>
          </a:p>
          <a:p>
            <a:pPr algn="ctr"/>
            <a:r>
              <a:rPr lang="en-US"/>
              <a:t>Distracting environment</a:t>
            </a:r>
          </a:p>
          <a:p>
            <a:pPr algn="ctr"/>
            <a:r>
              <a:rPr lang="en-US"/>
              <a:t>Inappropriate social influences </a:t>
            </a:r>
          </a:p>
        </p:txBody>
      </p:sp>
    </p:spTree>
    <p:extLst>
      <p:ext uri="{BB962C8B-B14F-4D97-AF65-F5344CB8AC3E}">
        <p14:creationId xmlns:p14="http://schemas.microsoft.com/office/powerpoint/2010/main" val="299620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CAB4A-B506-2A7B-B9CE-D901E597550E}"/>
              </a:ext>
            </a:extLst>
          </p:cNvPr>
          <p:cNvSpPr>
            <a:spLocks noGrp="1"/>
          </p:cNvSpPr>
          <p:nvPr>
            <p:ph type="title"/>
          </p:nvPr>
        </p:nvSpPr>
        <p:spPr/>
        <p:txBody>
          <a:bodyPr/>
          <a:lstStyle/>
          <a:p>
            <a:r>
              <a:rPr lang="en-US" dirty="0"/>
              <a:t>SLP Roles and Responsibilities </a:t>
            </a:r>
          </a:p>
        </p:txBody>
      </p:sp>
      <p:graphicFrame>
        <p:nvGraphicFramePr>
          <p:cNvPr id="4" name="Content Placeholder 3">
            <a:extLst>
              <a:ext uri="{FF2B5EF4-FFF2-40B4-BE49-F238E27FC236}">
                <a16:creationId xmlns:a16="http://schemas.microsoft.com/office/drawing/2014/main" id="{5469078C-D8B1-8CD7-D1A2-D3ACA3F5EF9E}"/>
              </a:ext>
            </a:extLst>
          </p:cNvPr>
          <p:cNvGraphicFramePr>
            <a:graphicFrameLocks noGrp="1"/>
          </p:cNvGraphicFramePr>
          <p:nvPr>
            <p:ph idx="1"/>
            <p:extLst>
              <p:ext uri="{D42A27DB-BD31-4B8C-83A1-F6EECF244321}">
                <p14:modId xmlns:p14="http://schemas.microsoft.com/office/powerpoint/2010/main" val="631309952"/>
              </p:ext>
            </p:extLst>
          </p:nvPr>
        </p:nvGraphicFramePr>
        <p:xfrm>
          <a:off x="92208" y="1298602"/>
          <a:ext cx="12010145" cy="54787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14004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C228D-2F51-BA12-08D1-E41853D60997}"/>
              </a:ext>
            </a:extLst>
          </p:cNvPr>
          <p:cNvSpPr>
            <a:spLocks noGrp="1"/>
          </p:cNvSpPr>
          <p:nvPr>
            <p:ph type="title"/>
          </p:nvPr>
        </p:nvSpPr>
        <p:spPr/>
        <p:txBody>
          <a:bodyPr/>
          <a:lstStyle/>
          <a:p>
            <a:r>
              <a:rPr lang="en-US" dirty="0"/>
              <a:t>Settings Where SLPs Work</a:t>
            </a:r>
          </a:p>
        </p:txBody>
      </p:sp>
      <p:graphicFrame>
        <p:nvGraphicFramePr>
          <p:cNvPr id="4" name="Content Placeholder 3">
            <a:extLst>
              <a:ext uri="{FF2B5EF4-FFF2-40B4-BE49-F238E27FC236}">
                <a16:creationId xmlns:a16="http://schemas.microsoft.com/office/drawing/2014/main" id="{0C4903E5-170A-4D35-D1FF-DB8F227321A3}"/>
              </a:ext>
            </a:extLst>
          </p:cNvPr>
          <p:cNvGraphicFramePr>
            <a:graphicFrameLocks noGrp="1"/>
          </p:cNvGraphicFramePr>
          <p:nvPr>
            <p:ph idx="1"/>
            <p:extLst>
              <p:ext uri="{D42A27DB-BD31-4B8C-83A1-F6EECF244321}">
                <p14:modId xmlns:p14="http://schemas.microsoft.com/office/powerpoint/2010/main" val="179935628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04968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E805B-56A8-E9A3-FEE4-B7B26CEB590D}"/>
              </a:ext>
            </a:extLst>
          </p:cNvPr>
          <p:cNvSpPr>
            <a:spLocks noGrp="1"/>
          </p:cNvSpPr>
          <p:nvPr>
            <p:ph type="title"/>
          </p:nvPr>
        </p:nvSpPr>
        <p:spPr/>
        <p:txBody>
          <a:bodyPr/>
          <a:lstStyle/>
          <a:p>
            <a:r>
              <a:rPr lang="en-US" dirty="0"/>
              <a:t>Team Approach</a:t>
            </a:r>
          </a:p>
        </p:txBody>
      </p:sp>
      <p:graphicFrame>
        <p:nvGraphicFramePr>
          <p:cNvPr id="4" name="Content Placeholder 3">
            <a:extLst>
              <a:ext uri="{FF2B5EF4-FFF2-40B4-BE49-F238E27FC236}">
                <a16:creationId xmlns:a16="http://schemas.microsoft.com/office/drawing/2014/main" id="{1E2CF275-5014-FA09-C970-D74D52BD209A}"/>
              </a:ext>
            </a:extLst>
          </p:cNvPr>
          <p:cNvGraphicFramePr>
            <a:graphicFrameLocks noGrp="1"/>
          </p:cNvGraphicFramePr>
          <p:nvPr>
            <p:ph idx="1"/>
            <p:extLst>
              <p:ext uri="{D42A27DB-BD31-4B8C-83A1-F6EECF244321}">
                <p14:modId xmlns:p14="http://schemas.microsoft.com/office/powerpoint/2010/main" val="2565634638"/>
              </p:ext>
            </p:extLst>
          </p:nvPr>
        </p:nvGraphicFramePr>
        <p:xfrm>
          <a:off x="1616528" y="1591462"/>
          <a:ext cx="8958943" cy="49014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55006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A170D-DBC3-EA16-EE88-8299BA0FFCE4}"/>
              </a:ext>
            </a:extLst>
          </p:cNvPr>
          <p:cNvSpPr>
            <a:spLocks noGrp="1"/>
          </p:cNvSpPr>
          <p:nvPr>
            <p:ph type="title"/>
          </p:nvPr>
        </p:nvSpPr>
        <p:spPr/>
        <p:txBody>
          <a:bodyPr/>
          <a:lstStyle/>
          <a:p>
            <a:r>
              <a:rPr lang="en-US" dirty="0"/>
              <a:t>Clinical Feeding Assessment</a:t>
            </a:r>
          </a:p>
        </p:txBody>
      </p:sp>
      <p:sp>
        <p:nvSpPr>
          <p:cNvPr id="3" name="Content Placeholder 2">
            <a:extLst>
              <a:ext uri="{FF2B5EF4-FFF2-40B4-BE49-F238E27FC236}">
                <a16:creationId xmlns:a16="http://schemas.microsoft.com/office/drawing/2014/main" id="{44417466-08FF-8385-B191-AF273CCAB4BD}"/>
              </a:ext>
            </a:extLst>
          </p:cNvPr>
          <p:cNvSpPr>
            <a:spLocks noGrp="1"/>
          </p:cNvSpPr>
          <p:nvPr>
            <p:ph sz="half" idx="1"/>
          </p:nvPr>
        </p:nvSpPr>
        <p:spPr/>
        <p:txBody>
          <a:bodyPr>
            <a:normAutofit fontScale="85000" lnSpcReduction="20000"/>
          </a:bodyPr>
          <a:lstStyle/>
          <a:p>
            <a:pPr algn="l">
              <a:buFont typeface="Arial" panose="020B0604020202020204" pitchFamily="34" charset="0"/>
              <a:buChar char="•"/>
            </a:pPr>
            <a:r>
              <a:rPr lang="en-US" sz="2800" b="0" i="0" dirty="0">
                <a:effectLst/>
                <a:latin typeface="urw-geometric"/>
              </a:rPr>
              <a:t>Eating and drinking</a:t>
            </a:r>
          </a:p>
          <a:p>
            <a:pPr algn="l">
              <a:buFont typeface="Arial" panose="020B0604020202020204" pitchFamily="34" charset="0"/>
              <a:buChar char="•"/>
            </a:pPr>
            <a:r>
              <a:rPr lang="en-US" dirty="0">
                <a:latin typeface="urw-geometric"/>
              </a:rPr>
              <a:t>S</a:t>
            </a:r>
            <a:r>
              <a:rPr lang="en-US" sz="2800" b="0" i="0" dirty="0">
                <a:effectLst/>
                <a:latin typeface="urw-geometric"/>
              </a:rPr>
              <a:t>ecretion management</a:t>
            </a:r>
          </a:p>
          <a:p>
            <a:pPr algn="l">
              <a:buFont typeface="Arial" panose="020B0604020202020204" pitchFamily="34" charset="0"/>
              <a:buChar char="•"/>
            </a:pPr>
            <a:r>
              <a:rPr lang="en-US" dirty="0">
                <a:latin typeface="urw-geometric"/>
              </a:rPr>
              <a:t>O</a:t>
            </a:r>
            <a:r>
              <a:rPr lang="en-US" sz="2800" b="0" i="0" dirty="0">
                <a:effectLst/>
                <a:latin typeface="urw-geometric"/>
              </a:rPr>
              <a:t>ral hygiene</a:t>
            </a:r>
          </a:p>
          <a:p>
            <a:pPr algn="l">
              <a:buFont typeface="Arial" panose="020B0604020202020204" pitchFamily="34" charset="0"/>
              <a:buChar char="•"/>
            </a:pPr>
            <a:r>
              <a:rPr lang="en-US" dirty="0">
                <a:latin typeface="urw-geometric"/>
              </a:rPr>
              <a:t>S</a:t>
            </a:r>
            <a:r>
              <a:rPr lang="en-US" sz="2800" b="0" i="0" dirty="0">
                <a:effectLst/>
                <a:latin typeface="urw-geometric"/>
              </a:rPr>
              <a:t>ensory status</a:t>
            </a:r>
          </a:p>
          <a:p>
            <a:pPr algn="l">
              <a:buFont typeface="Arial" panose="020B0604020202020204" pitchFamily="34" charset="0"/>
              <a:buChar char="•"/>
            </a:pPr>
            <a:r>
              <a:rPr lang="en-US" dirty="0">
                <a:latin typeface="urw-geometric"/>
              </a:rPr>
              <a:t>T</a:t>
            </a:r>
            <a:r>
              <a:rPr lang="en-US" sz="2800" b="0" i="0" dirty="0">
                <a:effectLst/>
                <a:latin typeface="urw-geometric"/>
              </a:rPr>
              <a:t>he ability to accept food</a:t>
            </a:r>
          </a:p>
          <a:p>
            <a:pPr algn="l">
              <a:buFont typeface="Arial" panose="020B0604020202020204" pitchFamily="34" charset="0"/>
              <a:buChar char="•"/>
            </a:pPr>
            <a:r>
              <a:rPr lang="en-US" dirty="0">
                <a:latin typeface="urw-geometric"/>
              </a:rPr>
              <a:t>T</a:t>
            </a:r>
            <a:r>
              <a:rPr lang="en-US" sz="2800" b="0" i="0" dirty="0">
                <a:effectLst/>
                <a:latin typeface="urw-geometric"/>
              </a:rPr>
              <a:t>he amount of diversity in diet</a:t>
            </a:r>
          </a:p>
          <a:p>
            <a:pPr algn="l">
              <a:buFont typeface="Arial" panose="020B0604020202020204" pitchFamily="34" charset="0"/>
              <a:buChar char="•"/>
            </a:pPr>
            <a:r>
              <a:rPr lang="en-US" sz="2800" b="0" i="0" dirty="0">
                <a:effectLst/>
                <a:latin typeface="urw-geometric"/>
              </a:rPr>
              <a:t>Management of oral medications</a:t>
            </a:r>
          </a:p>
          <a:p>
            <a:pPr algn="l">
              <a:buFont typeface="Arial" panose="020B0604020202020204" pitchFamily="34" charset="0"/>
              <a:buChar char="•"/>
            </a:pPr>
            <a:r>
              <a:rPr lang="en-US" dirty="0">
                <a:latin typeface="urw-geometric"/>
              </a:rPr>
              <a:t>T</a:t>
            </a:r>
            <a:r>
              <a:rPr lang="en-US" sz="2800" b="0" i="0" dirty="0">
                <a:effectLst/>
                <a:latin typeface="urw-geometric"/>
              </a:rPr>
              <a:t>he caregiver’s competence and confidence while feeding their child</a:t>
            </a:r>
          </a:p>
          <a:p>
            <a:pPr algn="l">
              <a:buFont typeface="Arial" panose="020B0604020202020204" pitchFamily="34" charset="0"/>
              <a:buChar char="•"/>
            </a:pPr>
            <a:r>
              <a:rPr lang="en-US" dirty="0">
                <a:latin typeface="urw-geometric"/>
              </a:rPr>
              <a:t>T</a:t>
            </a:r>
            <a:r>
              <a:rPr lang="en-US" sz="2800" b="0" i="0" dirty="0">
                <a:effectLst/>
                <a:latin typeface="urw-geometric"/>
              </a:rPr>
              <a:t>he psychosocial impact of feeding and swallowing difficulties on the family-and-child dynamic</a:t>
            </a:r>
          </a:p>
          <a:p>
            <a:endParaRPr lang="en-US" dirty="0"/>
          </a:p>
        </p:txBody>
      </p:sp>
      <p:sp>
        <p:nvSpPr>
          <p:cNvPr id="5" name="Rectangle: Rounded Corners 4">
            <a:extLst>
              <a:ext uri="{FF2B5EF4-FFF2-40B4-BE49-F238E27FC236}">
                <a16:creationId xmlns:a16="http://schemas.microsoft.com/office/drawing/2014/main" id="{F03D29DB-6473-9D55-A33C-F42E1F99D452}"/>
              </a:ext>
            </a:extLst>
          </p:cNvPr>
          <p:cNvSpPr/>
          <p:nvPr/>
        </p:nvSpPr>
        <p:spPr>
          <a:xfrm>
            <a:off x="6997148" y="1562498"/>
            <a:ext cx="2464904" cy="132556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Overall Development</a:t>
            </a:r>
          </a:p>
        </p:txBody>
      </p:sp>
      <p:sp>
        <p:nvSpPr>
          <p:cNvPr id="6" name="Rectangle: Rounded Corners 5">
            <a:extLst>
              <a:ext uri="{FF2B5EF4-FFF2-40B4-BE49-F238E27FC236}">
                <a16:creationId xmlns:a16="http://schemas.microsoft.com/office/drawing/2014/main" id="{6B374856-3267-171B-CEC1-71AAAFD334D0}"/>
              </a:ext>
            </a:extLst>
          </p:cNvPr>
          <p:cNvSpPr/>
          <p:nvPr/>
        </p:nvSpPr>
        <p:spPr>
          <a:xfrm>
            <a:off x="9521687" y="2497862"/>
            <a:ext cx="2464904" cy="132556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Functional Feeding Skills</a:t>
            </a:r>
          </a:p>
        </p:txBody>
      </p:sp>
      <p:sp>
        <p:nvSpPr>
          <p:cNvPr id="7" name="Rectangle: Rounded Corners 6">
            <a:extLst>
              <a:ext uri="{FF2B5EF4-FFF2-40B4-BE49-F238E27FC236}">
                <a16:creationId xmlns:a16="http://schemas.microsoft.com/office/drawing/2014/main" id="{DB7C2002-AAB4-CCEC-222C-8CC1ECD6F79B}"/>
              </a:ext>
            </a:extLst>
          </p:cNvPr>
          <p:cNvSpPr/>
          <p:nvPr/>
        </p:nvSpPr>
        <p:spPr>
          <a:xfrm>
            <a:off x="6997148" y="3515311"/>
            <a:ext cx="2464904" cy="132556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Psychosocial Factors</a:t>
            </a:r>
          </a:p>
        </p:txBody>
      </p:sp>
      <p:sp>
        <p:nvSpPr>
          <p:cNvPr id="8" name="Rectangle: Rounded Corners 7">
            <a:extLst>
              <a:ext uri="{FF2B5EF4-FFF2-40B4-BE49-F238E27FC236}">
                <a16:creationId xmlns:a16="http://schemas.microsoft.com/office/drawing/2014/main" id="{B3938437-40B6-0691-D1D1-69A5F36AEAC0}"/>
              </a:ext>
            </a:extLst>
          </p:cNvPr>
          <p:cNvSpPr/>
          <p:nvPr/>
        </p:nvSpPr>
        <p:spPr>
          <a:xfrm>
            <a:off x="9521687" y="4446173"/>
            <a:ext cx="2464904" cy="132556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Environmental Factors</a:t>
            </a:r>
          </a:p>
        </p:txBody>
      </p:sp>
      <p:sp>
        <p:nvSpPr>
          <p:cNvPr id="9" name="Rectangle: Rounded Corners 8">
            <a:extLst>
              <a:ext uri="{FF2B5EF4-FFF2-40B4-BE49-F238E27FC236}">
                <a16:creationId xmlns:a16="http://schemas.microsoft.com/office/drawing/2014/main" id="{A3CD2577-E6D1-3C64-F419-E85778426B96}"/>
              </a:ext>
            </a:extLst>
          </p:cNvPr>
          <p:cNvSpPr/>
          <p:nvPr/>
        </p:nvSpPr>
        <p:spPr>
          <a:xfrm>
            <a:off x="6997148" y="5468124"/>
            <a:ext cx="2464904" cy="132556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Referrals</a:t>
            </a:r>
          </a:p>
        </p:txBody>
      </p:sp>
    </p:spTree>
    <p:extLst>
      <p:ext uri="{BB962C8B-B14F-4D97-AF65-F5344CB8AC3E}">
        <p14:creationId xmlns:p14="http://schemas.microsoft.com/office/powerpoint/2010/main" val="3151253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61BD2-05F6-C7BC-83D1-C4EA3858B9B3}"/>
              </a:ext>
            </a:extLst>
          </p:cNvPr>
          <p:cNvSpPr>
            <a:spLocks noGrp="1"/>
          </p:cNvSpPr>
          <p:nvPr>
            <p:ph type="title"/>
          </p:nvPr>
        </p:nvSpPr>
        <p:spPr/>
        <p:txBody>
          <a:bodyPr/>
          <a:lstStyle/>
          <a:p>
            <a:r>
              <a:rPr lang="en-US"/>
              <a:t>Clinical Assessment: Infants</a:t>
            </a:r>
          </a:p>
        </p:txBody>
      </p:sp>
      <p:sp>
        <p:nvSpPr>
          <p:cNvPr id="3" name="Content Placeholder 2">
            <a:extLst>
              <a:ext uri="{FF2B5EF4-FFF2-40B4-BE49-F238E27FC236}">
                <a16:creationId xmlns:a16="http://schemas.microsoft.com/office/drawing/2014/main" id="{D822CE4D-6E71-8E8B-A38D-C2EBF73B2866}"/>
              </a:ext>
            </a:extLst>
          </p:cNvPr>
          <p:cNvSpPr>
            <a:spLocks noGrp="1"/>
          </p:cNvSpPr>
          <p:nvPr>
            <p:ph idx="1"/>
          </p:nvPr>
        </p:nvSpPr>
        <p:spPr/>
        <p:txBody>
          <a:bodyPr>
            <a:normAutofit fontScale="85000" lnSpcReduction="20000"/>
          </a:bodyPr>
          <a:lstStyle/>
          <a:p>
            <a:r>
              <a:rPr lang="en-US" dirty="0"/>
              <a:t>Case history and physical exam</a:t>
            </a:r>
          </a:p>
          <a:p>
            <a:r>
              <a:rPr lang="en-US" dirty="0"/>
              <a:t>Oral feeding readiness</a:t>
            </a:r>
          </a:p>
          <a:p>
            <a:r>
              <a:rPr lang="en-US" dirty="0"/>
              <a:t>Non-nutritive sucking</a:t>
            </a:r>
          </a:p>
          <a:p>
            <a:r>
              <a:rPr lang="en-US" dirty="0"/>
              <a:t>Breast/</a:t>
            </a:r>
            <a:r>
              <a:rPr lang="en-US" dirty="0" err="1"/>
              <a:t>chestfeeding</a:t>
            </a:r>
            <a:r>
              <a:rPr lang="en-US" dirty="0"/>
              <a:t> and bottle feeding</a:t>
            </a:r>
          </a:p>
          <a:p>
            <a:pPr lvl="1"/>
            <a:r>
              <a:rPr lang="en-US" dirty="0"/>
              <a:t>Positioning, bottle/nipple, latching</a:t>
            </a:r>
          </a:p>
          <a:p>
            <a:r>
              <a:rPr lang="en-US" dirty="0"/>
              <a:t>Physiologic stability and efficiency, quality of intake</a:t>
            </a:r>
          </a:p>
          <a:p>
            <a:r>
              <a:rPr lang="en-US" dirty="0"/>
              <a:t>Stress cues</a:t>
            </a:r>
          </a:p>
          <a:p>
            <a:r>
              <a:rPr lang="en-US" dirty="0"/>
              <a:t>Spoon feeding (6+ months)</a:t>
            </a:r>
          </a:p>
          <a:p>
            <a:r>
              <a:rPr lang="en-US" dirty="0"/>
              <a:t>Forming a plan:</a:t>
            </a:r>
          </a:p>
          <a:p>
            <a:pPr lvl="1"/>
            <a:r>
              <a:rPr lang="en-US" dirty="0"/>
              <a:t>Are further referrals needed?</a:t>
            </a:r>
          </a:p>
          <a:p>
            <a:pPr lvl="1"/>
            <a:r>
              <a:rPr lang="en-US" dirty="0"/>
              <a:t>Have nutrition and hydration needs been met?</a:t>
            </a:r>
          </a:p>
          <a:p>
            <a:pPr lvl="1"/>
            <a:r>
              <a:rPr lang="en-US" dirty="0"/>
              <a:t>Are interventions functional for the infant and for their family/caregivers?</a:t>
            </a:r>
          </a:p>
        </p:txBody>
      </p:sp>
    </p:spTree>
    <p:extLst>
      <p:ext uri="{BB962C8B-B14F-4D97-AF65-F5344CB8AC3E}">
        <p14:creationId xmlns:p14="http://schemas.microsoft.com/office/powerpoint/2010/main" val="952559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69E55-9030-2610-AA1B-CF026562B388}"/>
              </a:ext>
            </a:extLst>
          </p:cNvPr>
          <p:cNvSpPr>
            <a:spLocks noGrp="1"/>
          </p:cNvSpPr>
          <p:nvPr>
            <p:ph type="title"/>
          </p:nvPr>
        </p:nvSpPr>
        <p:spPr/>
        <p:txBody>
          <a:bodyPr/>
          <a:lstStyle/>
          <a:p>
            <a:r>
              <a:rPr lang="en-US"/>
              <a:t>Clinical Assessment: Toddlers + Children</a:t>
            </a:r>
          </a:p>
        </p:txBody>
      </p:sp>
      <p:sp>
        <p:nvSpPr>
          <p:cNvPr id="3" name="Content Placeholder 2">
            <a:extLst>
              <a:ext uri="{FF2B5EF4-FFF2-40B4-BE49-F238E27FC236}">
                <a16:creationId xmlns:a16="http://schemas.microsoft.com/office/drawing/2014/main" id="{67F32093-0AE1-B2BB-5DBF-E0D3099F49C4}"/>
              </a:ext>
            </a:extLst>
          </p:cNvPr>
          <p:cNvSpPr>
            <a:spLocks noGrp="1"/>
          </p:cNvSpPr>
          <p:nvPr>
            <p:ph idx="1"/>
          </p:nvPr>
        </p:nvSpPr>
        <p:spPr/>
        <p:txBody>
          <a:bodyPr>
            <a:normAutofit fontScale="92500" lnSpcReduction="10000"/>
          </a:bodyPr>
          <a:lstStyle/>
          <a:p>
            <a:r>
              <a:rPr lang="en-US"/>
              <a:t>Case history and physical exam </a:t>
            </a:r>
          </a:p>
          <a:p>
            <a:r>
              <a:rPr lang="en-US"/>
              <a:t>Replicate home environment:</a:t>
            </a:r>
          </a:p>
          <a:p>
            <a:pPr lvl="1"/>
            <a:r>
              <a:rPr lang="en-US"/>
              <a:t>Highchair or seating system</a:t>
            </a:r>
          </a:p>
          <a:p>
            <a:pPr lvl="1"/>
            <a:r>
              <a:rPr lang="en-US"/>
              <a:t>Offering textures and consistencies that are preferred or familiar</a:t>
            </a:r>
          </a:p>
          <a:p>
            <a:pPr lvl="1"/>
            <a:r>
              <a:rPr lang="en-US"/>
              <a:t>Trying novel or nonpreferred textures and consistencies</a:t>
            </a:r>
          </a:p>
          <a:p>
            <a:pPr lvl="1"/>
            <a:r>
              <a:rPr lang="en-US"/>
              <a:t>Assessing stimulability for sensory-motor based interventions, trialing different utensils</a:t>
            </a:r>
          </a:p>
          <a:p>
            <a:pPr lvl="1"/>
            <a:r>
              <a:rPr lang="en-US"/>
              <a:t>Caregiver coaching, psychosocial support</a:t>
            </a:r>
          </a:p>
          <a:p>
            <a:r>
              <a:rPr lang="en-US"/>
              <a:t>Forming a plan:</a:t>
            </a:r>
          </a:p>
          <a:p>
            <a:pPr lvl="1"/>
            <a:r>
              <a:rPr lang="en-US"/>
              <a:t>Further referrals?</a:t>
            </a:r>
          </a:p>
          <a:p>
            <a:pPr lvl="1"/>
            <a:r>
              <a:rPr lang="en-US"/>
              <a:t>Meet nutrition and hydration needs?</a:t>
            </a:r>
          </a:p>
          <a:p>
            <a:pPr lvl="1"/>
            <a:r>
              <a:rPr lang="en-US"/>
              <a:t>Are interventions functional for child and family/caregivers?</a:t>
            </a:r>
          </a:p>
          <a:p>
            <a:endParaRPr lang="en-US"/>
          </a:p>
        </p:txBody>
      </p:sp>
    </p:spTree>
    <p:extLst>
      <p:ext uri="{BB962C8B-B14F-4D97-AF65-F5344CB8AC3E}">
        <p14:creationId xmlns:p14="http://schemas.microsoft.com/office/powerpoint/2010/main" val="1104458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1B9E1-A233-A8D7-9323-FBE001E1D261}"/>
              </a:ext>
            </a:extLst>
          </p:cNvPr>
          <p:cNvSpPr>
            <a:spLocks noGrp="1"/>
          </p:cNvSpPr>
          <p:nvPr>
            <p:ph type="title"/>
          </p:nvPr>
        </p:nvSpPr>
        <p:spPr/>
        <p:txBody>
          <a:bodyPr/>
          <a:lstStyle/>
          <a:p>
            <a:r>
              <a:rPr lang="en-US"/>
              <a:t>Instrumental Assessments </a:t>
            </a:r>
          </a:p>
        </p:txBody>
      </p:sp>
      <p:sp>
        <p:nvSpPr>
          <p:cNvPr id="3" name="Content Placeholder 2">
            <a:extLst>
              <a:ext uri="{FF2B5EF4-FFF2-40B4-BE49-F238E27FC236}">
                <a16:creationId xmlns:a16="http://schemas.microsoft.com/office/drawing/2014/main" id="{8B606669-6674-F44E-C488-FDAB3874CBBF}"/>
              </a:ext>
            </a:extLst>
          </p:cNvPr>
          <p:cNvSpPr>
            <a:spLocks noGrp="1"/>
          </p:cNvSpPr>
          <p:nvPr>
            <p:ph idx="1"/>
          </p:nvPr>
        </p:nvSpPr>
        <p:spPr/>
        <p:txBody>
          <a:bodyPr>
            <a:normAutofit fontScale="92500"/>
          </a:bodyPr>
          <a:lstStyle/>
          <a:p>
            <a:r>
              <a:rPr lang="en-US" dirty="0"/>
              <a:t>Determining the appropriate procedure to use depends on what the team needs to visualize and which procedure the child will best tolerate.</a:t>
            </a:r>
          </a:p>
          <a:p>
            <a:pPr lvl="1"/>
            <a:r>
              <a:rPr lang="en-US" dirty="0"/>
              <a:t>VFSS</a:t>
            </a:r>
          </a:p>
          <a:p>
            <a:pPr lvl="1"/>
            <a:r>
              <a:rPr lang="en-US" dirty="0"/>
              <a:t>FEES</a:t>
            </a:r>
          </a:p>
          <a:p>
            <a:r>
              <a:rPr lang="en-US" dirty="0"/>
              <a:t>Examinations should be completed for infants or children </a:t>
            </a:r>
            <a:r>
              <a:rPr lang="en-US" b="1" dirty="0"/>
              <a:t>only </a:t>
            </a:r>
            <a:r>
              <a:rPr lang="en-US" dirty="0"/>
              <a:t>when</a:t>
            </a:r>
          </a:p>
          <a:p>
            <a:pPr lvl="1"/>
            <a:r>
              <a:rPr lang="en-US" dirty="0"/>
              <a:t>there are documented or suspected oropharyngeal swallowing impairments;</a:t>
            </a:r>
          </a:p>
          <a:p>
            <a:pPr lvl="1"/>
            <a:r>
              <a:rPr lang="en-US" dirty="0"/>
              <a:t>the patient is medically stable and has the skills needed to participate; and</a:t>
            </a:r>
          </a:p>
          <a:p>
            <a:pPr lvl="1"/>
            <a:r>
              <a:rPr lang="en-US" dirty="0"/>
              <a:t>the findings are needed to determine the plan of care (Martin-Harris et al., 2020).</a:t>
            </a:r>
          </a:p>
          <a:p>
            <a:r>
              <a:rPr lang="en-US" dirty="0"/>
              <a:t>These points should also be considered when planning for repeat instrumental exams.</a:t>
            </a:r>
          </a:p>
          <a:p>
            <a:endParaRPr lang="en-US" dirty="0"/>
          </a:p>
        </p:txBody>
      </p:sp>
    </p:spTree>
    <p:extLst>
      <p:ext uri="{BB962C8B-B14F-4D97-AF65-F5344CB8AC3E}">
        <p14:creationId xmlns:p14="http://schemas.microsoft.com/office/powerpoint/2010/main" val="28928672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F142D-462B-CD7D-1D87-EC16B32A9802}"/>
              </a:ext>
            </a:extLst>
          </p:cNvPr>
          <p:cNvSpPr>
            <a:spLocks noGrp="1"/>
          </p:cNvSpPr>
          <p:nvPr>
            <p:ph type="title"/>
          </p:nvPr>
        </p:nvSpPr>
        <p:spPr/>
        <p:txBody>
          <a:bodyPr/>
          <a:lstStyle/>
          <a:p>
            <a:r>
              <a:rPr lang="en-US" dirty="0"/>
              <a:t>Repeat Instrumental Assessments</a:t>
            </a:r>
          </a:p>
        </p:txBody>
      </p:sp>
      <p:sp>
        <p:nvSpPr>
          <p:cNvPr id="3" name="Content Placeholder 2">
            <a:extLst>
              <a:ext uri="{FF2B5EF4-FFF2-40B4-BE49-F238E27FC236}">
                <a16:creationId xmlns:a16="http://schemas.microsoft.com/office/drawing/2014/main" id="{B2815D41-5205-0BE6-D1FD-18475167874A}"/>
              </a:ext>
            </a:extLst>
          </p:cNvPr>
          <p:cNvSpPr>
            <a:spLocks noGrp="1"/>
          </p:cNvSpPr>
          <p:nvPr>
            <p:ph idx="1"/>
          </p:nvPr>
        </p:nvSpPr>
        <p:spPr/>
        <p:txBody>
          <a:bodyPr/>
          <a:lstStyle/>
          <a:p>
            <a:r>
              <a:rPr lang="en-US" dirty="0"/>
              <a:t>Repeat instrumental exams </a:t>
            </a:r>
            <a:r>
              <a:rPr lang="en-US" b="1" dirty="0"/>
              <a:t>should not be completed at arbitrary time intervals. </a:t>
            </a:r>
          </a:p>
          <a:p>
            <a:r>
              <a:rPr lang="en-US" dirty="0"/>
              <a:t>Rather, they should be dictated by	</a:t>
            </a:r>
          </a:p>
          <a:p>
            <a:pPr lvl="1"/>
            <a:r>
              <a:rPr lang="en-US" dirty="0"/>
              <a:t> a change in status or </a:t>
            </a:r>
          </a:p>
          <a:p>
            <a:pPr lvl="1"/>
            <a:r>
              <a:rPr lang="en-US" dirty="0"/>
              <a:t>the need for new information.</a:t>
            </a:r>
          </a:p>
          <a:p>
            <a:r>
              <a:rPr lang="en-US" dirty="0"/>
              <a:t>Clinicians should administer instrumental assessments with a thorough understanding of the </a:t>
            </a:r>
            <a:r>
              <a:rPr lang="en-US" b="1" dirty="0"/>
              <a:t>cumulative effects of radiation exposure </a:t>
            </a:r>
            <a:r>
              <a:rPr lang="en-US" dirty="0"/>
              <a:t>over the lifespan for infants and young children (Martin-Harris et al., 2020).</a:t>
            </a:r>
          </a:p>
          <a:p>
            <a:endParaRPr lang="en-US" dirty="0"/>
          </a:p>
        </p:txBody>
      </p:sp>
    </p:spTree>
    <p:extLst>
      <p:ext uri="{BB962C8B-B14F-4D97-AF65-F5344CB8AC3E}">
        <p14:creationId xmlns:p14="http://schemas.microsoft.com/office/powerpoint/2010/main" val="1981027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0" name="Freeform: Shape 3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2" name="Freeform: Shape 4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D2790A5-7A33-6629-FE77-2F7D6755B8D0}"/>
              </a:ext>
            </a:extLst>
          </p:cNvPr>
          <p:cNvSpPr>
            <a:spLocks noGrp="1"/>
          </p:cNvSpPr>
          <p:nvPr>
            <p:ph type="ctrTitle"/>
          </p:nvPr>
        </p:nvSpPr>
        <p:spPr>
          <a:xfrm>
            <a:off x="1524003" y="1999615"/>
            <a:ext cx="9144000" cy="2764028"/>
          </a:xfrm>
        </p:spPr>
        <p:txBody>
          <a:bodyPr anchor="ctr">
            <a:normAutofit/>
          </a:bodyPr>
          <a:lstStyle/>
          <a:p>
            <a:r>
              <a:rPr lang="en-US" sz="5000"/>
              <a:t>The SLP’s Role in Pediatric Feeding Disorder</a:t>
            </a:r>
          </a:p>
        </p:txBody>
      </p:sp>
      <p:sp>
        <p:nvSpPr>
          <p:cNvPr id="3" name="Subtitle 2">
            <a:extLst>
              <a:ext uri="{FF2B5EF4-FFF2-40B4-BE49-F238E27FC236}">
                <a16:creationId xmlns:a16="http://schemas.microsoft.com/office/drawing/2014/main" id="{09237603-26A7-D9A4-896A-69EF24AC101D}"/>
              </a:ext>
            </a:extLst>
          </p:cNvPr>
          <p:cNvSpPr>
            <a:spLocks noGrp="1"/>
          </p:cNvSpPr>
          <p:nvPr>
            <p:ph type="subTitle" idx="1"/>
          </p:nvPr>
        </p:nvSpPr>
        <p:spPr>
          <a:xfrm>
            <a:off x="1966912" y="5645150"/>
            <a:ext cx="8258176" cy="631825"/>
          </a:xfrm>
        </p:spPr>
        <p:txBody>
          <a:bodyPr anchor="ctr">
            <a:normAutofit/>
          </a:bodyPr>
          <a:lstStyle/>
          <a:p>
            <a:r>
              <a:rPr lang="en-US" sz="2800"/>
              <a:t>Inservice Presentation</a:t>
            </a:r>
          </a:p>
        </p:txBody>
      </p:sp>
      <p:sp>
        <p:nvSpPr>
          <p:cNvPr id="44" name="Rectangle 4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3349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1B6A2-3981-EDFB-F123-BA531B520B93}"/>
              </a:ext>
            </a:extLst>
          </p:cNvPr>
          <p:cNvSpPr>
            <a:spLocks noGrp="1"/>
          </p:cNvSpPr>
          <p:nvPr>
            <p:ph type="title"/>
          </p:nvPr>
        </p:nvSpPr>
        <p:spPr/>
        <p:txBody>
          <a:bodyPr/>
          <a:lstStyle/>
          <a:p>
            <a:r>
              <a:rPr lang="en-US"/>
              <a:t>How can an SLP help?</a:t>
            </a:r>
          </a:p>
        </p:txBody>
      </p:sp>
      <p:graphicFrame>
        <p:nvGraphicFramePr>
          <p:cNvPr id="4" name="Content Placeholder 3">
            <a:extLst>
              <a:ext uri="{FF2B5EF4-FFF2-40B4-BE49-F238E27FC236}">
                <a16:creationId xmlns:a16="http://schemas.microsoft.com/office/drawing/2014/main" id="{818AF65E-C620-67D8-C088-CC9F7DB81057}"/>
              </a:ext>
            </a:extLst>
          </p:cNvPr>
          <p:cNvGraphicFramePr>
            <a:graphicFrameLocks noGrp="1"/>
          </p:cNvGraphicFramePr>
          <p:nvPr>
            <p:ph idx="1"/>
            <p:extLst>
              <p:ext uri="{D42A27DB-BD31-4B8C-83A1-F6EECF244321}">
                <p14:modId xmlns:p14="http://schemas.microsoft.com/office/powerpoint/2010/main" val="3826364911"/>
              </p:ext>
            </p:extLst>
          </p:nvPr>
        </p:nvGraphicFramePr>
        <p:xfrm>
          <a:off x="353466" y="1390810"/>
          <a:ext cx="11510682" cy="54671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413310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51492-47E6-C6B6-F6D9-2716EE100A91}"/>
              </a:ext>
            </a:extLst>
          </p:cNvPr>
          <p:cNvSpPr>
            <a:spLocks noGrp="1"/>
          </p:cNvSpPr>
          <p:nvPr>
            <p:ph type="title"/>
          </p:nvPr>
        </p:nvSpPr>
        <p:spPr/>
        <p:txBody>
          <a:bodyPr/>
          <a:lstStyle/>
          <a:p>
            <a:r>
              <a:rPr lang="en-US"/>
              <a:t>Compensatory Treatment</a:t>
            </a:r>
          </a:p>
        </p:txBody>
      </p:sp>
      <p:graphicFrame>
        <p:nvGraphicFramePr>
          <p:cNvPr id="4" name="Content Placeholder 3">
            <a:extLst>
              <a:ext uri="{FF2B5EF4-FFF2-40B4-BE49-F238E27FC236}">
                <a16:creationId xmlns:a16="http://schemas.microsoft.com/office/drawing/2014/main" id="{7FFDB60A-930C-01BF-B228-F3FAAFFBF0EF}"/>
              </a:ext>
            </a:extLst>
          </p:cNvPr>
          <p:cNvGraphicFramePr>
            <a:graphicFrameLocks noGrp="1"/>
          </p:cNvGraphicFramePr>
          <p:nvPr>
            <p:ph idx="1"/>
            <p:extLst>
              <p:ext uri="{D42A27DB-BD31-4B8C-83A1-F6EECF244321}">
                <p14:modId xmlns:p14="http://schemas.microsoft.com/office/powerpoint/2010/main" val="36715611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90541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C4A5D-E779-7E6A-9167-0E0E3017DC8E}"/>
              </a:ext>
            </a:extLst>
          </p:cNvPr>
          <p:cNvSpPr>
            <a:spLocks noGrp="1"/>
          </p:cNvSpPr>
          <p:nvPr>
            <p:ph type="title"/>
          </p:nvPr>
        </p:nvSpPr>
        <p:spPr/>
        <p:txBody>
          <a:bodyPr/>
          <a:lstStyle/>
          <a:p>
            <a:r>
              <a:rPr lang="en-US"/>
              <a:t>Direct Interventions</a:t>
            </a:r>
          </a:p>
        </p:txBody>
      </p:sp>
      <p:graphicFrame>
        <p:nvGraphicFramePr>
          <p:cNvPr id="4" name="Content Placeholder 3">
            <a:extLst>
              <a:ext uri="{FF2B5EF4-FFF2-40B4-BE49-F238E27FC236}">
                <a16:creationId xmlns:a16="http://schemas.microsoft.com/office/drawing/2014/main" id="{32EB7F8F-5E7B-00C4-A5DA-8EE075E15062}"/>
              </a:ext>
            </a:extLst>
          </p:cNvPr>
          <p:cNvGraphicFramePr>
            <a:graphicFrameLocks noGrp="1"/>
          </p:cNvGraphicFramePr>
          <p:nvPr>
            <p:ph idx="1"/>
            <p:extLst>
              <p:ext uri="{D42A27DB-BD31-4B8C-83A1-F6EECF244321}">
                <p14:modId xmlns:p14="http://schemas.microsoft.com/office/powerpoint/2010/main" val="157306632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836768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BFF63-18DF-CD74-9206-3550B376402E}"/>
              </a:ext>
            </a:extLst>
          </p:cNvPr>
          <p:cNvSpPr>
            <a:spLocks noGrp="1"/>
          </p:cNvSpPr>
          <p:nvPr>
            <p:ph type="title"/>
          </p:nvPr>
        </p:nvSpPr>
        <p:spPr/>
        <p:txBody>
          <a:bodyPr/>
          <a:lstStyle/>
          <a:p>
            <a:r>
              <a:rPr lang="en-US" dirty="0"/>
              <a:t>Developing a Treatment Plan</a:t>
            </a:r>
          </a:p>
        </p:txBody>
      </p:sp>
      <p:graphicFrame>
        <p:nvGraphicFramePr>
          <p:cNvPr id="4" name="Content Placeholder 3">
            <a:extLst>
              <a:ext uri="{FF2B5EF4-FFF2-40B4-BE49-F238E27FC236}">
                <a16:creationId xmlns:a16="http://schemas.microsoft.com/office/drawing/2014/main" id="{2899A87D-68DA-3F3F-953B-04A38588A7CB}"/>
              </a:ext>
            </a:extLst>
          </p:cNvPr>
          <p:cNvGraphicFramePr>
            <a:graphicFrameLocks noGrp="1"/>
          </p:cNvGraphicFramePr>
          <p:nvPr>
            <p:ph idx="1"/>
            <p:extLst>
              <p:ext uri="{D42A27DB-BD31-4B8C-83A1-F6EECF244321}">
                <p14:modId xmlns:p14="http://schemas.microsoft.com/office/powerpoint/2010/main" val="2911836895"/>
              </p:ext>
            </p:extLst>
          </p:nvPr>
        </p:nvGraphicFramePr>
        <p:xfrm>
          <a:off x="684518" y="868296"/>
          <a:ext cx="11256469" cy="62048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69065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8C6E57-FB56-1BE2-3656-941E85E70B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3618D4-8D9A-39DC-B737-DEAB3D286F8C}"/>
              </a:ext>
            </a:extLst>
          </p:cNvPr>
          <p:cNvSpPr>
            <a:spLocks noGrp="1"/>
          </p:cNvSpPr>
          <p:nvPr>
            <p:ph type="title"/>
          </p:nvPr>
        </p:nvSpPr>
        <p:spPr>
          <a:xfrm>
            <a:off x="838200" y="111125"/>
            <a:ext cx="10515600" cy="1325563"/>
          </a:xfrm>
        </p:spPr>
        <p:txBody>
          <a:bodyPr/>
          <a:lstStyle/>
          <a:p>
            <a:r>
              <a:rPr lang="en-US" dirty="0"/>
              <a:t>ASHA Resources</a:t>
            </a:r>
          </a:p>
        </p:txBody>
      </p:sp>
      <p:sp>
        <p:nvSpPr>
          <p:cNvPr id="3" name="Content Placeholder 2">
            <a:extLst>
              <a:ext uri="{FF2B5EF4-FFF2-40B4-BE49-F238E27FC236}">
                <a16:creationId xmlns:a16="http://schemas.microsoft.com/office/drawing/2014/main" id="{8A772E41-1846-A9E4-37DB-9678D412AAFC}"/>
              </a:ext>
            </a:extLst>
          </p:cNvPr>
          <p:cNvSpPr>
            <a:spLocks noGrp="1"/>
          </p:cNvSpPr>
          <p:nvPr>
            <p:ph idx="1"/>
          </p:nvPr>
        </p:nvSpPr>
        <p:spPr>
          <a:xfrm>
            <a:off x="828039" y="1430997"/>
            <a:ext cx="10772557" cy="4980598"/>
          </a:xfrm>
        </p:spPr>
        <p:txBody>
          <a:bodyPr vert="horz" lIns="91440" tIns="45720" rIns="91440" bIns="45720" rtlCol="0" anchor="t">
            <a:noAutofit/>
          </a:bodyPr>
          <a:lstStyle/>
          <a:p>
            <a:r>
              <a:rPr lang="en-US" dirty="0">
                <a:hlinkClick r:id="rId3"/>
              </a:rPr>
              <a:t>Pediatric Feeding and Swallowing Practice Portal Page</a:t>
            </a:r>
            <a:r>
              <a:rPr lang="en-US" dirty="0"/>
              <a:t> </a:t>
            </a:r>
          </a:p>
          <a:p>
            <a:r>
              <a:rPr lang="en-US" dirty="0">
                <a:hlinkClick r:id="rId4"/>
              </a:rPr>
              <a:t>Developmental Milestones: Feeding and Swallowing, Birth</a:t>
            </a:r>
            <a:r>
              <a:rPr lang="en-US" dirty="0">
                <a:latin typeface="Aptos" panose="020B0004020202020204" pitchFamily="34" charset="0"/>
                <a:hlinkClick r:id="rId4"/>
              </a:rPr>
              <a:t>–</a:t>
            </a:r>
            <a:r>
              <a:rPr lang="en-US" dirty="0">
                <a:hlinkClick r:id="rId4"/>
              </a:rPr>
              <a:t>3 Years</a:t>
            </a:r>
            <a:endParaRPr lang="en-US" dirty="0"/>
          </a:p>
          <a:p>
            <a:r>
              <a:rPr lang="en-US" dirty="0">
                <a:hlinkClick r:id="rId5"/>
              </a:rPr>
              <a:t>Public Page on Pediatric Feeding Disorder</a:t>
            </a:r>
            <a:endParaRPr lang="en-US" dirty="0"/>
          </a:p>
          <a:p>
            <a:endParaRPr lang="en-US" sz="2400" dirty="0"/>
          </a:p>
          <a:p>
            <a:pPr marL="0" indent="0">
              <a:buNone/>
            </a:pPr>
            <a:endParaRPr lang="en-US" sz="2400" dirty="0"/>
          </a:p>
          <a:p>
            <a:pPr marL="0" indent="0">
              <a:buNone/>
            </a:pPr>
            <a:r>
              <a:rPr lang="en-US" dirty="0"/>
              <a:t>Questions? Email </a:t>
            </a:r>
            <a:r>
              <a:rPr lang="en-US" dirty="0">
                <a:hlinkClick r:id="rId6"/>
              </a:rPr>
              <a:t>healthservices@asha.org</a:t>
            </a:r>
            <a:r>
              <a:rPr lang="en-US" dirty="0"/>
              <a:t>, and let us know how we can support you. </a:t>
            </a:r>
          </a:p>
          <a:p>
            <a:pPr>
              <a:buFontTx/>
              <a:buChar char="-"/>
            </a:pPr>
            <a:endParaRPr lang="en-US" sz="1800" dirty="0"/>
          </a:p>
        </p:txBody>
      </p:sp>
    </p:spTree>
    <p:extLst>
      <p:ext uri="{BB962C8B-B14F-4D97-AF65-F5344CB8AC3E}">
        <p14:creationId xmlns:p14="http://schemas.microsoft.com/office/powerpoint/2010/main" val="30824061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D693A-435A-27A9-37F5-72AB3CEB95DB}"/>
              </a:ext>
            </a:extLst>
          </p:cNvPr>
          <p:cNvSpPr>
            <a:spLocks noGrp="1"/>
          </p:cNvSpPr>
          <p:nvPr>
            <p:ph type="title"/>
          </p:nvPr>
        </p:nvSpPr>
        <p:spPr/>
        <p:txBody>
          <a:bodyPr/>
          <a:lstStyle/>
          <a:p>
            <a:r>
              <a:rPr lang="en-US" dirty="0"/>
              <a:t>For More Information</a:t>
            </a:r>
          </a:p>
        </p:txBody>
      </p:sp>
      <p:sp>
        <p:nvSpPr>
          <p:cNvPr id="3" name="Content Placeholder 2">
            <a:extLst>
              <a:ext uri="{FF2B5EF4-FFF2-40B4-BE49-F238E27FC236}">
                <a16:creationId xmlns:a16="http://schemas.microsoft.com/office/drawing/2014/main" id="{FD9E90F3-C680-CA58-2301-4189972B41A6}"/>
              </a:ext>
            </a:extLst>
          </p:cNvPr>
          <p:cNvSpPr>
            <a:spLocks noGrp="1"/>
          </p:cNvSpPr>
          <p:nvPr>
            <p:ph idx="1"/>
          </p:nvPr>
        </p:nvSpPr>
        <p:spPr/>
        <p:txBody>
          <a:bodyPr/>
          <a:lstStyle/>
          <a:p>
            <a:pPr marL="0" indent="0">
              <a:buNone/>
            </a:pPr>
            <a:r>
              <a:rPr lang="en-US" sz="3200" dirty="0"/>
              <a:t>Find an SLP:</a:t>
            </a:r>
          </a:p>
          <a:p>
            <a:r>
              <a:rPr lang="en-US" dirty="0"/>
              <a:t>Go to the ASHA website</a:t>
            </a:r>
            <a:r>
              <a:rPr lang="en-US" dirty="0">
                <a:latin typeface="Aptos" panose="020B0004020202020204" pitchFamily="34" charset="0"/>
              </a:rPr>
              <a:t>—</a:t>
            </a:r>
            <a:r>
              <a:rPr lang="en-US" b="1" dirty="0"/>
              <a:t>www.asha.org</a:t>
            </a:r>
            <a:r>
              <a:rPr lang="en-US" dirty="0">
                <a:latin typeface="Aptos" panose="020B0004020202020204" pitchFamily="34" charset="0"/>
              </a:rPr>
              <a:t>— </a:t>
            </a:r>
            <a:r>
              <a:rPr lang="en-US" dirty="0"/>
              <a:t>and click on “Find a Professional” at the top of the page.</a:t>
            </a:r>
          </a:p>
          <a:p>
            <a:r>
              <a:rPr lang="en-US" dirty="0"/>
              <a:t>Contact ASHA:</a:t>
            </a:r>
          </a:p>
          <a:p>
            <a:pPr lvl="1"/>
            <a:r>
              <a:rPr lang="en-US" sz="2800" dirty="0"/>
              <a:t>Call: </a:t>
            </a:r>
            <a:r>
              <a:rPr lang="en-US" sz="2800" b="1" dirty="0"/>
              <a:t>800-638-8255</a:t>
            </a:r>
          </a:p>
          <a:p>
            <a:pPr lvl="1"/>
            <a:r>
              <a:rPr lang="en-US" sz="2800" dirty="0"/>
              <a:t>Email: </a:t>
            </a:r>
            <a:r>
              <a:rPr lang="en-US" sz="2800" b="1" dirty="0"/>
              <a:t>actioncenter@asha.org</a:t>
            </a:r>
          </a:p>
        </p:txBody>
      </p:sp>
    </p:spTree>
    <p:extLst>
      <p:ext uri="{BB962C8B-B14F-4D97-AF65-F5344CB8AC3E}">
        <p14:creationId xmlns:p14="http://schemas.microsoft.com/office/powerpoint/2010/main" val="29783571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9F390-CBE0-999C-EE28-BB9132A1B5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C6A21C-BDEF-92AB-B6C1-D26CC613997B}"/>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B43ACABE-C45F-2BCA-8445-870C6A0FFF6E}"/>
              </a:ext>
            </a:extLst>
          </p:cNvPr>
          <p:cNvSpPr>
            <a:spLocks noGrp="1"/>
          </p:cNvSpPr>
          <p:nvPr>
            <p:ph idx="1"/>
          </p:nvPr>
        </p:nvSpPr>
        <p:spPr/>
        <p:txBody>
          <a:bodyPr>
            <a:normAutofit fontScale="55000" lnSpcReduction="20000"/>
          </a:bodyPr>
          <a:lstStyle/>
          <a:p>
            <a:pPr marL="0" indent="0">
              <a:buNone/>
            </a:pPr>
            <a:r>
              <a:rPr lang="en-US" sz="2900" dirty="0"/>
              <a:t>Garand, K. L., McCullough, G., Crary, M., </a:t>
            </a:r>
            <a:r>
              <a:rPr lang="en-US" sz="2900" dirty="0" err="1"/>
              <a:t>Arvedson</a:t>
            </a:r>
            <a:r>
              <a:rPr lang="en-US" sz="2900" dirty="0"/>
              <a:t>, J. C., &amp; Dodrill, P. (2020). Assessment across the life span: The clinical swallow evaluation. American Journal of Speech-Language Pathology, 29(2S), 919–933. </a:t>
            </a:r>
            <a:r>
              <a:rPr lang="en-US" sz="2900" dirty="0">
                <a:hlinkClick r:id="rId3"/>
              </a:rPr>
              <a:t>https://doi.org/10.1044/2020_AJSLP-19-00063</a:t>
            </a:r>
            <a:endParaRPr lang="en-US" sz="2900" dirty="0"/>
          </a:p>
          <a:p>
            <a:pPr marL="0" indent="0">
              <a:buNone/>
            </a:pPr>
            <a:r>
              <a:rPr lang="en-US" sz="2900" dirty="0" err="1"/>
              <a:t>Goday</a:t>
            </a:r>
            <a:r>
              <a:rPr lang="en-US" sz="2900" dirty="0"/>
              <a:t>, P. S., Huh, S. Y., Silverman, A., Lukens. C. T., Dodrill, P., Cohen, S. S., Delaney, A. L., </a:t>
            </a:r>
            <a:r>
              <a:rPr lang="en-US" sz="2900" dirty="0" err="1"/>
              <a:t>Feuling</a:t>
            </a:r>
            <a:r>
              <a:rPr lang="en-US" sz="2900" dirty="0"/>
              <a:t>, M. B., Noel, R. J., Gisel, E., </a:t>
            </a:r>
            <a:r>
              <a:rPr lang="en-US" sz="2900" dirty="0" err="1"/>
              <a:t>Kenzer</a:t>
            </a:r>
            <a:r>
              <a:rPr lang="en-US" sz="2900" dirty="0"/>
              <a:t>, A., Kessler, D. B., Kraus de Camargo, Browne, J., &amp; Phalen, J. A. (2019). Pediatric feeding disorder: Consensus definition and conceptual framework. </a:t>
            </a:r>
            <a:r>
              <a:rPr lang="en-US" sz="2900" i="1" dirty="0"/>
              <a:t>Journal of Pediatric </a:t>
            </a:r>
            <a:r>
              <a:rPr lang="en-US" sz="2900" i="1" dirty="0" err="1"/>
              <a:t>Gastoenterology</a:t>
            </a:r>
            <a:r>
              <a:rPr lang="en-US" sz="2900" i="1" dirty="0"/>
              <a:t> and Nutrition, 68</a:t>
            </a:r>
            <a:r>
              <a:rPr lang="en-US" sz="2900" dirty="0"/>
              <a:t>(1), 124–129. </a:t>
            </a:r>
            <a:r>
              <a:rPr lang="en-US" sz="2900" dirty="0">
                <a:hlinkClick r:id="rId4"/>
              </a:rPr>
              <a:t>https://doi.org/10.1097/MPG.0000000000002188</a:t>
            </a:r>
            <a:endParaRPr lang="en-US" sz="2900" dirty="0"/>
          </a:p>
          <a:p>
            <a:pPr marL="0" indent="0">
              <a:buNone/>
            </a:pPr>
            <a:r>
              <a:rPr lang="en-US" sz="2900" dirty="0" err="1"/>
              <a:t>Kaneoka</a:t>
            </a:r>
            <a:r>
              <a:rPr lang="en-US" sz="2900" dirty="0"/>
              <a:t>, A., </a:t>
            </a:r>
            <a:r>
              <a:rPr lang="en-US" sz="2900" dirty="0" err="1"/>
              <a:t>Pisgena</a:t>
            </a:r>
            <a:r>
              <a:rPr lang="en-US" sz="2900" dirty="0"/>
              <a:t>, J. M., </a:t>
            </a:r>
            <a:r>
              <a:rPr lang="en-US" sz="2900" dirty="0" err="1"/>
              <a:t>Miloro</a:t>
            </a:r>
            <a:r>
              <a:rPr lang="en-US" sz="2900" dirty="0"/>
              <a:t>, K. V., Lo, M., Saito, H., Riquelme, L. F., &amp; </a:t>
            </a:r>
            <a:r>
              <a:rPr lang="en-US" sz="2900" dirty="0" err="1"/>
              <a:t>Langmore</a:t>
            </a:r>
            <a:r>
              <a:rPr lang="en-US" sz="2900" dirty="0"/>
              <a:t>, S. E. (2015). Prevention of Healthcare-Associated Pneumonia with Oral Care in Individuals Without Mechanical Ventilation: A Systematic Review and Meta-Analysis of Randomized Controlled Trials. Infection Control &amp; Hospital Epidemiology, 1-8. </a:t>
            </a:r>
          </a:p>
          <a:p>
            <a:pPr marL="0" indent="0">
              <a:buNone/>
            </a:pPr>
            <a:r>
              <a:rPr lang="en-US" sz="2900" b="0" i="0" dirty="0">
                <a:solidFill>
                  <a:srgbClr val="222222"/>
                </a:solidFill>
                <a:effectLst/>
              </a:rPr>
              <a:t>Martin-Harris, B., Canon, C. L., Bonilha, H. S., Murray, J., Davidson, K., &amp; Lefton-Greif, M. A. (2020). Best practices in modified barium swallow studies. </a:t>
            </a:r>
            <a:r>
              <a:rPr lang="en-US" sz="2900" b="0" dirty="0">
                <a:solidFill>
                  <a:srgbClr val="222222"/>
                </a:solidFill>
                <a:effectLst/>
              </a:rPr>
              <a:t>American Journal of Speech-Language Pathology, 29(2S), </a:t>
            </a:r>
            <a:r>
              <a:rPr lang="en-US" sz="2900" b="0" i="0" dirty="0">
                <a:solidFill>
                  <a:srgbClr val="222222"/>
                </a:solidFill>
                <a:effectLst/>
              </a:rPr>
              <a:t>1078-1093. </a:t>
            </a:r>
            <a:r>
              <a:rPr lang="en-US" sz="2900" b="0" i="0" u="sng" dirty="0">
                <a:effectLst/>
                <a:hlinkClick r:id="rId5"/>
              </a:rPr>
              <a:t>https://doi.org/10.1044/2020_AJSLP-19-00189</a:t>
            </a:r>
            <a:endParaRPr lang="en-US" sz="2900" dirty="0"/>
          </a:p>
          <a:p>
            <a:pPr marL="0" indent="0">
              <a:buNone/>
            </a:pPr>
            <a:r>
              <a:rPr lang="en-US" sz="2900" dirty="0" err="1"/>
              <a:t>Remijn</a:t>
            </a:r>
            <a:r>
              <a:rPr lang="en-US" sz="2900" dirty="0"/>
              <a:t>, L., Sanchez, F., </a:t>
            </a:r>
            <a:r>
              <a:rPr lang="en-US" sz="2900" dirty="0" err="1"/>
              <a:t>Heijnen</a:t>
            </a:r>
            <a:r>
              <a:rPr lang="en-US" sz="2900" dirty="0"/>
              <a:t>, B. J., Windsor, C., &amp; Speyer, R. (2022). Effects of Oral Health Interventions in People with Oropharyngeal Dysphagia: A Systematic Review. Journal of Clinical Medicine, 11(12), 3521. </a:t>
            </a:r>
            <a:r>
              <a:rPr lang="en-US" sz="2900" dirty="0">
                <a:hlinkClick r:id="rId6"/>
              </a:rPr>
              <a:t>https://doi.org/10.3390/jcm11123521</a:t>
            </a:r>
            <a:endParaRPr lang="en-US" sz="2900" dirty="0"/>
          </a:p>
          <a:p>
            <a:pPr marL="0" indent="0">
              <a:buNone/>
            </a:pPr>
            <a:r>
              <a:rPr lang="en-US" sz="2900" dirty="0" err="1"/>
              <a:t>Sheffler</a:t>
            </a:r>
            <a:r>
              <a:rPr lang="en-US" sz="2900" dirty="0"/>
              <a:t>, K. (2018). The Power of a Toothbrush. The ASHA Leader, 23(5), 50-57. </a:t>
            </a:r>
            <a:r>
              <a:rPr lang="en-US" sz="2900" dirty="0">
                <a:hlinkClick r:id="rId7"/>
              </a:rPr>
              <a:t>https://doi.org/10.1044/leader.FTR1.23052018.50</a:t>
            </a:r>
            <a:endParaRPr lang="en-US" sz="2900" dirty="0"/>
          </a:p>
          <a:p>
            <a:pPr marL="0" indent="0">
              <a:buNone/>
            </a:pPr>
            <a:r>
              <a:rPr lang="en-US" sz="2900" dirty="0"/>
              <a:t>Van Velzen, S. K., Abraham-</a:t>
            </a:r>
            <a:r>
              <a:rPr lang="en-US" sz="2900" dirty="0" err="1"/>
              <a:t>Inpijn</a:t>
            </a:r>
            <a:r>
              <a:rPr lang="en-US" sz="2900" dirty="0"/>
              <a:t>, L., Moorer, W. R. (1984). Plaque and systemic disease: a reappraisal of the focal infection concept. Journal of Clinical Periodontology, 2015; 11(4):209-20. </a:t>
            </a:r>
          </a:p>
          <a:p>
            <a:pPr marL="0" indent="0">
              <a:buNone/>
            </a:pPr>
            <a:endParaRPr lang="en-US" dirty="0"/>
          </a:p>
          <a:p>
            <a:pPr marL="0" indent="0">
              <a:buNone/>
            </a:pPr>
            <a:endParaRPr lang="en-US" dirty="0"/>
          </a:p>
        </p:txBody>
      </p:sp>
      <p:sp>
        <p:nvSpPr>
          <p:cNvPr id="4" name="Footer Placeholder 3">
            <a:extLst>
              <a:ext uri="{FF2B5EF4-FFF2-40B4-BE49-F238E27FC236}">
                <a16:creationId xmlns:a16="http://schemas.microsoft.com/office/drawing/2014/main" id="{F481F2D8-EF7C-9CF0-5897-CB30B4BA2036}"/>
              </a:ext>
            </a:extLst>
          </p:cNvPr>
          <p:cNvSpPr>
            <a:spLocks noGrp="1"/>
          </p:cNvSpPr>
          <p:nvPr>
            <p:ph type="ftr" sz="quarter" idx="11"/>
          </p:nvPr>
        </p:nvSpPr>
        <p:spPr>
          <a:xfrm>
            <a:off x="2631057" y="6356350"/>
            <a:ext cx="6745856" cy="365125"/>
          </a:xfrm>
        </p:spPr>
        <p:txBody>
          <a:bodyPr/>
          <a:lstStyle/>
          <a:p>
            <a:r>
              <a:rPr lang="en-US" dirty="0"/>
              <a:t>This template is consensus-based, is provided as a resource for ASHA members, and does not represent official ASHA policy</a:t>
            </a:r>
          </a:p>
        </p:txBody>
      </p:sp>
    </p:spTree>
    <p:extLst>
      <p:ext uri="{BB962C8B-B14F-4D97-AF65-F5344CB8AC3E}">
        <p14:creationId xmlns:p14="http://schemas.microsoft.com/office/powerpoint/2010/main" val="726065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D54E250-B7ED-39A1-77DF-F377EA0D78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385FA6-70C1-F4AC-3AF1-86160B433E40}"/>
              </a:ext>
            </a:extLst>
          </p:cNvPr>
          <p:cNvSpPr>
            <a:spLocks noGrp="1"/>
          </p:cNvSpPr>
          <p:nvPr>
            <p:ph type="title"/>
          </p:nvPr>
        </p:nvSpPr>
        <p:spPr>
          <a:xfrm>
            <a:off x="838200" y="365125"/>
            <a:ext cx="10515600" cy="1325563"/>
          </a:xfrm>
        </p:spPr>
        <p:txBody>
          <a:bodyPr anchor="ctr">
            <a:normAutofit/>
          </a:bodyPr>
          <a:lstStyle/>
          <a:p>
            <a:r>
              <a:rPr lang="en-US" dirty="0"/>
              <a:t>Agenda</a:t>
            </a:r>
          </a:p>
        </p:txBody>
      </p:sp>
      <p:sp>
        <p:nvSpPr>
          <p:cNvPr id="63" name="Content Placeholder 2">
            <a:extLst>
              <a:ext uri="{FF2B5EF4-FFF2-40B4-BE49-F238E27FC236}">
                <a16:creationId xmlns:a16="http://schemas.microsoft.com/office/drawing/2014/main" id="{E6925DB0-4306-6F6C-A0A0-48EB0816A7A0}"/>
              </a:ext>
            </a:extLst>
          </p:cNvPr>
          <p:cNvSpPr>
            <a:spLocks noGrp="1"/>
          </p:cNvSpPr>
          <p:nvPr>
            <p:ph idx="1"/>
          </p:nvPr>
        </p:nvSpPr>
        <p:spPr>
          <a:xfrm>
            <a:off x="838200" y="1825625"/>
            <a:ext cx="10515600" cy="4351338"/>
          </a:xfrm>
        </p:spPr>
        <p:txBody>
          <a:bodyPr anchor="t">
            <a:noAutofit/>
          </a:bodyPr>
          <a:lstStyle/>
          <a:p>
            <a:r>
              <a:rPr lang="en-US" dirty="0"/>
              <a:t>Pediatric feeding disorder (PFD) and dysphagia</a:t>
            </a:r>
          </a:p>
          <a:p>
            <a:r>
              <a:rPr lang="en-US" dirty="0"/>
              <a:t>Signs and symptoms, PFD domains, causes </a:t>
            </a:r>
          </a:p>
          <a:p>
            <a:r>
              <a:rPr lang="en-US" dirty="0"/>
              <a:t>SLP roles and responsibilities </a:t>
            </a:r>
          </a:p>
          <a:p>
            <a:r>
              <a:rPr lang="en-US" dirty="0"/>
              <a:t>Clinical feeding assessment</a:t>
            </a:r>
          </a:p>
          <a:p>
            <a:r>
              <a:rPr lang="en-US" dirty="0"/>
              <a:t>Instrumental swallowing assessments (MBSS / VFSS, FEES)</a:t>
            </a:r>
          </a:p>
          <a:p>
            <a:r>
              <a:rPr lang="en-US" dirty="0"/>
              <a:t>Interventions</a:t>
            </a:r>
          </a:p>
          <a:p>
            <a:r>
              <a:rPr lang="en-US" dirty="0"/>
              <a:t>ASHA resources and finding an SLP</a:t>
            </a:r>
          </a:p>
          <a:p>
            <a:endParaRPr lang="en-US" dirty="0"/>
          </a:p>
          <a:p>
            <a:endParaRPr lang="en-US" dirty="0"/>
          </a:p>
          <a:p>
            <a:endParaRPr lang="en-US" dirty="0"/>
          </a:p>
        </p:txBody>
      </p:sp>
      <p:sp>
        <p:nvSpPr>
          <p:cNvPr id="3" name="Footer Placeholder 2">
            <a:extLst>
              <a:ext uri="{FF2B5EF4-FFF2-40B4-BE49-F238E27FC236}">
                <a16:creationId xmlns:a16="http://schemas.microsoft.com/office/drawing/2014/main" id="{64C85403-21B8-A71D-A03B-FDD38C4628AD}"/>
              </a:ext>
            </a:extLst>
          </p:cNvPr>
          <p:cNvSpPr>
            <a:spLocks noGrp="1"/>
          </p:cNvSpPr>
          <p:nvPr>
            <p:ph type="ftr" sz="quarter" idx="11"/>
          </p:nvPr>
        </p:nvSpPr>
        <p:spPr>
          <a:xfrm>
            <a:off x="1851804" y="6311900"/>
            <a:ext cx="8488392" cy="365125"/>
          </a:xfrm>
        </p:spPr>
        <p:txBody>
          <a:bodyPr/>
          <a:lstStyle/>
          <a:p>
            <a:r>
              <a:rPr lang="en-US" dirty="0"/>
              <a:t>This template is consensus-based, is provided as a resource for ASHA members, and does not represent official ASHA policy.</a:t>
            </a:r>
          </a:p>
        </p:txBody>
      </p:sp>
    </p:spTree>
    <p:extLst>
      <p:ext uri="{BB962C8B-B14F-4D97-AF65-F5344CB8AC3E}">
        <p14:creationId xmlns:p14="http://schemas.microsoft.com/office/powerpoint/2010/main" val="4025788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9C6F0-3994-B9C9-C7B2-148E5E99F38B}"/>
              </a:ext>
            </a:extLst>
          </p:cNvPr>
          <p:cNvSpPr>
            <a:spLocks noGrp="1"/>
          </p:cNvSpPr>
          <p:nvPr>
            <p:ph type="title"/>
          </p:nvPr>
        </p:nvSpPr>
        <p:spPr>
          <a:xfrm>
            <a:off x="838200" y="365125"/>
            <a:ext cx="10515600" cy="1325563"/>
          </a:xfrm>
        </p:spPr>
        <p:txBody>
          <a:bodyPr anchor="b">
            <a:normAutofit/>
          </a:bodyPr>
          <a:lstStyle/>
          <a:p>
            <a:r>
              <a:rPr lang="en-US" dirty="0"/>
              <a:t>What Is Pediatric Feeding Disorder (PFD)?</a:t>
            </a:r>
          </a:p>
        </p:txBody>
      </p:sp>
      <p:sp>
        <p:nvSpPr>
          <p:cNvPr id="3" name="Content Placeholder 2">
            <a:extLst>
              <a:ext uri="{FF2B5EF4-FFF2-40B4-BE49-F238E27FC236}">
                <a16:creationId xmlns:a16="http://schemas.microsoft.com/office/drawing/2014/main" id="{97A459AE-6A23-DB00-412B-4E3CAC15A451}"/>
              </a:ext>
            </a:extLst>
          </p:cNvPr>
          <p:cNvSpPr>
            <a:spLocks noGrp="1"/>
          </p:cNvSpPr>
          <p:nvPr>
            <p:ph idx="1"/>
          </p:nvPr>
        </p:nvSpPr>
        <p:spPr>
          <a:xfrm>
            <a:off x="838200" y="1825625"/>
            <a:ext cx="10515600" cy="4351338"/>
          </a:xfrm>
        </p:spPr>
        <p:txBody>
          <a:bodyPr>
            <a:normAutofit/>
          </a:bodyPr>
          <a:lstStyle/>
          <a:p>
            <a:pPr marL="0" indent="0">
              <a:buNone/>
            </a:pPr>
            <a:r>
              <a:rPr lang="en-US" dirty="0" err="1"/>
              <a:t>Goday</a:t>
            </a:r>
            <a:r>
              <a:rPr lang="en-US" dirty="0"/>
              <a:t> and colleagues (2019) define </a:t>
            </a:r>
            <a:r>
              <a:rPr lang="en-US" b="1" dirty="0"/>
              <a:t>pediatric feeding disorder </a:t>
            </a:r>
            <a:r>
              <a:rPr lang="en-US" dirty="0"/>
              <a:t>(PFD) as impaired oral intake that is not age appropriate and that is associated with dysfunction in the following domains:</a:t>
            </a:r>
          </a:p>
          <a:p>
            <a:pPr marL="0" indent="0">
              <a:buNone/>
            </a:pPr>
            <a:endParaRPr lang="en-US" dirty="0"/>
          </a:p>
          <a:p>
            <a:endParaRPr lang="en-US" dirty="0"/>
          </a:p>
        </p:txBody>
      </p:sp>
      <p:graphicFrame>
        <p:nvGraphicFramePr>
          <p:cNvPr id="4" name="Diagram 3">
            <a:extLst>
              <a:ext uri="{FF2B5EF4-FFF2-40B4-BE49-F238E27FC236}">
                <a16:creationId xmlns:a16="http://schemas.microsoft.com/office/drawing/2014/main" id="{F93F8096-907F-EF3C-0D56-14A8BAE221F8}"/>
              </a:ext>
            </a:extLst>
          </p:cNvPr>
          <p:cNvGraphicFramePr/>
          <p:nvPr>
            <p:extLst>
              <p:ext uri="{D42A27DB-BD31-4B8C-83A1-F6EECF244321}">
                <p14:modId xmlns:p14="http://schemas.microsoft.com/office/powerpoint/2010/main" val="3063483044"/>
              </p:ext>
            </p:extLst>
          </p:nvPr>
        </p:nvGraphicFramePr>
        <p:xfrm>
          <a:off x="2032000" y="2542576"/>
          <a:ext cx="8128000" cy="43393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94114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A81CC-92BC-A427-9F03-A61DCCF17ED0}"/>
              </a:ext>
            </a:extLst>
          </p:cNvPr>
          <p:cNvSpPr>
            <a:spLocks noGrp="1"/>
          </p:cNvSpPr>
          <p:nvPr>
            <p:ph type="title"/>
          </p:nvPr>
        </p:nvSpPr>
        <p:spPr/>
        <p:txBody>
          <a:bodyPr/>
          <a:lstStyle/>
          <a:p>
            <a:r>
              <a:rPr lang="en-US" dirty="0"/>
              <a:t>Swallowing Disorders (Dysphagia)</a:t>
            </a:r>
          </a:p>
        </p:txBody>
      </p:sp>
      <p:sp>
        <p:nvSpPr>
          <p:cNvPr id="3" name="Content Placeholder 2">
            <a:extLst>
              <a:ext uri="{FF2B5EF4-FFF2-40B4-BE49-F238E27FC236}">
                <a16:creationId xmlns:a16="http://schemas.microsoft.com/office/drawing/2014/main" id="{8605B477-B7DC-8065-F757-C268E7E0BCA4}"/>
              </a:ext>
            </a:extLst>
          </p:cNvPr>
          <p:cNvSpPr>
            <a:spLocks noGrp="1"/>
          </p:cNvSpPr>
          <p:nvPr>
            <p:ph idx="1"/>
          </p:nvPr>
        </p:nvSpPr>
        <p:spPr/>
        <p:txBody>
          <a:bodyPr/>
          <a:lstStyle/>
          <a:p>
            <a:r>
              <a:rPr lang="en-US" b="1" dirty="0"/>
              <a:t>Dysphagia</a:t>
            </a:r>
            <a:r>
              <a:rPr lang="en-US" dirty="0"/>
              <a:t> is a swallowing disorder involving difficulty processing and/or moving liquid and/or food boluses through the oral cavity, pharynx, esophagus, or gastroesophageal junction.</a:t>
            </a:r>
          </a:p>
          <a:p>
            <a:r>
              <a:rPr lang="en-US" dirty="0"/>
              <a:t>Consequences of dysphagia can include </a:t>
            </a:r>
            <a:r>
              <a:rPr lang="en-US" b="1" dirty="0"/>
              <a:t>compromised respiratory status, dehydration, </a:t>
            </a:r>
            <a:r>
              <a:rPr lang="en-US" dirty="0"/>
              <a:t>or </a:t>
            </a:r>
            <a:r>
              <a:rPr lang="en-US" b="1" dirty="0"/>
              <a:t>weight loss.</a:t>
            </a:r>
          </a:p>
          <a:p>
            <a:r>
              <a:rPr lang="en-US" dirty="0"/>
              <a:t>Dysphagia is referred to as “feeding skill dysfunction” in </a:t>
            </a:r>
            <a:r>
              <a:rPr lang="en-US" dirty="0" err="1"/>
              <a:t>Goday</a:t>
            </a:r>
            <a:r>
              <a:rPr lang="en-US" dirty="0"/>
              <a:t> et al.’s (2019) PFD consensus definition. </a:t>
            </a:r>
          </a:p>
          <a:p>
            <a:pPr marL="0" indent="0">
              <a:buNone/>
            </a:pPr>
            <a:endParaRPr lang="en-US" dirty="0"/>
          </a:p>
          <a:p>
            <a:endParaRPr lang="en-US" dirty="0"/>
          </a:p>
        </p:txBody>
      </p:sp>
    </p:spTree>
    <p:extLst>
      <p:ext uri="{BB962C8B-B14F-4D97-AF65-F5344CB8AC3E}">
        <p14:creationId xmlns:p14="http://schemas.microsoft.com/office/powerpoint/2010/main" val="1259746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D0B67B-D018-2E19-4DB7-1E7A1B514B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C62FE3-4F66-3778-8368-C837297A8CCC}"/>
              </a:ext>
            </a:extLst>
          </p:cNvPr>
          <p:cNvSpPr>
            <a:spLocks noGrp="1"/>
          </p:cNvSpPr>
          <p:nvPr>
            <p:ph type="title"/>
          </p:nvPr>
        </p:nvSpPr>
        <p:spPr>
          <a:xfrm>
            <a:off x="838200" y="365125"/>
            <a:ext cx="10515600" cy="1325563"/>
          </a:xfrm>
        </p:spPr>
        <p:txBody>
          <a:bodyPr>
            <a:normAutofit/>
          </a:bodyPr>
          <a:lstStyle/>
          <a:p>
            <a:r>
              <a:rPr lang="en-US" dirty="0"/>
              <a:t>Incidence and Prevalence of PFD</a:t>
            </a:r>
          </a:p>
        </p:txBody>
      </p:sp>
      <p:sp>
        <p:nvSpPr>
          <p:cNvPr id="4" name="Content Placeholder 3">
            <a:extLst>
              <a:ext uri="{FF2B5EF4-FFF2-40B4-BE49-F238E27FC236}">
                <a16:creationId xmlns:a16="http://schemas.microsoft.com/office/drawing/2014/main" id="{5C7B6067-CFF2-6501-06ED-5D2280F129F9}"/>
              </a:ext>
            </a:extLst>
          </p:cNvPr>
          <p:cNvSpPr>
            <a:spLocks noGrp="1"/>
          </p:cNvSpPr>
          <p:nvPr>
            <p:ph idx="1"/>
          </p:nvPr>
        </p:nvSpPr>
        <p:spPr>
          <a:xfrm>
            <a:off x="838200" y="1825625"/>
            <a:ext cx="10515600" cy="4351338"/>
          </a:xfrm>
        </p:spPr>
        <p:txBody>
          <a:bodyPr anchor="t">
            <a:normAutofit/>
          </a:bodyPr>
          <a:lstStyle/>
          <a:p>
            <a:r>
              <a:rPr lang="en-US" dirty="0"/>
              <a:t>Incidence of PFD is increasing due to improved survival rates of medically complex children.</a:t>
            </a:r>
          </a:p>
          <a:p>
            <a:r>
              <a:rPr lang="en-US" dirty="0"/>
              <a:t>The overall annual prevalence of PFDs in the United States is estimated to be between 2.7% and 4.4%.</a:t>
            </a:r>
          </a:p>
          <a:p>
            <a:endParaRPr lang="en-US" dirty="0"/>
          </a:p>
        </p:txBody>
      </p:sp>
      <p:sp>
        <p:nvSpPr>
          <p:cNvPr id="3" name="Rectangle: Rounded Corners 2">
            <a:extLst>
              <a:ext uri="{FF2B5EF4-FFF2-40B4-BE49-F238E27FC236}">
                <a16:creationId xmlns:a16="http://schemas.microsoft.com/office/drawing/2014/main" id="{D8101764-3E04-E6A8-F94B-F1ABD9730A65}"/>
              </a:ext>
            </a:extLst>
          </p:cNvPr>
          <p:cNvSpPr/>
          <p:nvPr/>
        </p:nvSpPr>
        <p:spPr>
          <a:xfrm>
            <a:off x="543339" y="4001294"/>
            <a:ext cx="1987826" cy="127717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Prematurity </a:t>
            </a:r>
          </a:p>
          <a:p>
            <a:pPr algn="ctr"/>
            <a:r>
              <a:rPr lang="en-US"/>
              <a:t>43%</a:t>
            </a:r>
          </a:p>
        </p:txBody>
      </p:sp>
      <p:sp>
        <p:nvSpPr>
          <p:cNvPr id="5" name="Rectangle: Rounded Corners 4">
            <a:extLst>
              <a:ext uri="{FF2B5EF4-FFF2-40B4-BE49-F238E27FC236}">
                <a16:creationId xmlns:a16="http://schemas.microsoft.com/office/drawing/2014/main" id="{613276FB-31F0-5B7B-7902-293C58E2B19B}"/>
              </a:ext>
            </a:extLst>
          </p:cNvPr>
          <p:cNvSpPr/>
          <p:nvPr/>
        </p:nvSpPr>
        <p:spPr>
          <a:xfrm>
            <a:off x="2884005" y="4001294"/>
            <a:ext cx="1987826" cy="127717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Cerebral Palsy 53%</a:t>
            </a:r>
          </a:p>
        </p:txBody>
      </p:sp>
      <p:sp>
        <p:nvSpPr>
          <p:cNvPr id="6" name="Rectangle: Rounded Corners 5">
            <a:extLst>
              <a:ext uri="{FF2B5EF4-FFF2-40B4-BE49-F238E27FC236}">
                <a16:creationId xmlns:a16="http://schemas.microsoft.com/office/drawing/2014/main" id="{CBF36289-0655-15D6-B7E4-FAC779B9FD26}"/>
              </a:ext>
            </a:extLst>
          </p:cNvPr>
          <p:cNvSpPr/>
          <p:nvPr/>
        </p:nvSpPr>
        <p:spPr>
          <a:xfrm>
            <a:off x="5224671" y="4001294"/>
            <a:ext cx="1987826" cy="127717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Congenital Heart Disease  </a:t>
            </a:r>
          </a:p>
          <a:p>
            <a:pPr algn="ctr"/>
            <a:r>
              <a:rPr lang="en-US" dirty="0"/>
              <a:t>43%</a:t>
            </a:r>
          </a:p>
        </p:txBody>
      </p:sp>
      <p:sp>
        <p:nvSpPr>
          <p:cNvPr id="7" name="Rectangle: Rounded Corners 6">
            <a:extLst>
              <a:ext uri="{FF2B5EF4-FFF2-40B4-BE49-F238E27FC236}">
                <a16:creationId xmlns:a16="http://schemas.microsoft.com/office/drawing/2014/main" id="{F375483D-A377-9400-6D1F-8082D4D9B7F5}"/>
              </a:ext>
            </a:extLst>
          </p:cNvPr>
          <p:cNvSpPr/>
          <p:nvPr/>
        </p:nvSpPr>
        <p:spPr>
          <a:xfrm>
            <a:off x="7507358" y="4001294"/>
            <a:ext cx="1987826" cy="127717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Laryngomalacia</a:t>
            </a:r>
          </a:p>
          <a:p>
            <a:pPr algn="ctr"/>
            <a:r>
              <a:rPr lang="en-US"/>
              <a:t>72%</a:t>
            </a:r>
          </a:p>
        </p:txBody>
      </p:sp>
      <p:sp>
        <p:nvSpPr>
          <p:cNvPr id="8" name="Rectangle: Rounded Corners 7">
            <a:extLst>
              <a:ext uri="{FF2B5EF4-FFF2-40B4-BE49-F238E27FC236}">
                <a16:creationId xmlns:a16="http://schemas.microsoft.com/office/drawing/2014/main" id="{ED1F1029-0CBD-5EA9-9D91-E2F2174B9533}"/>
              </a:ext>
            </a:extLst>
          </p:cNvPr>
          <p:cNvSpPr/>
          <p:nvPr/>
        </p:nvSpPr>
        <p:spPr>
          <a:xfrm>
            <a:off x="9790045" y="3971478"/>
            <a:ext cx="1987826" cy="127717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Autism</a:t>
            </a:r>
          </a:p>
          <a:p>
            <a:pPr algn="ctr"/>
            <a:r>
              <a:rPr lang="en-US"/>
              <a:t>69%</a:t>
            </a:r>
          </a:p>
        </p:txBody>
      </p:sp>
    </p:spTree>
    <p:extLst>
      <p:ext uri="{BB962C8B-B14F-4D97-AF65-F5344CB8AC3E}">
        <p14:creationId xmlns:p14="http://schemas.microsoft.com/office/powerpoint/2010/main" val="2850140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162D2-FE73-421C-2998-93537FEAFBAF}"/>
              </a:ext>
            </a:extLst>
          </p:cNvPr>
          <p:cNvSpPr>
            <a:spLocks noGrp="1"/>
          </p:cNvSpPr>
          <p:nvPr>
            <p:ph type="title"/>
          </p:nvPr>
        </p:nvSpPr>
        <p:spPr/>
        <p:txBody>
          <a:bodyPr/>
          <a:lstStyle/>
          <a:p>
            <a:r>
              <a:rPr lang="en-US" dirty="0"/>
              <a:t>Signs and Symptoms: Medical and Nutritional Factors</a:t>
            </a:r>
          </a:p>
        </p:txBody>
      </p:sp>
      <p:sp>
        <p:nvSpPr>
          <p:cNvPr id="3" name="Text Placeholder 2">
            <a:extLst>
              <a:ext uri="{FF2B5EF4-FFF2-40B4-BE49-F238E27FC236}">
                <a16:creationId xmlns:a16="http://schemas.microsoft.com/office/drawing/2014/main" id="{C0D62876-379A-84DC-DF5E-866E13E982EA}"/>
              </a:ext>
            </a:extLst>
          </p:cNvPr>
          <p:cNvSpPr>
            <a:spLocks noGrp="1"/>
          </p:cNvSpPr>
          <p:nvPr>
            <p:ph type="body" idx="1"/>
          </p:nvPr>
        </p:nvSpPr>
        <p:spPr/>
        <p:txBody>
          <a:bodyPr>
            <a:normAutofit/>
          </a:bodyPr>
          <a:lstStyle/>
          <a:p>
            <a:r>
              <a:rPr lang="en-US" sz="2800" dirty="0"/>
              <a:t>Medical Factors</a:t>
            </a:r>
          </a:p>
        </p:txBody>
      </p:sp>
      <p:sp>
        <p:nvSpPr>
          <p:cNvPr id="4" name="Content Placeholder 3">
            <a:extLst>
              <a:ext uri="{FF2B5EF4-FFF2-40B4-BE49-F238E27FC236}">
                <a16:creationId xmlns:a16="http://schemas.microsoft.com/office/drawing/2014/main" id="{8C7AFA2C-C5D7-079C-0C60-2C4204345C59}"/>
              </a:ext>
            </a:extLst>
          </p:cNvPr>
          <p:cNvSpPr>
            <a:spLocks noGrp="1"/>
          </p:cNvSpPr>
          <p:nvPr>
            <p:ph sz="half" idx="2"/>
          </p:nvPr>
        </p:nvSpPr>
        <p:spPr/>
        <p:txBody>
          <a:bodyPr>
            <a:normAutofit lnSpcReduction="10000"/>
          </a:bodyPr>
          <a:lstStyle/>
          <a:p>
            <a:r>
              <a:rPr lang="en-US" sz="2800" dirty="0"/>
              <a:t>Slowed motility, vomiting, constipation</a:t>
            </a:r>
          </a:p>
          <a:p>
            <a:r>
              <a:rPr lang="en-US" sz="2800" dirty="0"/>
              <a:t>Stridor, congestion during or after eating</a:t>
            </a:r>
          </a:p>
          <a:p>
            <a:r>
              <a:rPr lang="en-US" sz="2800" dirty="0"/>
              <a:t>Frequent respiratory illness, apnea, tachypnea</a:t>
            </a:r>
          </a:p>
          <a:p>
            <a:r>
              <a:rPr lang="en-US" sz="2800" dirty="0"/>
              <a:t>Cyanosis, bradycardia</a:t>
            </a:r>
          </a:p>
          <a:p>
            <a:r>
              <a:rPr lang="en-US" sz="2800" dirty="0"/>
              <a:t>Neurological impairment, developmental delay</a:t>
            </a:r>
          </a:p>
          <a:p>
            <a:endParaRPr lang="en-US" dirty="0"/>
          </a:p>
        </p:txBody>
      </p:sp>
      <p:sp>
        <p:nvSpPr>
          <p:cNvPr id="5" name="Text Placeholder 4">
            <a:extLst>
              <a:ext uri="{FF2B5EF4-FFF2-40B4-BE49-F238E27FC236}">
                <a16:creationId xmlns:a16="http://schemas.microsoft.com/office/drawing/2014/main" id="{A0E55084-9515-8F62-D5F8-578043532C19}"/>
              </a:ext>
            </a:extLst>
          </p:cNvPr>
          <p:cNvSpPr>
            <a:spLocks noGrp="1"/>
          </p:cNvSpPr>
          <p:nvPr>
            <p:ph type="body" sz="quarter" idx="3"/>
          </p:nvPr>
        </p:nvSpPr>
        <p:spPr/>
        <p:txBody>
          <a:bodyPr>
            <a:normAutofit/>
          </a:bodyPr>
          <a:lstStyle/>
          <a:p>
            <a:r>
              <a:rPr lang="en-US" sz="2800" dirty="0"/>
              <a:t>Nutritional Factors</a:t>
            </a:r>
          </a:p>
        </p:txBody>
      </p:sp>
      <p:sp>
        <p:nvSpPr>
          <p:cNvPr id="6" name="Content Placeholder 5">
            <a:extLst>
              <a:ext uri="{FF2B5EF4-FFF2-40B4-BE49-F238E27FC236}">
                <a16:creationId xmlns:a16="http://schemas.microsoft.com/office/drawing/2014/main" id="{A326EED2-0E46-4AE9-CEF5-A3E6493F422B}"/>
              </a:ext>
            </a:extLst>
          </p:cNvPr>
          <p:cNvSpPr>
            <a:spLocks noGrp="1"/>
          </p:cNvSpPr>
          <p:nvPr>
            <p:ph sz="quarter" idx="4"/>
          </p:nvPr>
        </p:nvSpPr>
        <p:spPr/>
        <p:txBody>
          <a:bodyPr>
            <a:normAutofit lnSpcReduction="10000"/>
          </a:bodyPr>
          <a:lstStyle/>
          <a:p>
            <a:r>
              <a:rPr lang="en-US" sz="2800" dirty="0"/>
              <a:t>Malnutrition</a:t>
            </a:r>
          </a:p>
          <a:p>
            <a:r>
              <a:rPr lang="en-US" sz="2800" dirty="0"/>
              <a:t>Restricted dietary diversity or the quality, quantity, and/or variety of beverages and foods consumed</a:t>
            </a:r>
          </a:p>
          <a:p>
            <a:r>
              <a:rPr lang="en-US" sz="2800" dirty="0"/>
              <a:t>Macronutrient or micronutrient deficiencies</a:t>
            </a:r>
          </a:p>
          <a:p>
            <a:r>
              <a:rPr lang="en-US" sz="2800" dirty="0"/>
              <a:t>Weight loss</a:t>
            </a:r>
          </a:p>
          <a:p>
            <a:endParaRPr lang="en-US" dirty="0"/>
          </a:p>
        </p:txBody>
      </p:sp>
    </p:spTree>
    <p:extLst>
      <p:ext uri="{BB962C8B-B14F-4D97-AF65-F5344CB8AC3E}">
        <p14:creationId xmlns:p14="http://schemas.microsoft.com/office/powerpoint/2010/main" val="1920478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B0EE3-BB15-B0D6-AEFF-AB550E226A38}"/>
              </a:ext>
            </a:extLst>
          </p:cNvPr>
          <p:cNvSpPr>
            <a:spLocks noGrp="1"/>
          </p:cNvSpPr>
          <p:nvPr>
            <p:ph type="title"/>
          </p:nvPr>
        </p:nvSpPr>
        <p:spPr/>
        <p:txBody>
          <a:bodyPr/>
          <a:lstStyle/>
          <a:p>
            <a:r>
              <a:rPr lang="en-US" dirty="0"/>
              <a:t>Signs and Symptoms: Feeding Skill Factors</a:t>
            </a:r>
          </a:p>
        </p:txBody>
      </p:sp>
      <p:sp>
        <p:nvSpPr>
          <p:cNvPr id="3" name="Text Placeholder 2">
            <a:extLst>
              <a:ext uri="{FF2B5EF4-FFF2-40B4-BE49-F238E27FC236}">
                <a16:creationId xmlns:a16="http://schemas.microsoft.com/office/drawing/2014/main" id="{9FCE7011-5BC1-B537-9A11-1E848DD3AE7B}"/>
              </a:ext>
            </a:extLst>
          </p:cNvPr>
          <p:cNvSpPr>
            <a:spLocks noGrp="1"/>
          </p:cNvSpPr>
          <p:nvPr>
            <p:ph type="body" idx="1"/>
          </p:nvPr>
        </p:nvSpPr>
        <p:spPr/>
        <p:txBody>
          <a:bodyPr>
            <a:normAutofit/>
          </a:bodyPr>
          <a:lstStyle/>
          <a:p>
            <a:r>
              <a:rPr lang="en-US" sz="2800"/>
              <a:t>Oral Sensory</a:t>
            </a:r>
          </a:p>
        </p:txBody>
      </p:sp>
      <p:sp>
        <p:nvSpPr>
          <p:cNvPr id="4" name="Content Placeholder 3">
            <a:extLst>
              <a:ext uri="{FF2B5EF4-FFF2-40B4-BE49-F238E27FC236}">
                <a16:creationId xmlns:a16="http://schemas.microsoft.com/office/drawing/2014/main" id="{6711ED14-1157-2FC5-A38F-92EB19E112D6}"/>
              </a:ext>
            </a:extLst>
          </p:cNvPr>
          <p:cNvSpPr>
            <a:spLocks noGrp="1"/>
          </p:cNvSpPr>
          <p:nvPr>
            <p:ph sz="half" idx="2"/>
          </p:nvPr>
        </p:nvSpPr>
        <p:spPr/>
        <p:txBody>
          <a:bodyPr>
            <a:normAutofit fontScale="77500" lnSpcReduction="20000"/>
          </a:bodyPr>
          <a:lstStyle/>
          <a:p>
            <a:r>
              <a:rPr lang="en-US" dirty="0"/>
              <a:t>Limited tolerance for age-appropriate textures and viscosities—associated with specific flavors, temperatures, tastes, size, or appearance</a:t>
            </a:r>
          </a:p>
          <a:p>
            <a:r>
              <a:rPr lang="en-US" dirty="0"/>
              <a:t>Lack of awareness of food within the mouth, poor bolus formation, anterior loss</a:t>
            </a:r>
          </a:p>
          <a:p>
            <a:r>
              <a:rPr lang="en-US" dirty="0"/>
              <a:t>Gagging with specific textures or bolus sizes, excessive chewing, and limited variety of intake</a:t>
            </a:r>
          </a:p>
          <a:p>
            <a:endParaRPr lang="en-US" dirty="0"/>
          </a:p>
        </p:txBody>
      </p:sp>
      <p:sp>
        <p:nvSpPr>
          <p:cNvPr id="5" name="Text Placeholder 4">
            <a:extLst>
              <a:ext uri="{FF2B5EF4-FFF2-40B4-BE49-F238E27FC236}">
                <a16:creationId xmlns:a16="http://schemas.microsoft.com/office/drawing/2014/main" id="{5CF25E39-A88F-5A4E-CCF8-2C752786E8E4}"/>
              </a:ext>
            </a:extLst>
          </p:cNvPr>
          <p:cNvSpPr>
            <a:spLocks noGrp="1"/>
          </p:cNvSpPr>
          <p:nvPr>
            <p:ph type="body" sz="quarter" idx="3"/>
          </p:nvPr>
        </p:nvSpPr>
        <p:spPr/>
        <p:txBody>
          <a:bodyPr>
            <a:normAutofit/>
          </a:bodyPr>
          <a:lstStyle/>
          <a:p>
            <a:r>
              <a:rPr lang="en-US" sz="2800"/>
              <a:t>Oral Motor + Pharyngeal </a:t>
            </a:r>
          </a:p>
        </p:txBody>
      </p:sp>
      <p:sp>
        <p:nvSpPr>
          <p:cNvPr id="6" name="Content Placeholder 5">
            <a:extLst>
              <a:ext uri="{FF2B5EF4-FFF2-40B4-BE49-F238E27FC236}">
                <a16:creationId xmlns:a16="http://schemas.microsoft.com/office/drawing/2014/main" id="{DEB06FB9-D8A5-9FFC-9EF1-F45EAC2EE984}"/>
              </a:ext>
            </a:extLst>
          </p:cNvPr>
          <p:cNvSpPr>
            <a:spLocks noGrp="1"/>
          </p:cNvSpPr>
          <p:nvPr>
            <p:ph sz="quarter" idx="4"/>
          </p:nvPr>
        </p:nvSpPr>
        <p:spPr>
          <a:xfrm>
            <a:off x="6172200" y="2505074"/>
            <a:ext cx="5183188" cy="4236919"/>
          </a:xfrm>
        </p:spPr>
        <p:txBody>
          <a:bodyPr>
            <a:normAutofit fontScale="77500" lnSpcReduction="20000"/>
          </a:bodyPr>
          <a:lstStyle/>
          <a:p>
            <a:r>
              <a:rPr lang="en-US" dirty="0"/>
              <a:t>Poor bolus control and manipulation— resulting in anterior loss or gagging and coughing</a:t>
            </a:r>
          </a:p>
          <a:p>
            <a:r>
              <a:rPr lang="en-US" dirty="0"/>
              <a:t>Inefficient intake</a:t>
            </a:r>
          </a:p>
          <a:p>
            <a:r>
              <a:rPr lang="en-US" dirty="0"/>
              <a:t>Slow, ineffective mastication</a:t>
            </a:r>
          </a:p>
          <a:p>
            <a:r>
              <a:rPr lang="en-US" dirty="0"/>
              <a:t>Oral residue</a:t>
            </a:r>
          </a:p>
          <a:p>
            <a:r>
              <a:rPr lang="en-US" dirty="0"/>
              <a:t>Poor secretion management</a:t>
            </a:r>
          </a:p>
          <a:p>
            <a:r>
              <a:rPr lang="en-US" dirty="0"/>
              <a:t>An uncoordinated suck–swallow–breathe sequence</a:t>
            </a:r>
          </a:p>
          <a:p>
            <a:r>
              <a:rPr lang="en-US" dirty="0"/>
              <a:t>Audible or gulping swallows</a:t>
            </a:r>
          </a:p>
          <a:p>
            <a:r>
              <a:rPr lang="en-US" dirty="0"/>
              <a:t>Wet, </a:t>
            </a:r>
            <a:r>
              <a:rPr lang="en-US" dirty="0" err="1"/>
              <a:t>gurgly</a:t>
            </a:r>
            <a:r>
              <a:rPr lang="en-US" dirty="0"/>
              <a:t> voice/vocalizations</a:t>
            </a:r>
          </a:p>
          <a:p>
            <a:r>
              <a:rPr lang="en-US" dirty="0"/>
              <a:t>Throat clearing, coughing, chronic congestion</a:t>
            </a:r>
          </a:p>
        </p:txBody>
      </p:sp>
    </p:spTree>
    <p:extLst>
      <p:ext uri="{BB962C8B-B14F-4D97-AF65-F5344CB8AC3E}">
        <p14:creationId xmlns:p14="http://schemas.microsoft.com/office/powerpoint/2010/main" val="3102876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0A49B-19CC-43A4-C5BF-A3E48CC79C05}"/>
              </a:ext>
            </a:extLst>
          </p:cNvPr>
          <p:cNvSpPr>
            <a:spLocks noGrp="1"/>
          </p:cNvSpPr>
          <p:nvPr>
            <p:ph type="title"/>
          </p:nvPr>
        </p:nvSpPr>
        <p:spPr/>
        <p:txBody>
          <a:bodyPr/>
          <a:lstStyle/>
          <a:p>
            <a:r>
              <a:rPr lang="en-US" dirty="0"/>
              <a:t>Signs and Symptoms: Psychosocial Factors</a:t>
            </a:r>
          </a:p>
        </p:txBody>
      </p:sp>
      <p:sp>
        <p:nvSpPr>
          <p:cNvPr id="3" name="Content Placeholder 2">
            <a:extLst>
              <a:ext uri="{FF2B5EF4-FFF2-40B4-BE49-F238E27FC236}">
                <a16:creationId xmlns:a16="http://schemas.microsoft.com/office/drawing/2014/main" id="{12BAFFFA-0C09-E321-F3CF-C699D5B64BF2}"/>
              </a:ext>
            </a:extLst>
          </p:cNvPr>
          <p:cNvSpPr>
            <a:spLocks noGrp="1"/>
          </p:cNvSpPr>
          <p:nvPr>
            <p:ph idx="1"/>
          </p:nvPr>
        </p:nvSpPr>
        <p:spPr/>
        <p:txBody>
          <a:bodyPr/>
          <a:lstStyle/>
          <a:p>
            <a:pPr marL="0" indent="0">
              <a:buNone/>
            </a:pPr>
            <a:r>
              <a:rPr lang="en-US" sz="3200" b="1">
                <a:solidFill>
                  <a:schemeClr val="accent1"/>
                </a:solidFill>
              </a:rPr>
              <a:t>Psychosocial Factors </a:t>
            </a:r>
          </a:p>
          <a:p>
            <a:r>
              <a:rPr lang="en-US"/>
              <a:t>Learned feeding aversions</a:t>
            </a:r>
          </a:p>
          <a:p>
            <a:r>
              <a:rPr lang="en-US"/>
              <a:t>Stress and distress during mealtimes</a:t>
            </a:r>
          </a:p>
          <a:p>
            <a:r>
              <a:rPr lang="en-US"/>
              <a:t>Disruptive behavior during mealtimes</a:t>
            </a:r>
          </a:p>
          <a:p>
            <a:r>
              <a:rPr lang="en-US"/>
              <a:t>Food </a:t>
            </a:r>
            <a:r>
              <a:rPr lang="en-US" err="1"/>
              <a:t>overselectivity</a:t>
            </a:r>
            <a:r>
              <a:rPr lang="en-US"/>
              <a:t> or picky eating</a:t>
            </a:r>
          </a:p>
          <a:p>
            <a:r>
              <a:rPr lang="en-US"/>
              <a:t>Failure to advance to age-appropriate diet</a:t>
            </a:r>
          </a:p>
          <a:p>
            <a:r>
              <a:rPr lang="en-US"/>
              <a:t>Grazing</a:t>
            </a:r>
          </a:p>
          <a:p>
            <a:r>
              <a:rPr lang="en-US"/>
              <a:t>Caregiver use of maladaptive strategies to increase intake</a:t>
            </a:r>
          </a:p>
          <a:p>
            <a:endParaRPr lang="en-US"/>
          </a:p>
        </p:txBody>
      </p:sp>
    </p:spTree>
    <p:extLst>
      <p:ext uri="{BB962C8B-B14F-4D97-AF65-F5344CB8AC3E}">
        <p14:creationId xmlns:p14="http://schemas.microsoft.com/office/powerpoint/2010/main" val="4356514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64267D2ADBB64485B4D75DFC82B8AB" ma:contentTypeVersion="18" ma:contentTypeDescription="Create a new document." ma:contentTypeScope="" ma:versionID="1a4958bcec79439464d1b99975bf4910">
  <xsd:schema xmlns:xsd="http://www.w3.org/2001/XMLSchema" xmlns:xs="http://www.w3.org/2001/XMLSchema" xmlns:p="http://schemas.microsoft.com/office/2006/metadata/properties" xmlns:ns2="832d150b-d67c-4080-af75-03984fae70a2" xmlns:ns3="7cbe90c2-684b-4609-a702-c351b1ce3edf" targetNamespace="http://schemas.microsoft.com/office/2006/metadata/properties" ma:root="true" ma:fieldsID="2e2037da0079b07fb094e558153163ca" ns2:_="" ns3:_="">
    <xsd:import namespace="832d150b-d67c-4080-af75-03984fae70a2"/>
    <xsd:import namespace="7cbe90c2-684b-4609-a702-c351b1ce3ed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ServiceGenerationTime" minOccurs="0"/>
                <xsd:element ref="ns2:MediaServiceEventHashCode"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2d150b-d67c-4080-af75-03984fae70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02fd663b-f12d-4793-8d0f-f31da22be460"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cbe90c2-684b-4609-a702-c351b1ce3edf"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531f8d5-677d-44a6-a3d2-b6059b9afa87}" ma:internalName="TaxCatchAll" ma:showField="CatchAllData" ma:web="7cbe90c2-684b-4609-a702-c351b1ce3e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32d150b-d67c-4080-af75-03984fae70a2">
      <Terms xmlns="http://schemas.microsoft.com/office/infopath/2007/PartnerControls"/>
    </lcf76f155ced4ddcb4097134ff3c332f>
    <TaxCatchAll xmlns="7cbe90c2-684b-4609-a702-c351b1ce3edf" xsi:nil="true"/>
  </documentManagement>
</p:properties>
</file>

<file path=customXml/itemProps1.xml><?xml version="1.0" encoding="utf-8"?>
<ds:datastoreItem xmlns:ds="http://schemas.openxmlformats.org/officeDocument/2006/customXml" ds:itemID="{19250A40-CF1A-49A5-8F39-E5F9479C6827}"/>
</file>

<file path=customXml/itemProps2.xml><?xml version="1.0" encoding="utf-8"?>
<ds:datastoreItem xmlns:ds="http://schemas.openxmlformats.org/officeDocument/2006/customXml" ds:itemID="{593FB531-D33A-4DC8-B72E-E8B15FF92557}"/>
</file>

<file path=customXml/itemProps3.xml><?xml version="1.0" encoding="utf-8"?>
<ds:datastoreItem xmlns:ds="http://schemas.openxmlformats.org/officeDocument/2006/customXml" ds:itemID="{6D3E3951-0CAC-45A7-9514-4780431DAE36}"/>
</file>

<file path=docProps/app.xml><?xml version="1.0" encoding="utf-8"?>
<Properties xmlns="http://schemas.openxmlformats.org/officeDocument/2006/extended-properties" xmlns:vt="http://schemas.openxmlformats.org/officeDocument/2006/docPropsVTypes">
  <TotalTime>445</TotalTime>
  <Words>4548</Words>
  <Application>Microsoft Office PowerPoint</Application>
  <PresentationFormat>Widescreen</PresentationFormat>
  <Paragraphs>376</Paragraphs>
  <Slides>26</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Aptos</vt:lpstr>
      <vt:lpstr>Aptos Display</vt:lpstr>
      <vt:lpstr>Arial</vt:lpstr>
      <vt:lpstr>Calibri</vt:lpstr>
      <vt:lpstr>urw-geometric</vt:lpstr>
      <vt:lpstr>Office Theme</vt:lpstr>
      <vt:lpstr>Instructions for Customizing This Presentation </vt:lpstr>
      <vt:lpstr>The SLP’s Role in Pediatric Feeding Disorder</vt:lpstr>
      <vt:lpstr>Agenda</vt:lpstr>
      <vt:lpstr>What Is Pediatric Feeding Disorder (PFD)?</vt:lpstr>
      <vt:lpstr>Swallowing Disorders (Dysphagia)</vt:lpstr>
      <vt:lpstr>Incidence and Prevalence of PFD</vt:lpstr>
      <vt:lpstr>Signs and Symptoms: Medical and Nutritional Factors</vt:lpstr>
      <vt:lpstr>Signs and Symptoms: Feeding Skill Factors</vt:lpstr>
      <vt:lpstr>Signs and Symptoms: Psychosocial Factors</vt:lpstr>
      <vt:lpstr>Causes</vt:lpstr>
      <vt:lpstr>PFD Domains</vt:lpstr>
      <vt:lpstr>SLP Roles and Responsibilities </vt:lpstr>
      <vt:lpstr>Settings Where SLPs Work</vt:lpstr>
      <vt:lpstr>Team Approach</vt:lpstr>
      <vt:lpstr>Clinical Feeding Assessment</vt:lpstr>
      <vt:lpstr>Clinical Assessment: Infants</vt:lpstr>
      <vt:lpstr>Clinical Assessment: Toddlers + Children</vt:lpstr>
      <vt:lpstr>Instrumental Assessments </vt:lpstr>
      <vt:lpstr>Repeat Instrumental Assessments</vt:lpstr>
      <vt:lpstr>How can an SLP help?</vt:lpstr>
      <vt:lpstr>Compensatory Treatment</vt:lpstr>
      <vt:lpstr>Direct Interventions</vt:lpstr>
      <vt:lpstr>Developing a Treatment Plan</vt:lpstr>
      <vt:lpstr>ASHA Resources</vt:lpstr>
      <vt:lpstr>For More Information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Angela Morrell</dc:creator>
  <cp:lastModifiedBy>Stefanie LaManna</cp:lastModifiedBy>
  <cp:revision>34</cp:revision>
  <dcterms:created xsi:type="dcterms:W3CDTF">2024-12-26T18:18:29Z</dcterms:created>
  <dcterms:modified xsi:type="dcterms:W3CDTF">2025-06-27T16:27:19Z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0x0101004464267D2ADBB64485B4D75DFC82B8AB</vt:lpwstr>
  </property>
</Properties>
</file>