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21_EFF4A80C.xml" ContentType="application/vnd.ms-powerpoint.comments+xml"/>
  <Override PartName="/ppt/comments/modernComment_12F_C69A16FF.xml" ContentType="application/vnd.ms-powerpoint.comments+xml"/>
  <Override PartName="/ppt/notesSlides/notesSlide1.xml" ContentType="application/vnd.openxmlformats-officedocument.presentationml.notesSlide+xml"/>
  <Override PartName="/ppt/comments/modernComment_10C_EFA2DB43.xml" ContentType="application/vnd.ms-powerpoint.comments+xml"/>
  <Override PartName="/ppt/comments/modernComment_108_32DA6BCF.xml" ContentType="application/vnd.ms-powerpoint.comments+xml"/>
  <Override PartName="/ppt/comments/modernComment_120_28213DD8.xml" ContentType="application/vnd.ms-powerpoint.comments+xml"/>
  <Override PartName="/ppt/comments/modernComment_130_2A89B73F.xml" ContentType="application/vnd.ms-powerpoint.comments+xml"/>
  <Override PartName="/ppt/comments/modernComment_131_A2EC2CEF.xml" ContentType="application/vnd.ms-powerpoint.comments+xml"/>
  <Override PartName="/ppt/notesSlides/notesSlide2.xml" ContentType="application/vnd.openxmlformats-officedocument.presentationml.notesSlide+xml"/>
  <Override PartName="/ppt/comments/modernComment_10F_AF50109A.xml" ContentType="application/vnd.ms-powerpoint.comments+xml"/>
  <Override PartName="/ppt/comments/modernComment_110_B0C18A44.xml" ContentType="application/vnd.ms-powerpoint.comments+xml"/>
  <Override PartName="/ppt/comments/modernComment_12C_BD1CBE43.xml" ContentType="application/vnd.ms-powerpoint.comments+xml"/>
  <Override PartName="/ppt/comments/modernComment_125_90623A69.xml" ContentType="application/vnd.ms-powerpoint.comments+xml"/>
  <Override PartName="/ppt/comments/modernComment_128_470FA67D.xml" ContentType="application/vnd.ms-powerpoint.comments+xml"/>
  <Override PartName="/ppt/comments/modernComment_126_893AE8E5.xml" ContentType="application/vnd.ms-powerpoint.comments+xml"/>
  <Override PartName="/ppt/comments/modernComment_12B_9362AA1B.xml" ContentType="application/vnd.ms-powerpoint.comments+xml"/>
  <Override PartName="/ppt/comments/modernComment_141_8F09C829.xml" ContentType="application/vnd.ms-powerpoint.comment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89" r:id="rId3"/>
    <p:sldId id="301" r:id="rId4"/>
    <p:sldId id="258" r:id="rId5"/>
    <p:sldId id="269" r:id="rId6"/>
    <p:sldId id="267" r:id="rId7"/>
    <p:sldId id="303" r:id="rId8"/>
    <p:sldId id="268" r:id="rId9"/>
    <p:sldId id="270" r:id="rId10"/>
    <p:sldId id="264" r:id="rId11"/>
    <p:sldId id="288" r:id="rId12"/>
    <p:sldId id="304" r:id="rId13"/>
    <p:sldId id="305" r:id="rId14"/>
    <p:sldId id="290" r:id="rId15"/>
    <p:sldId id="266" r:id="rId16"/>
    <p:sldId id="278" r:id="rId17"/>
    <p:sldId id="281" r:id="rId18"/>
    <p:sldId id="280" r:id="rId19"/>
    <p:sldId id="279" r:id="rId20"/>
    <p:sldId id="306" r:id="rId21"/>
    <p:sldId id="271" r:id="rId22"/>
    <p:sldId id="307" r:id="rId23"/>
    <p:sldId id="272" r:id="rId24"/>
    <p:sldId id="273" r:id="rId25"/>
    <p:sldId id="300" r:id="rId26"/>
    <p:sldId id="308" r:id="rId27"/>
    <p:sldId id="292" r:id="rId28"/>
    <p:sldId id="293" r:id="rId29"/>
    <p:sldId id="296" r:id="rId30"/>
    <p:sldId id="297" r:id="rId31"/>
    <p:sldId id="298" r:id="rId32"/>
    <p:sldId id="294" r:id="rId33"/>
    <p:sldId id="299" r:id="rId34"/>
    <p:sldId id="319" r:id="rId35"/>
    <p:sldId id="286" r:id="rId36"/>
    <p:sldId id="321" r:id="rId37"/>
    <p:sldId id="322" r:id="rId38"/>
    <p:sldId id="285"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039E25-BDEE-AA7F-CB70-C179DCA827A8}" name="Guest User" initials="GU" userId="S::urn:spo:tenantanon#0a0685af-ce28-4b2d-9daf-12622c77878c::" providerId="AD"/>
  <p188:author id="{E52B2B42-B258-26BF-46C5-DD7937737803}" name="Ashley Haltenhof" initials="AH" userId="S::ahaltenhof@asha.org::43021d97-4b05-4c87-afd3-e963add2fb8f" providerId="AD"/>
  <p188:author id="{85A2BA89-FAE9-DDD8-45CF-771BF21062A8}" name="Cynthia Brennan" initials="CB" userId="S::cbaur@asha.org::97bdd7b6-b057-4828-a5e1-1799504c58d2" providerId="AD"/>
  <p188:author id="{B76749C9-E151-7DB1-C8DE-D9878B54D54B}" name="Kathleen Halverson" initials="KH" userId="S::khalvers@asha.org::c30aa468-3b00-4f46-80f8-fe2f0a15b8a1" providerId="AD"/>
  <p188:author id="{D3B565CB-33EE-AC6A-31F5-A2D9A9EE7535}" name="Brooke Hatfield" initials="BH" userId="S::bhatfield@asha.org::4d60a229-db22-4ad6-a572-41cee73c408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84E94"/>
    <a:srgbClr val="FCEC13"/>
    <a:srgbClr val="76B62C"/>
    <a:srgbClr val="E9661E"/>
    <a:srgbClr val="0266B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8/10/relationships/authors" Target="authors.xml"/><Relationship Id="rId20" Type="http://schemas.openxmlformats.org/officeDocument/2006/relationships/slide" Target="slides/slide19.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y Haltenhof" userId="43021d97-4b05-4c87-afd3-e963add2fb8f" providerId="ADAL" clId="{3BBE9F9E-BDCF-4BD5-94CB-031CCD59571F}"/>
    <pc:docChg chg="delSld">
      <pc:chgData name="Ashley Haltenhof" userId="43021d97-4b05-4c87-afd3-e963add2fb8f" providerId="ADAL" clId="{3BBE9F9E-BDCF-4BD5-94CB-031CCD59571F}" dt="2025-07-01T13:36:34.744" v="0" actId="2696"/>
      <pc:docMkLst>
        <pc:docMk/>
      </pc:docMkLst>
      <pc:sldChg chg="del">
        <pc:chgData name="Ashley Haltenhof" userId="43021d97-4b05-4c87-afd3-e963add2fb8f" providerId="ADAL" clId="{3BBE9F9E-BDCF-4BD5-94CB-031CCD59571F}" dt="2025-07-01T13:36:34.744" v="0" actId="2696"/>
        <pc:sldMkLst>
          <pc:docMk/>
          <pc:sldMk cId="3236157650" sldId="257"/>
        </pc:sldMkLst>
      </pc:sldChg>
    </pc:docChg>
  </pc:docChgLst>
</pc:chgInfo>
</file>

<file path=ppt/comments/modernComment_108_32DA6BCF.xml><?xml version="1.0" encoding="utf-8"?>
<p188:cmLst xmlns:a="http://schemas.openxmlformats.org/drawingml/2006/main" xmlns:r="http://schemas.openxmlformats.org/officeDocument/2006/relationships" xmlns:p188="http://schemas.microsoft.com/office/powerpoint/2018/8/main">
  <p188:cm id="{13D8479A-5225-4E2E-AF47-E1D184C306A4}" authorId="{D3B565CB-33EE-AC6A-31F5-A2D9A9EE7535}" status="resolved" created="2025-04-09T13:00:18.463" complete="100000">
    <ac:txMkLst xmlns:ac="http://schemas.microsoft.com/office/drawing/2013/main/command">
      <pc:docMk xmlns:pc="http://schemas.microsoft.com/office/powerpoint/2013/main/command"/>
      <pc:sldMk xmlns:pc="http://schemas.microsoft.com/office/powerpoint/2013/main/command" cId="853175247" sldId="264"/>
      <ac:spMk id="3" creationId="{0915E282-E21A-887D-8FF2-D6473B2D86DB}"/>
      <ac:txMk cp="316">
        <ac:context len="561" hash="4073278425"/>
      </ac:txMk>
    </ac:txMkLst>
    <p188:pos x="6588512" y="1084843"/>
    <p188:txBody>
      <a:bodyPr/>
      <a:lstStyle/>
      <a:p>
        <a:r>
          <a:rPr lang="en-US"/>
          <a:t>Spell these out?</a:t>
        </a:r>
      </a:p>
    </p188:txBody>
    <p188:extLst>
      <p:ext xmlns:p="http://schemas.openxmlformats.org/presentationml/2006/main" uri="{57CB4572-C831-44C2-8A1C-0ADB6CCDFE69}">
        <p223:reactions xmlns:p223="http://schemas.microsoft.com/office/powerpoint/2022/03/main">
          <p223:rxn type="👍">
            <p223:instance time="2025-04-09T13:17:46.428" authorId="{E52B2B42-B258-26BF-46C5-DD7937737803}"/>
          </p223:rxn>
        </p223:reactions>
      </p:ext>
    </p188:extLst>
  </p188:cm>
</p188:cmLst>
</file>

<file path=ppt/comments/modernComment_10C_EFA2DB43.xml><?xml version="1.0" encoding="utf-8"?>
<p188:cmLst xmlns:a="http://schemas.openxmlformats.org/drawingml/2006/main" xmlns:r="http://schemas.openxmlformats.org/officeDocument/2006/relationships" xmlns:p188="http://schemas.microsoft.com/office/powerpoint/2018/8/main">
  <p188:cm id="{3BF0E22A-54C6-4101-8A3D-92F3923DC08D}" authorId="{D3B565CB-33EE-AC6A-31F5-A2D9A9EE7535}" status="resolved" created="2025-06-24T16:37:59.499" complete="100000">
    <ac:deMkLst xmlns:ac="http://schemas.microsoft.com/office/drawing/2013/main/command">
      <pc:docMk xmlns:pc="http://schemas.microsoft.com/office/powerpoint/2013/main/command"/>
      <pc:sldMk xmlns:pc="http://schemas.microsoft.com/office/powerpoint/2013/main/command" cId="4020427587" sldId="268"/>
      <ac:spMk id="2" creationId="{1446576D-639A-18EB-812E-3A2CF7C89F7D}"/>
    </ac:deMkLst>
    <p188:txBody>
      <a:bodyPr/>
      <a:lstStyle/>
      <a:p>
        <a:r>
          <a:rPr lang="en-US"/>
          <a:t>There’s a box around this text that isn’t anywhere else - is there a reason or a weird PPT artifact?</a:t>
        </a:r>
      </a:p>
    </p188:txBody>
  </p188:cm>
</p188:cmLst>
</file>

<file path=ppt/comments/modernComment_10F_AF50109A.xml><?xml version="1.0" encoding="utf-8"?>
<p188:cmLst xmlns:a="http://schemas.openxmlformats.org/drawingml/2006/main" xmlns:r="http://schemas.openxmlformats.org/officeDocument/2006/relationships" xmlns:p188="http://schemas.microsoft.com/office/powerpoint/2018/8/main">
  <p188:cm id="{1E865F90-B38F-4C55-8B9B-DDD500DEBB95}" authorId="{D3B565CB-33EE-AC6A-31F5-A2D9A9EE7535}" status="resolved" created="2025-04-09T13:04:18.937" complete="100000">
    <ac:txMkLst xmlns:ac="http://schemas.microsoft.com/office/drawing/2013/main/command">
      <pc:docMk xmlns:pc="http://schemas.microsoft.com/office/powerpoint/2013/main/command"/>
      <pc:sldMk xmlns:pc="http://schemas.microsoft.com/office/powerpoint/2013/main/command" cId="2941259930" sldId="271"/>
      <ac:spMk id="3" creationId="{F08F99CA-F3FA-8FBB-B60F-794296F13C22}"/>
      <ac:txMk cp="298">
        <ac:context len="498" hash="4276194690"/>
      </ac:txMk>
    </ac:txMkLst>
    <p188:pos x="4469780" y="3002853"/>
    <p188:txBody>
      <a:bodyPr/>
      <a:lstStyle/>
      <a:p>
        <a:r>
          <a:rPr lang="en-US"/>
          <a:t>Maybe strike “better” </a:t>
        </a:r>
      </a:p>
    </p188:txBody>
    <p188:extLst>
      <p:ext xmlns:p="http://schemas.openxmlformats.org/presentationml/2006/main" uri="{57CB4572-C831-44C2-8A1C-0ADB6CCDFE69}">
        <p223:reactions xmlns:p223="http://schemas.microsoft.com/office/powerpoint/2022/03/main">
          <p223:rxn type="👍">
            <p223:instance time="2025-04-09T13:18:13.851" authorId="{E52B2B42-B258-26BF-46C5-DD7937737803}"/>
          </p223:rxn>
        </p223:reactions>
      </p:ext>
    </p188:extLst>
  </p188:cm>
</p188:cmLst>
</file>

<file path=ppt/comments/modernComment_110_B0C18A44.xml><?xml version="1.0" encoding="utf-8"?>
<p188:cmLst xmlns:a="http://schemas.openxmlformats.org/drawingml/2006/main" xmlns:r="http://schemas.openxmlformats.org/officeDocument/2006/relationships" xmlns:p188="http://schemas.microsoft.com/office/powerpoint/2018/8/main">
  <p188:cm id="{5F48E487-1FFD-4C88-98A4-6B8AB8B69764}" authorId="{D3B565CB-33EE-AC6A-31F5-A2D9A9EE7535}" status="resolved" created="2025-04-09T13:05:03.460" complete="100000">
    <ac:deMkLst xmlns:ac="http://schemas.microsoft.com/office/drawing/2013/main/command">
      <pc:docMk xmlns:pc="http://schemas.microsoft.com/office/powerpoint/2013/main/command"/>
      <pc:sldMk xmlns:pc="http://schemas.microsoft.com/office/powerpoint/2013/main/command" cId="2965473860" sldId="272"/>
      <ac:spMk id="3" creationId="{AA1F00BB-8277-F6B9-EC05-F6558FF876D1}"/>
    </ac:deMkLst>
    <p188:replyLst>
      <p188:reply id="{0BF5D702-921F-42EC-9C75-46C92C615390}" authorId="{E52B2B42-B258-26BF-46C5-DD7937737803}" created="2025-04-09T13:18:27.929">
        <p188:txBody>
          <a:bodyPr/>
          <a:lstStyle/>
          <a:p>
            <a:r>
              <a:rPr lang="en-US"/>
              <a:t>I should - thanks :)</a:t>
            </a:r>
          </a:p>
        </p188:txBody>
      </p188:reply>
      <p188:reply id="{76A8F19B-749F-4A92-B590-EDDB911F1FEC}" authorId="{E52B2B42-B258-26BF-46C5-DD7937737803}" created="2025-04-09T13:50:31.787">
        <p188:txBody>
          <a:bodyPr/>
          <a:lstStyle/>
          <a:p>
            <a:r>
              <a:rPr lang="en-US"/>
              <a:t>Putting it somewhere else :)</a:t>
            </a:r>
          </a:p>
        </p188:txBody>
      </p188:reply>
    </p188:replyLst>
    <p188:txBody>
      <a:bodyPr/>
      <a:lstStyle/>
      <a:p>
        <a:r>
          <a:rPr lang="en-US"/>
          <a:t>Do you want to include anything about restorative treatment?</a:t>
        </a:r>
      </a:p>
    </p188:txBody>
  </p188:cm>
</p188:cmLst>
</file>

<file path=ppt/comments/modernComment_120_28213DD8.xml><?xml version="1.0" encoding="utf-8"?>
<p188:cmLst xmlns:a="http://schemas.openxmlformats.org/drawingml/2006/main" xmlns:r="http://schemas.openxmlformats.org/officeDocument/2006/relationships" xmlns:p188="http://schemas.microsoft.com/office/powerpoint/2018/8/main">
  <p188:cm id="{AA89318C-31CC-450E-ACE4-4CC82D5AAC70}" authorId="{D3B565CB-33EE-AC6A-31F5-A2D9A9EE7535}" status="resolved" created="2025-04-09T13:00:36.656" complete="100000">
    <ac:deMkLst xmlns:ac="http://schemas.microsoft.com/office/drawing/2013/main/command">
      <pc:docMk xmlns:pc="http://schemas.microsoft.com/office/powerpoint/2013/main/command"/>
      <pc:sldMk xmlns:pc="http://schemas.microsoft.com/office/powerpoint/2013/main/command" cId="673267160" sldId="288"/>
      <ac:spMk id="3" creationId="{628F419E-3285-E3F0-E183-D38030063975}"/>
    </ac:deMkLst>
    <p188:txBody>
      <a:bodyPr/>
      <a:lstStyle/>
      <a:p>
        <a:r>
          <a:rPr lang="en-US"/>
          <a:t>and communication?</a:t>
        </a:r>
      </a:p>
    </p188:txBody>
  </p188:cm>
  <p188:cm id="{E3CF0AEC-B657-4BD8-A163-53BE491522A6}" authorId="{D3B565CB-33EE-AC6A-31F5-A2D9A9EE7535}" status="resolved" created="2025-06-24T16:39:00.841" complete="100000">
    <ac:txMkLst xmlns:ac="http://schemas.microsoft.com/office/drawing/2013/main/command">
      <pc:docMk xmlns:pc="http://schemas.microsoft.com/office/powerpoint/2013/main/command"/>
      <pc:sldMk xmlns:pc="http://schemas.microsoft.com/office/powerpoint/2013/main/command" cId="673267160" sldId="288"/>
      <ac:spMk id="3" creationId="{628F419E-3285-E3F0-E183-D38030063975}"/>
      <ac:txMk cp="64" len="9">
        <ac:context len="185" hash="1876436821"/>
      </ac:txMk>
    </ac:txMkLst>
    <p188:pos x="2701413" y="1227291"/>
    <p188:txBody>
      <a:bodyPr/>
      <a:lstStyle/>
      <a:p>
        <a:r>
          <a:rPr lang="en-US"/>
          <a:t>Screening?</a:t>
        </a:r>
      </a:p>
    </p188:txBody>
    <p188:extLst>
      <p:ext xmlns:p="http://schemas.openxmlformats.org/presentationml/2006/main" uri="{57CB4572-C831-44C2-8A1C-0ADB6CCDFE69}">
        <p223:reactions xmlns:p223="http://schemas.microsoft.com/office/powerpoint/2022/03/main">
          <p223:rxn type="👍">
            <p223:instance time="2025-06-30T15:41:32.846" authorId="{04039E25-BDEE-AA7F-CB70-C179DCA827A8}"/>
          </p223:rxn>
        </p223:reactions>
      </p:ext>
    </p188:extLst>
  </p188:cm>
</p188:cmLst>
</file>

<file path=ppt/comments/modernComment_121_EFF4A80C.xml><?xml version="1.0" encoding="utf-8"?>
<p188:cmLst xmlns:a="http://schemas.openxmlformats.org/drawingml/2006/main" xmlns:r="http://schemas.openxmlformats.org/officeDocument/2006/relationships" xmlns:p188="http://schemas.microsoft.com/office/powerpoint/2018/8/main">
  <p188:cm id="{0CD781E9-7023-4FB4-9DCF-7405AFF51D4B}" authorId="{D3B565CB-33EE-AC6A-31F5-A2D9A9EE7535}" status="resolved" created="2025-06-24T16:35:12.987" complete="100000">
    <ac:txMkLst xmlns:ac="http://schemas.microsoft.com/office/drawing/2013/main/command">
      <pc:docMk xmlns:pc="http://schemas.microsoft.com/office/powerpoint/2013/main/command"/>
      <pc:sldMk xmlns:pc="http://schemas.microsoft.com/office/powerpoint/2013/main/command" cId="4025788428" sldId="289"/>
      <ac:spMk id="63" creationId="{E6925DB0-4306-6F6C-A0A0-48EB0816A7A0}"/>
      <ac:txMk cp="52" len="2">
        <ac:context len="181" hash="1747548089"/>
      </ac:txMk>
    </ac:txMkLst>
    <p188:pos x="2730910" y="784840"/>
    <p188:txBody>
      <a:bodyPr/>
      <a:lstStyle/>
      <a:p>
        <a:r>
          <a:rPr lang="en-US"/>
          <a:t>There’s some inconsistency throughout for capitalization - my preference is not to treat it like title case (so don’t capitalize, like in the “When to consult an SLP” bullet) but am good with either way as long as it’s consistent. </a:t>
        </a:r>
      </a:p>
    </p188:txBody>
    <p188:extLst>
      <p:ext xmlns:p="http://schemas.openxmlformats.org/presentationml/2006/main" uri="{57CB4572-C831-44C2-8A1C-0ADB6CCDFE69}">
        <p223:reactions xmlns:p223="http://schemas.microsoft.com/office/powerpoint/2022/03/main">
          <p223:rxn type="👍">
            <p223:instance time="2025-06-30T13:49:00.430" authorId="{04039E25-BDEE-AA7F-CB70-C179DCA827A8}"/>
          </p223:rxn>
        </p223:reactions>
      </p:ext>
    </p188:extLst>
  </p188:cm>
</p188:cmLst>
</file>

<file path=ppt/comments/modernComment_125_90623A69.xml><?xml version="1.0" encoding="utf-8"?>
<p188:cmLst xmlns:a="http://schemas.openxmlformats.org/drawingml/2006/main" xmlns:r="http://schemas.openxmlformats.org/officeDocument/2006/relationships" xmlns:p188="http://schemas.microsoft.com/office/powerpoint/2018/8/main">
  <p188:cm id="{28111CD0-016E-449C-AC4B-72629902F656}" authorId="{D3B565CB-33EE-AC6A-31F5-A2D9A9EE7535}" status="resolved" created="2025-04-09T13:06:11.130" complete="100000">
    <pc:sldMkLst xmlns:pc="http://schemas.microsoft.com/office/powerpoint/2013/main/command">
      <pc:docMk/>
      <pc:sldMk cId="2422356585" sldId="293"/>
    </pc:sldMkLst>
    <p188:txBody>
      <a:bodyPr/>
      <a:lstStyle/>
      <a:p>
        <a:r>
          <a:rPr lang="en-US"/>
          <a:t>Provides? </a:t>
        </a:r>
      </a:p>
    </p188:txBody>
    <p188:extLst>
      <p:ext xmlns:p="http://schemas.openxmlformats.org/presentationml/2006/main" uri="{57CB4572-C831-44C2-8A1C-0ADB6CCDFE69}">
        <p223:reactions xmlns:p223="http://schemas.microsoft.com/office/powerpoint/2022/03/main">
          <p223:rxn type="👍">
            <p223:instance time="2025-04-09T13:18:36.616" authorId="{E52B2B42-B258-26BF-46C5-DD7937737803}"/>
          </p223:rxn>
        </p223:reactions>
      </p:ext>
    </p188:extLst>
  </p188:cm>
</p188:cmLst>
</file>

<file path=ppt/comments/modernComment_126_893AE8E5.xml><?xml version="1.0" encoding="utf-8"?>
<p188:cmLst xmlns:a="http://schemas.openxmlformats.org/drawingml/2006/main" xmlns:r="http://schemas.openxmlformats.org/officeDocument/2006/relationships" xmlns:p188="http://schemas.microsoft.com/office/powerpoint/2018/8/main">
  <p188:cm id="{6C2D921A-61CE-4D08-A945-4D9C37D48DFC}" authorId="{D3B565CB-33EE-AC6A-31F5-A2D9A9EE7535}" status="resolved" created="2025-04-09T13:07:42.627" complete="100000">
    <ac:deMkLst xmlns:ac="http://schemas.microsoft.com/office/drawing/2013/main/command">
      <pc:docMk xmlns:pc="http://schemas.microsoft.com/office/powerpoint/2013/main/command"/>
      <pc:sldMk xmlns:pc="http://schemas.microsoft.com/office/powerpoint/2013/main/command" cId="2302339301" sldId="294"/>
      <ac:spMk id="3" creationId="{A46ACA0B-FC60-D29E-DE67-482067409DD8}"/>
    </ac:deMkLst>
    <p188:replyLst>
      <p188:reply id="{414AF8CE-7893-4BAB-8319-C7761E5514A5}" authorId="{E52B2B42-B258-26BF-46C5-DD7937737803}" created="2025-04-09T13:19:03.476">
        <p188:txBody>
          <a:bodyPr/>
          <a:lstStyle/>
          <a:p>
            <a:r>
              <a:rPr lang="en-US"/>
              <a:t>Didn't know if I should get too in the weeds for timing's sake, but can add!</a:t>
            </a:r>
          </a:p>
        </p188:txBody>
      </p188:reply>
      <p188:reply id="{8C4CDE4D-C302-46F8-8F60-A84DFF18E25B}" authorId="{E52B2B42-B258-26BF-46C5-DD7937737803}" created="2025-04-09T16:49:59.156">
        <p188:txBody>
          <a:bodyPr/>
          <a:lstStyle/>
          <a:p>
            <a:r>
              <a:rPr lang="en-US"/>
              <a:t>I put 2, if you think I should do 1 for each, I can, but they kind of overlap</a:t>
            </a:r>
          </a:p>
        </p188:txBody>
      </p188:reply>
    </p188:replyLst>
    <p188:txBody>
      <a:bodyPr/>
      <a:lstStyle/>
      <a:p>
        <a:r>
          <a:rPr lang="en-US"/>
          <a:t>Would examples of how SLPs support these things be helpful? IE how does the work of an SLP promote compliance or reduce hospital admissions? </a:t>
        </a:r>
      </a:p>
    </p188:txBody>
  </p188:cm>
</p188:cmLst>
</file>

<file path=ppt/comments/modernComment_128_470FA67D.xml><?xml version="1.0" encoding="utf-8"?>
<p188:cmLst xmlns:a="http://schemas.openxmlformats.org/drawingml/2006/main" xmlns:r="http://schemas.openxmlformats.org/officeDocument/2006/relationships" xmlns:p188="http://schemas.microsoft.com/office/powerpoint/2018/8/main">
  <p188:cm id="{98F2C845-CE5F-46B2-AB82-6AB92DE87C72}" authorId="{D3B565CB-33EE-AC6A-31F5-A2D9A9EE7535}" created="2025-06-24T16:44:13.628">
    <ac:txMkLst xmlns:ac="http://schemas.microsoft.com/office/drawing/2013/main/command">
      <pc:docMk xmlns:pc="http://schemas.microsoft.com/office/powerpoint/2013/main/command"/>
      <pc:sldMk xmlns:pc="http://schemas.microsoft.com/office/powerpoint/2013/main/command" cId="1192207997" sldId="296"/>
      <ac:spMk id="3" creationId="{CC889A6C-7080-C238-378E-2E0F64F39D2F}"/>
      <ac:txMk cp="5" len="1">
        <ac:context len="435" hash="1323851450"/>
      </ac:txMk>
    </ac:txMkLst>
    <p188:pos x="1757516" y="401381"/>
    <p188:txBody>
      <a:bodyPr/>
      <a:lstStyle/>
      <a:p>
        <a:r>
          <a:rPr lang="en-US"/>
          <a:t>This sounds permission giving, so maybe just omit “can” on this and the following slides?</a:t>
        </a:r>
      </a:p>
    </p188:txBody>
  </p188:cm>
</p188:cmLst>
</file>

<file path=ppt/comments/modernComment_12B_9362AA1B.xml><?xml version="1.0" encoding="utf-8"?>
<p188:cmLst xmlns:a="http://schemas.openxmlformats.org/drawingml/2006/main" xmlns:r="http://schemas.openxmlformats.org/officeDocument/2006/relationships" xmlns:p188="http://schemas.microsoft.com/office/powerpoint/2018/8/main">
  <p188:cm id="{A6781478-05FC-4A4D-B38D-68408246F74D}" authorId="{D3B565CB-33EE-AC6A-31F5-A2D9A9EE7535}" status="resolved" created="2025-04-09T13:08:20.356" complete="100000">
    <ac:txMkLst xmlns:ac="http://schemas.microsoft.com/office/drawing/2013/main/command">
      <pc:docMk xmlns:pc="http://schemas.microsoft.com/office/powerpoint/2013/main/command"/>
      <pc:sldMk xmlns:pc="http://schemas.microsoft.com/office/powerpoint/2013/main/command" cId="2472716827" sldId="299"/>
      <ac:spMk id="3" creationId="{6D7C6181-6F93-E00C-ED0B-7E14AF855125}"/>
      <ac:txMk cp="520">
        <ac:context len="521" hash="3433939679"/>
      </ac:txMk>
    </ac:txMkLst>
    <p188:pos x="10067693" y="1463985"/>
    <p188:replyLst>
      <p188:reply id="{051BE9CE-D461-4D79-AD30-838E34D8A61F}" authorId="{E52B2B42-B258-26BF-46C5-DD7937737803}" created="2025-04-09T13:19:26.851">
        <p188:txBody>
          <a:bodyPr/>
          <a:lstStyle/>
          <a:p>
            <a:r>
              <a:rPr lang="en-US"/>
              <a:t>clinical areas, I'll fix</a:t>
            </a:r>
          </a:p>
        </p188:txBody>
      </p188:reply>
    </p188:replyLst>
    <p188:txBody>
      <a:bodyPr/>
      <a:lstStyle/>
      <a:p>
        <a:r>
          <a:rPr lang="en-US"/>
          <a:t>Related to the profession or to the clinical areas we address? </a:t>
        </a:r>
      </a:p>
    </p188:txBody>
  </p188:cm>
</p188:cmLst>
</file>

<file path=ppt/comments/modernComment_12C_BD1CBE43.xml><?xml version="1.0" encoding="utf-8"?>
<p188:cmLst xmlns:a="http://schemas.openxmlformats.org/drawingml/2006/main" xmlns:r="http://schemas.openxmlformats.org/officeDocument/2006/relationships" xmlns:p188="http://schemas.microsoft.com/office/powerpoint/2018/8/main">
  <p188:cm id="{9BDAE2BC-0CB2-42BF-B8D2-F15C335E62A3}" authorId="{D3B565CB-33EE-AC6A-31F5-A2D9A9EE7535}" status="resolved" created="2025-06-24T16:43:08.970" complete="100000">
    <ac:deMkLst xmlns:ac="http://schemas.microsoft.com/office/drawing/2013/main/command">
      <pc:docMk xmlns:pc="http://schemas.microsoft.com/office/powerpoint/2013/main/command"/>
      <pc:sldMk xmlns:pc="http://schemas.microsoft.com/office/powerpoint/2013/main/command" cId="3172777539" sldId="300"/>
      <ac:spMk id="3" creationId="{CA1B18BA-48C5-6462-491F-12C44AF93458}"/>
    </ac:deMkLst>
    <p188:txBody>
      <a:bodyPr/>
      <a:lstStyle/>
      <a:p>
        <a:r>
          <a:rPr lang="en-US"/>
          <a:t>Citation for the quote?</a:t>
        </a:r>
      </a:p>
    </p188:txBody>
  </p188:cm>
</p188:cmLst>
</file>

<file path=ppt/comments/modernComment_12F_C69A16FF.xml><?xml version="1.0" encoding="utf-8"?>
<p188:cmLst xmlns:a="http://schemas.openxmlformats.org/drawingml/2006/main" xmlns:r="http://schemas.openxmlformats.org/officeDocument/2006/relationships" xmlns:p188="http://schemas.microsoft.com/office/powerpoint/2018/8/main">
  <p188:cm id="{9B790E07-D5EE-4B9E-A047-3FA547AC4A4B}" authorId="{B76749C9-E151-7DB1-C8DE-D9878B54D54B}" status="resolved" created="2025-05-22T20:02:19.092">
    <ac:deMkLst xmlns:ac="http://schemas.microsoft.com/office/drawing/2013/main/command">
      <pc:docMk xmlns:pc="http://schemas.microsoft.com/office/powerpoint/2013/main/command"/>
      <pc:sldMk xmlns:pc="http://schemas.microsoft.com/office/powerpoint/2013/main/command" cId="3331987199" sldId="303"/>
      <ac:spMk id="2" creationId="{55283F13-6FBE-357B-4A3C-EA18A73C4B9D}"/>
    </ac:deMkLst>
    <p188:txBody>
      <a:bodyPr/>
      <a:lstStyle/>
      <a:p>
        <a:r>
          <a:rPr lang="en-US"/>
          <a:t>I suggest moving this as a “subsection” (the fourth one) below Section I (About SLPs). FYI. (Then, all after this would need to be renumbered of course.)</a:t>
        </a:r>
      </a:p>
    </p188:txBody>
    <p188:extLst>
      <p:ext xmlns:p="http://schemas.openxmlformats.org/presentationml/2006/main" uri="{57CB4572-C831-44C2-8A1C-0ADB6CCDFE69}">
        <p223:reactions xmlns:p223="http://schemas.microsoft.com/office/powerpoint/2022/03/main">
          <p223:rxn type="👍">
            <p223:instance time="2025-06-09T18:17:42.193" authorId="{E52B2B42-B258-26BF-46C5-DD7937737803}"/>
          </p223:rxn>
        </p223:reactions>
      </p:ext>
    </p188:extLst>
  </p188:cm>
  <p188:cm id="{D03A6EA5-48FD-4A5D-A89C-9D1ED2873BFD}" authorId="{B76749C9-E151-7DB1-C8DE-D9878B54D54B}" status="resolved" created="2025-05-22T20:42:55.112">
    <ac:txMkLst xmlns:ac="http://schemas.microsoft.com/office/drawing/2013/main/command">
      <pc:docMk xmlns:pc="http://schemas.microsoft.com/office/powerpoint/2013/main/command"/>
      <pc:sldMk xmlns:pc="http://schemas.microsoft.com/office/powerpoint/2013/main/command" cId="3331987199" sldId="303"/>
      <ac:spMk id="3" creationId="{D4E745AA-FEEE-11B9-926B-97BC3049D684}"/>
      <ac:txMk cp="229" len="26">
        <ac:context len="345" hash="917705369"/>
      </ac:txMk>
    </ac:txMkLst>
    <p188:pos x="6877050" y="2451100"/>
    <p188:txBody>
      <a:bodyPr/>
      <a:lstStyle/>
      <a:p>
        <a:r>
          <a:rPr lang="en-US"/>
          <a:t>Per ASHA Editorial Style, we try to only use the acronym “SLP” when referring to the person (the “-ist”) not when we are referring to the field (the “-y”). FYI.</a:t>
        </a:r>
      </a:p>
    </p188:txBody>
  </p188:cm>
</p188:cmLst>
</file>

<file path=ppt/comments/modernComment_130_2A89B73F.xml><?xml version="1.0" encoding="utf-8"?>
<p188:cmLst xmlns:a="http://schemas.openxmlformats.org/drawingml/2006/main" xmlns:r="http://schemas.openxmlformats.org/officeDocument/2006/relationships" xmlns:p188="http://schemas.microsoft.com/office/powerpoint/2018/8/main">
  <p188:cm id="{15B0C6D7-9CE5-4DAB-8B30-3F4E8EF1028C}" authorId="{B76749C9-E151-7DB1-C8DE-D9878B54D54B}" status="resolved" created="2025-05-22T21:43:08.262" complete="100000">
    <ac:txMkLst xmlns:ac="http://schemas.microsoft.com/office/drawing/2013/main/command">
      <pc:docMk xmlns:pc="http://schemas.microsoft.com/office/powerpoint/2013/main/command"/>
      <pc:sldMk xmlns:pc="http://schemas.microsoft.com/office/powerpoint/2013/main/command" cId="713668415" sldId="304"/>
      <ac:spMk id="3" creationId="{81C7FE44-4CED-CA84-8E54-B0566E98F0BA}"/>
      <ac:txMk cp="155">
        <ac:context len="311" hash="1039309763"/>
      </ac:txMk>
    </ac:txMkLst>
    <p188:pos x="5029200" y="2060575"/>
    <p188:txBody>
      <a:bodyPr/>
      <a:lstStyle/>
      <a:p>
        <a:r>
          <a:rPr lang="en-US"/>
          <a:t>“by”? Instead of “with”? If the SLP or radiologist is the one actually doing it, I’d use “by” vs. “with.”</a:t>
        </a:r>
      </a:p>
    </p188:txBody>
  </p188:cm>
  <p188:cm id="{B7060D95-3A2C-4EEE-8DFC-F79F4891E167}" authorId="{B76749C9-E151-7DB1-C8DE-D9878B54D54B}" status="resolved" created="2025-05-22T21:47:02.825" complete="100000">
    <ac:deMkLst xmlns:ac="http://schemas.microsoft.com/office/drawing/2013/main/command">
      <pc:docMk xmlns:pc="http://schemas.microsoft.com/office/powerpoint/2013/main/command"/>
      <pc:sldMk xmlns:pc="http://schemas.microsoft.com/office/powerpoint/2013/main/command" cId="713668415" sldId="304"/>
      <ac:spMk id="3" creationId="{81C7FE44-4CED-CA84-8E54-B0566E98F0BA}"/>
    </ac:deMkLst>
    <p188:txBody>
      <a:bodyPr/>
      <a:lstStyle/>
      <a:p>
        <a:r>
          <a:rPr lang="en-US"/>
          <a:t>You can also format this slide like so:
WHAT IS IT? (insert text from first item)
WHO DOES IT? (insert text from second item)
WHAT SPECIAL REQUIREMENTS DOES IT HAVE? (insert text from third item)
It would break up this slide more and make it “less text heavy” and more “distinctly separated into subsections” if you know what I mean.</a:t>
        </a:r>
      </a:p>
    </p188:txBody>
  </p188:cm>
</p188:cmLst>
</file>

<file path=ppt/comments/modernComment_131_A2EC2CEF.xml><?xml version="1.0" encoding="utf-8"?>
<p188:cmLst xmlns:a="http://schemas.openxmlformats.org/drawingml/2006/main" xmlns:r="http://schemas.openxmlformats.org/officeDocument/2006/relationships" xmlns:p188="http://schemas.microsoft.com/office/powerpoint/2018/8/main">
  <p188:cm id="{855FEBA7-0BD6-4277-A30F-724FE80AC96F}" authorId="{B76749C9-E151-7DB1-C8DE-D9878B54D54B}" status="resolved" created="2025-05-22T21:51:06.858">
    <ac:txMkLst xmlns:ac="http://schemas.microsoft.com/office/drawing/2013/main/command">
      <pc:docMk xmlns:pc="http://schemas.microsoft.com/office/powerpoint/2013/main/command"/>
      <pc:sldMk xmlns:pc="http://schemas.microsoft.com/office/powerpoint/2013/main/command" cId="2733386991" sldId="305"/>
      <ac:spMk id="3" creationId="{CD7F2FD4-6AF2-296B-F755-3CE2E6400C09}"/>
      <ac:txMk cp="93" len="1">
        <ac:context len="261" hash="3926743798"/>
      </ac:txMk>
    </ac:txMkLst>
    <p188:pos x="3933825" y="1041400"/>
    <p188:txBody>
      <a:bodyPr/>
      <a:lstStyle/>
      <a:p>
        <a:r>
          <a:rPr lang="en-US"/>
          <a:t>Change to “by” if the SLP is the one doing it. </a:t>
        </a:r>
      </a:p>
    </p188:txBody>
  </p188:cm>
</p188:cmLst>
</file>

<file path=ppt/comments/modernComment_141_8F09C829.xml><?xml version="1.0" encoding="utf-8"?>
<p188:cmLst xmlns:a="http://schemas.openxmlformats.org/drawingml/2006/main" xmlns:r="http://schemas.openxmlformats.org/officeDocument/2006/relationships" xmlns:p188="http://schemas.microsoft.com/office/powerpoint/2018/8/main">
  <p188:cm id="{7B8E8B0F-BBB4-41FE-BBA9-A7A1555412F3}" authorId="{D3B565CB-33EE-AC6A-31F5-A2D9A9EE7535}" status="resolved" created="2025-06-24T16:46:09.999" complete="100000">
    <ac:deMkLst xmlns:ac="http://schemas.microsoft.com/office/drawing/2013/main/command">
      <pc:docMk xmlns:pc="http://schemas.microsoft.com/office/powerpoint/2013/main/command"/>
      <pc:sldMk xmlns:pc="http://schemas.microsoft.com/office/powerpoint/2013/main/command" cId="2399782953" sldId="321"/>
      <ac:spMk id="2" creationId="{77490507-8743-ECBC-2E60-24AEACAB8AC0}"/>
    </ac:deMkLst>
    <p188:txBody>
      <a:bodyPr/>
      <a:lstStyle/>
      <a:p>
        <a:r>
          <a:rPr lang="en-US"/>
          <a:t>Want to add the new resource on state tags?</a:t>
        </a:r>
      </a:p>
    </p188:txBody>
    <p188:extLst>
      <p:ext xmlns:p="http://schemas.openxmlformats.org/presentationml/2006/main" uri="{57CB4572-C831-44C2-8A1C-0ADB6CCDFE69}">
        <p223:reactions xmlns:p223="http://schemas.microsoft.com/office/powerpoint/2022/03/main">
          <p223:rxn type="👍">
            <p223:instance time="2025-06-30T17:14:56.732" authorId="{04039E25-BDEE-AA7F-CB70-C179DCA827A8}"/>
          </p223:rxn>
        </p223:reaction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442E5C-7219-4D6D-8FE0-B62D866E6CB1}" type="datetimeFigureOut">
              <a:rPr lang="en-US" smtClean="0"/>
              <a:t>7/1/2025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62C4C6-77DC-4157-9A80-22077B640FF5}" type="slidenum">
              <a:rPr lang="en-US" smtClean="0"/>
              <a:t>‹#›</a:t>
            </a:fld>
            <a:endParaRPr lang="en-US"/>
          </a:p>
        </p:txBody>
      </p:sp>
    </p:spTree>
    <p:extLst>
      <p:ext uri="{BB962C8B-B14F-4D97-AF65-F5344CB8AC3E}">
        <p14:creationId xmlns:p14="http://schemas.microsoft.com/office/powerpoint/2010/main" val="4282064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241C6-2DFA-3D7E-FED6-E26F115F3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7EBCD9-1D18-61C5-B40A-0FAEA851F4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567A0A-4E9D-299A-CF00-7AD5A52CA1B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1BA12A4-D242-1F22-F9CB-BE49F69E47BF}"/>
              </a:ext>
            </a:extLst>
          </p:cNvPr>
          <p:cNvSpPr>
            <a:spLocks noGrp="1"/>
          </p:cNvSpPr>
          <p:nvPr>
            <p:ph type="sldNum" sz="quarter" idx="5"/>
          </p:nvPr>
        </p:nvSpPr>
        <p:spPr/>
        <p:txBody>
          <a:bodyPr/>
          <a:lstStyle/>
          <a:p>
            <a:fld id="{A462C4C6-77DC-4157-9A80-22077B640FF5}" type="slidenum">
              <a:rPr lang="en-US" smtClean="0"/>
              <a:t>8</a:t>
            </a:fld>
            <a:endParaRPr lang="en-US"/>
          </a:p>
        </p:txBody>
      </p:sp>
    </p:spTree>
    <p:extLst>
      <p:ext uri="{BB962C8B-B14F-4D97-AF65-F5344CB8AC3E}">
        <p14:creationId xmlns:p14="http://schemas.microsoft.com/office/powerpoint/2010/main" val="2326748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16</a:t>
            </a:fld>
            <a:endParaRPr lang="en-US"/>
          </a:p>
        </p:txBody>
      </p:sp>
    </p:spTree>
    <p:extLst>
      <p:ext uri="{BB962C8B-B14F-4D97-AF65-F5344CB8AC3E}">
        <p14:creationId xmlns:p14="http://schemas.microsoft.com/office/powerpoint/2010/main" val="1102765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6C75B-5A21-F5BC-A7D3-10F07DB122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9A8FF0D-CF46-32F4-52DA-748633C03B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D67143-6C46-3645-A850-4F0681F8296D}"/>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5" name="Footer Placeholder 4">
            <a:extLst>
              <a:ext uri="{FF2B5EF4-FFF2-40B4-BE49-F238E27FC236}">
                <a16:creationId xmlns:a16="http://schemas.microsoft.com/office/drawing/2014/main" id="{1AC9D489-1978-6C5F-E7AB-AC53DDD3C3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E4F783-CB34-E6D5-416B-3F4570B00354}"/>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3515788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1F282-5703-ABD0-DDC6-1412B7D543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F50E5A-C672-C6F5-C833-BC2653D296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FF8B0E-9F78-1C9D-BAD5-D350DEBF7CB7}"/>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5" name="Footer Placeholder 4">
            <a:extLst>
              <a:ext uri="{FF2B5EF4-FFF2-40B4-BE49-F238E27FC236}">
                <a16:creationId xmlns:a16="http://schemas.microsoft.com/office/drawing/2014/main" id="{B1BEC589-8BD2-E648-6AE1-6A19360E8C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4044D7-9789-C5BD-B57B-5CA2EC376B93}"/>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3867441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F181A-3C75-F373-D089-82EF05B7A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B8E972-BECF-5983-A20A-069B1350C3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73D304-886E-99E3-641F-366EF286F38C}"/>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5" name="Footer Placeholder 4">
            <a:extLst>
              <a:ext uri="{FF2B5EF4-FFF2-40B4-BE49-F238E27FC236}">
                <a16:creationId xmlns:a16="http://schemas.microsoft.com/office/drawing/2014/main" id="{B167AC4B-2E1C-2D8D-F249-965337EEA9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DD3126-3DA2-98F7-2AEB-D8CA99EE16B2}"/>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260561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B3D2F-2411-1B7A-8F26-5BAB2AF638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A77273-84C4-4192-9181-ED69161B1A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C41F33-390D-6D9F-960E-2AB4AD3A16C0}"/>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5" name="Footer Placeholder 4">
            <a:extLst>
              <a:ext uri="{FF2B5EF4-FFF2-40B4-BE49-F238E27FC236}">
                <a16:creationId xmlns:a16="http://schemas.microsoft.com/office/drawing/2014/main" id="{76E4DF87-52DE-4EC2-B9B6-6B7F12AAD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B52849-CDF3-4653-AA12-2D40090DFCBC}"/>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1141661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C2157-421B-0DE2-3712-99084475B6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EC659E-2629-ABBF-F1E1-513BDEA569E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BF64AD-B182-28E5-C7CC-359353413C9B}"/>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5" name="Footer Placeholder 4">
            <a:extLst>
              <a:ext uri="{FF2B5EF4-FFF2-40B4-BE49-F238E27FC236}">
                <a16:creationId xmlns:a16="http://schemas.microsoft.com/office/drawing/2014/main" id="{BB9FBF31-F81D-9D1B-2E7F-7493D87D26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2DC105-FD17-3EEC-64F6-CBD758B18FDD}"/>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1470290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C4276-03F0-B47F-D27D-C85E2EA2D1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E1A971-D686-5DCD-C18C-479540CAEC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633C1C-8F89-8419-E275-F004905D47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E316631-92EA-0528-0B36-6B86F954B770}"/>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6" name="Footer Placeholder 5">
            <a:extLst>
              <a:ext uri="{FF2B5EF4-FFF2-40B4-BE49-F238E27FC236}">
                <a16:creationId xmlns:a16="http://schemas.microsoft.com/office/drawing/2014/main" id="{C6047FBA-9220-F84F-B23D-1314658F10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F1B47B-1180-D45A-8956-EE13D7033912}"/>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2226421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66FA-0A17-820E-148B-A3130B2EDC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1E0672-D63A-9A5A-6EDB-346A8E979B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ABDF39-9A21-7A43-76C4-236D9C35DC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1AFE3D-88BB-32B1-63C3-D2DCCE038E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1CD29C-F276-6EB1-01CE-325699E62E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042F84-5DA0-BE08-219D-E870980A638B}"/>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8" name="Footer Placeholder 7">
            <a:extLst>
              <a:ext uri="{FF2B5EF4-FFF2-40B4-BE49-F238E27FC236}">
                <a16:creationId xmlns:a16="http://schemas.microsoft.com/office/drawing/2014/main" id="{60162E80-B5ED-FE87-DD76-3F549E0A5A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F9919C-24CD-05D6-EF80-E8DC0EC875C9}"/>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434159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528F6-DEFE-1022-86F7-4016F2A6EA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421803-0024-B1AD-3C4C-187238B6B3A6}"/>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4" name="Footer Placeholder 3">
            <a:extLst>
              <a:ext uri="{FF2B5EF4-FFF2-40B4-BE49-F238E27FC236}">
                <a16:creationId xmlns:a16="http://schemas.microsoft.com/office/drawing/2014/main" id="{D1A73AEC-10D0-496D-74CD-C6789CEDA0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F4B99C-2601-B5A9-66AD-D66A7D474119}"/>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231179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4A0A2C-07FD-EC6B-0454-24193ED4EAF1}"/>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3" name="Footer Placeholder 2">
            <a:extLst>
              <a:ext uri="{FF2B5EF4-FFF2-40B4-BE49-F238E27FC236}">
                <a16:creationId xmlns:a16="http://schemas.microsoft.com/office/drawing/2014/main" id="{EAF78E02-0AE4-8E4D-33DD-996356269D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B1293D-9775-2BD1-9B2D-A56F04D585BE}"/>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977979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A106C-5FE1-B643-21AF-53C33CCED5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84A822-0E2A-8660-2A5A-5C15FC3CBA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46828E-B6AA-D3EF-E06B-E7F503C7AD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2A58A8-2F49-417C-1141-6D4E519CF34F}"/>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6" name="Footer Placeholder 5">
            <a:extLst>
              <a:ext uri="{FF2B5EF4-FFF2-40B4-BE49-F238E27FC236}">
                <a16:creationId xmlns:a16="http://schemas.microsoft.com/office/drawing/2014/main" id="{9C640B6D-5D36-26E2-ACF8-A0EC0EE1B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59E770-5C00-2C86-8DE0-AF11FA7F77C6}"/>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2554994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48AB2-21F2-2DD8-6EB6-1547D93AF4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C066C7-5CF8-17B6-55DE-F9A1076B16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DB17E2-8382-8384-CFA6-20C0B92586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0D655A-35BE-E00F-3A90-E3CB111A3D6A}"/>
              </a:ext>
            </a:extLst>
          </p:cNvPr>
          <p:cNvSpPr>
            <a:spLocks noGrp="1"/>
          </p:cNvSpPr>
          <p:nvPr>
            <p:ph type="dt" sz="half" idx="10"/>
          </p:nvPr>
        </p:nvSpPr>
        <p:spPr/>
        <p:txBody>
          <a:bodyPr/>
          <a:lstStyle/>
          <a:p>
            <a:fld id="{0F529381-1008-40D6-B3B5-EE6A766FF704}" type="datetimeFigureOut">
              <a:rPr lang="en-US" smtClean="0"/>
              <a:t>7/1/2025</a:t>
            </a:fld>
            <a:endParaRPr lang="en-US"/>
          </a:p>
        </p:txBody>
      </p:sp>
      <p:sp>
        <p:nvSpPr>
          <p:cNvPr id="6" name="Footer Placeholder 5">
            <a:extLst>
              <a:ext uri="{FF2B5EF4-FFF2-40B4-BE49-F238E27FC236}">
                <a16:creationId xmlns:a16="http://schemas.microsoft.com/office/drawing/2014/main" id="{B71AF21D-5151-28E1-8B86-7F80F7CB6B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23B844-CD65-F42C-CC2C-1D1277529AC1}"/>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749875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74F77B-A589-6061-F215-A70BE3088F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2A5E855-F994-427F-FF71-3922BD6350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D447C7-EA78-7401-5CCD-6731734FDC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529381-1008-40D6-B3B5-EE6A766FF704}" type="datetimeFigureOut">
              <a:rPr lang="en-US" smtClean="0"/>
              <a:t>7/1/2025</a:t>
            </a:fld>
            <a:endParaRPr lang="en-US"/>
          </a:p>
        </p:txBody>
      </p:sp>
      <p:sp>
        <p:nvSpPr>
          <p:cNvPr id="5" name="Footer Placeholder 4">
            <a:extLst>
              <a:ext uri="{FF2B5EF4-FFF2-40B4-BE49-F238E27FC236}">
                <a16:creationId xmlns:a16="http://schemas.microsoft.com/office/drawing/2014/main" id="{EEFB6761-14A1-336D-31BE-8B33B6B639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00233D7-33E6-130C-46CE-E15CC0E33F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63D02C-B36E-46CB-B22F-8620E6A28AAE}" type="slidenum">
              <a:rPr lang="en-US" smtClean="0"/>
              <a:t>‹#›</a:t>
            </a:fld>
            <a:endParaRPr lang="en-US"/>
          </a:p>
        </p:txBody>
      </p:sp>
    </p:spTree>
    <p:extLst>
      <p:ext uri="{BB962C8B-B14F-4D97-AF65-F5344CB8AC3E}">
        <p14:creationId xmlns:p14="http://schemas.microsoft.com/office/powerpoint/2010/main" val="2553599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08_32DA6BCF.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20_28213DD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30_2A89B73F.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9O76ue_dsgs" TargetMode="External"/><Relationship Id="rId2" Type="http://schemas.microsoft.com/office/2018/10/relationships/comments" Target="../comments/modernComment_131_A2EC2CEF.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21_EFF4A80C.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microsoft.com/office/2018/10/relationships/comments" Target="../comments/modernComment_10F_AF50109A.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microsoft.com/office/2018/10/relationships/comments" Target="../comments/modernComment_110_B0C18A4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microsoft.com/office/2018/10/relationships/comments" Target="../comments/modernComment_12C_BD1CBE4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microsoft.com/office/2018/10/relationships/comments" Target="../comments/modernComment_125_90623A6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microsoft.com/office/2018/10/relationships/comments" Target="../comments/modernComment_128_470FA67D.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asha.org/practice/reimbursement/medicare/role-of-slps-maintaining-compliance-with-medicare-survey-and-certification-standards-for-snfs/" TargetMode="External"/><Relationship Id="rId2" Type="http://schemas.microsoft.com/office/2018/10/relationships/comments" Target="../comments/modernComment_126_893AE8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asha.org/practice/communication-access/" TargetMode="External"/><Relationship Id="rId2" Type="http://schemas.microsoft.com/office/2018/10/relationships/comments" Target="../comments/modernComment_12B_9362AA1B.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healthservices@asha.org"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asha.org/practice-portal/" TargetMode="External"/><Relationship Id="rId7" Type="http://schemas.openxmlformats.org/officeDocument/2006/relationships/hyperlink" Target="https://www.iddsi.org/" TargetMode="External"/><Relationship Id="rId2" Type="http://schemas.openxmlformats.org/officeDocument/2006/relationships/hyperlink" Target="https://www.asha.org/slp/healthcare/?srsltid=AfmBOorl1B3tUbC0SaTtE905kUBROSX_Vb2k2BiZy4odCgW4GAwneusL" TargetMode="External"/><Relationship Id="rId1" Type="http://schemas.openxmlformats.org/officeDocument/2006/relationships/slideLayout" Target="../slideLayouts/slideLayout2.xml"/><Relationship Id="rId6" Type="http://schemas.openxmlformats.org/officeDocument/2006/relationships/hyperlink" Target="https://www.asha.org/practice-portal/resources/videofluoroscopic-swallow-study/?srsltid=AfmBOop-Z__7v5pCZ00YYH1Jb_x5kgHSs01834hopG7YRXmLdaYkpmv8" TargetMode="External"/><Relationship Id="rId5" Type="http://schemas.openxmlformats.org/officeDocument/2006/relationships/hyperlink" Target="https://www.asha.org/practice-portal/resources/flexible-endoscopic-evaluation-of-swallowing/" TargetMode="External"/><Relationship Id="rId4" Type="http://schemas.openxmlformats.org/officeDocument/2006/relationships/hyperlink" Target="https://apps.asha.org/EvidenceMaps/" TargetMode="External"/></Relationships>
</file>

<file path=ppt/slides/_rels/slide36.xml.rels><?xml version="1.0" encoding="UTF-8" standalone="yes"?>
<Relationships xmlns="http://schemas.openxmlformats.org/package/2006/relationships"><Relationship Id="rId8" Type="http://schemas.openxmlformats.org/officeDocument/2006/relationships/hyperlink" Target="https://www.asha.org/practice/communication-access/" TargetMode="External"/><Relationship Id="rId3" Type="http://schemas.openxmlformats.org/officeDocument/2006/relationships/hyperlink" Target="https://www.asha.org/practice/reimbursement/medicare/what-slps-need-to-know-about-the-new-medicare-snf-payment-model/" TargetMode="External"/><Relationship Id="rId7" Type="http://schemas.openxmlformats.org/officeDocument/2006/relationships/hyperlink" Target="https://www.asha.org/practice/reimbursement/medicare/role-of-slps-maintaining-compliance-with-medicare-survey-and-certification-standards-for-snfs/" TargetMode="External"/><Relationship Id="rId2" Type="http://schemas.microsoft.com/office/2018/10/relationships/comments" Target="../comments/modernComment_141_8F09C829.xml"/><Relationship Id="rId1" Type="http://schemas.openxmlformats.org/officeDocument/2006/relationships/slideLayout" Target="../slideLayouts/slideLayout2.xml"/><Relationship Id="rId6" Type="http://schemas.openxmlformats.org/officeDocument/2006/relationships/hyperlink" Target="https://www.asha.org/advocacy/patient-driven-payment-model-slp-value/" TargetMode="External"/><Relationship Id="rId5" Type="http://schemas.openxmlformats.org/officeDocument/2006/relationships/hyperlink" Target="https://www.asha.org/advocacy/patient-driven-payment-model-advocacy/" TargetMode="External"/><Relationship Id="rId4" Type="http://schemas.openxmlformats.org/officeDocument/2006/relationships/hyperlink" Target="https://www.asha.org/practice/reimbursement/medicare/demonstrating-the-value-of-slp-services-in-pdpm/"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s://www.cms.gov/Medicare/Medicare-Fee-for-Service-Payment/SNFPPS/PDPM" TargetMode="External"/><Relationship Id="rId2" Type="http://schemas.openxmlformats.org/officeDocument/2006/relationships/hyperlink" Target="https://www.cms.gov/Medicare/Medicare-Fee-for-Service-Payment/SNFPPS" TargetMode="External"/><Relationship Id="rId1" Type="http://schemas.openxmlformats.org/officeDocument/2006/relationships/slideLayout" Target="../slideLayouts/slideLayout2.xml"/><Relationship Id="rId5" Type="http://schemas.openxmlformats.org/officeDocument/2006/relationships/hyperlink" Target="https://www.cms.gov/Medicare/Quality-Initiatives-Patient-Assessment-Instruments/NursingHomeQualityInits/MDS30RAIManual.html" TargetMode="External"/><Relationship Id="rId4" Type="http://schemas.openxmlformats.org/officeDocument/2006/relationships/hyperlink" Target="https://www.cms.gov/Medicare/Medicare-Fee-for-Service-Payment/SNFPPS/therapyresearch.html"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doi.org/10.1044/2020_AJSLP-19-00063" TargetMode="External"/><Relationship Id="rId7" Type="http://schemas.openxmlformats.org/officeDocument/2006/relationships/hyperlink" Target="https://doi.org/10.1111/j.1600-051X.1984.tb02211.x" TargetMode="External"/><Relationship Id="rId2" Type="http://schemas.openxmlformats.org/officeDocument/2006/relationships/hyperlink" Target="https://www.cms.gov/files/document/finalmds-30-rai-manual-v1191october2024.pdf" TargetMode="External"/><Relationship Id="rId1" Type="http://schemas.openxmlformats.org/officeDocument/2006/relationships/slideLayout" Target="../slideLayouts/slideLayout2.xml"/><Relationship Id="rId6" Type="http://schemas.openxmlformats.org/officeDocument/2006/relationships/hyperlink" Target="https://doi.org/10.1044/leader.FTR1.23052018.50" TargetMode="External"/><Relationship Id="rId5" Type="http://schemas.openxmlformats.org/officeDocument/2006/relationships/hyperlink" Target="https://doi.org/10.3390/jcm11123521" TargetMode="External"/><Relationship Id="rId4" Type="http://schemas.openxmlformats.org/officeDocument/2006/relationships/hyperlink" Target="https://doi.org/10.1017/ice.2015.77"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sha.org/slp/healthcare/healthcareinservicetools/#referral-guidelines" TargetMode="External"/><Relationship Id="rId2" Type="http://schemas.microsoft.com/office/2018/10/relationships/comments" Target="../comments/modernComment_12F_C69A16FF.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0C_EFA2DB43.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www.youtube.com/watch?v=Xxfqb5I1zmc" TargetMode="External"/><Relationship Id="rId4" Type="http://schemas.openxmlformats.org/officeDocument/2006/relationships/hyperlink" Target="https://www.youtube.com/watch?v=6DdwhoWiPz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0" name="Freeform: Shape 3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2" name="Freeform: Shape 4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D2790A5-7A33-6629-FE77-2F7D6755B8D0}"/>
              </a:ext>
            </a:extLst>
          </p:cNvPr>
          <p:cNvSpPr>
            <a:spLocks noGrp="1"/>
          </p:cNvSpPr>
          <p:nvPr>
            <p:ph type="ctrTitle"/>
          </p:nvPr>
        </p:nvSpPr>
        <p:spPr>
          <a:xfrm>
            <a:off x="1524003" y="1999615"/>
            <a:ext cx="9144000" cy="2764028"/>
          </a:xfrm>
        </p:spPr>
        <p:txBody>
          <a:bodyPr anchor="ctr">
            <a:normAutofit fontScale="90000"/>
          </a:bodyPr>
          <a:lstStyle/>
          <a:p>
            <a:r>
              <a:rPr lang="en-US" sz="5000"/>
              <a:t>The Value of Speech-Language Pathology in the Skilled Nursing and Long-term Care Settings</a:t>
            </a:r>
            <a:br>
              <a:rPr lang="en-US" sz="5000"/>
            </a:br>
            <a:endParaRPr lang="en-US" sz="5000"/>
          </a:p>
        </p:txBody>
      </p:sp>
      <p:sp>
        <p:nvSpPr>
          <p:cNvPr id="3" name="Subtitle 2">
            <a:extLst>
              <a:ext uri="{FF2B5EF4-FFF2-40B4-BE49-F238E27FC236}">
                <a16:creationId xmlns:a16="http://schemas.microsoft.com/office/drawing/2014/main" id="{09237603-26A7-D9A4-896A-69EF24AC101D}"/>
              </a:ext>
            </a:extLst>
          </p:cNvPr>
          <p:cNvSpPr>
            <a:spLocks noGrp="1"/>
          </p:cNvSpPr>
          <p:nvPr>
            <p:ph type="subTitle" idx="1"/>
          </p:nvPr>
        </p:nvSpPr>
        <p:spPr>
          <a:xfrm>
            <a:off x="1966912" y="5645150"/>
            <a:ext cx="8258176" cy="631825"/>
          </a:xfrm>
        </p:spPr>
        <p:txBody>
          <a:bodyPr anchor="ctr">
            <a:normAutofit/>
          </a:bodyPr>
          <a:lstStyle/>
          <a:p>
            <a:r>
              <a:rPr lang="en-US" sz="2800"/>
              <a:t>Inservice Presentation</a:t>
            </a:r>
          </a:p>
        </p:txBody>
      </p:sp>
      <p:sp>
        <p:nvSpPr>
          <p:cNvPr id="44" name="Rectangle 4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3349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33AF1-7199-923C-5CA1-24EB0F462A0C}"/>
              </a:ext>
            </a:extLst>
          </p:cNvPr>
          <p:cNvSpPr>
            <a:spLocks noGrp="1"/>
          </p:cNvSpPr>
          <p:nvPr>
            <p:ph type="title"/>
          </p:nvPr>
        </p:nvSpPr>
        <p:spPr>
          <a:xfrm>
            <a:off x="838200" y="365125"/>
            <a:ext cx="10515600" cy="1325563"/>
          </a:xfrm>
        </p:spPr>
        <p:txBody>
          <a:bodyPr anchor="ctr">
            <a:normAutofit/>
          </a:bodyPr>
          <a:lstStyle/>
          <a:p>
            <a:r>
              <a:rPr lang="en-US"/>
              <a:t>How is Swallowing Assessed? </a:t>
            </a:r>
          </a:p>
        </p:txBody>
      </p:sp>
      <p:sp>
        <p:nvSpPr>
          <p:cNvPr id="3" name="Content Placeholder 2">
            <a:extLst>
              <a:ext uri="{FF2B5EF4-FFF2-40B4-BE49-F238E27FC236}">
                <a16:creationId xmlns:a16="http://schemas.microsoft.com/office/drawing/2014/main" id="{0915E282-E21A-887D-8FF2-D6473B2D86DB}"/>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Swallowing assessments include the following components:</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The </a:t>
            </a: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Clinical Swallow Evaluation (CSE)</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—also called the “bedside evaluation.”</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Instrumental assessments—including the following:</a:t>
            </a:r>
          </a:p>
          <a:p>
            <a:pPr marL="1314450" marR="0" lvl="1"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MBSS/VFSS </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Modified Barium Swallow Study / </a:t>
            </a:r>
            <a:r>
              <a:rPr kumimoji="0" lang="en-US" sz="2400" b="0" i="0" u="none" strike="noStrike" kern="1200" cap="none" spc="0" normalizeH="0" baseline="0" noProof="0" dirty="0" err="1">
                <a:ln>
                  <a:noFill/>
                </a:ln>
                <a:solidFill>
                  <a:prstClr val="black"/>
                </a:solidFill>
                <a:effectLst/>
                <a:uLnTx/>
                <a:uFillTx/>
                <a:latin typeface="Aptos" panose="02110004020202020204"/>
                <a:ea typeface="+mn-ea"/>
                <a:cs typeface="+mn-cs"/>
              </a:rPr>
              <a:t>Videofluoroscopic</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Swallowing Study</a:t>
            </a:r>
          </a:p>
          <a:p>
            <a:pPr marL="12573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FEES</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 Fiberoptic Endoscopic Evaluation of Swallowing</a:t>
            </a:r>
          </a:p>
          <a:p>
            <a:pPr marL="12573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dirty="0"/>
              <a:t>Without imaging procedures like MBSS and FEES, it is insufficient to infer specific information related to laryngeal, pharyngeal, or upper esophageal anatomy and physiology required to develop effective treatment options (Garand et al., 2020). </a:t>
            </a:r>
          </a:p>
        </p:txBody>
      </p:sp>
    </p:spTree>
    <p:extLst>
      <p:ext uri="{BB962C8B-B14F-4D97-AF65-F5344CB8AC3E}">
        <p14:creationId xmlns:p14="http://schemas.microsoft.com/office/powerpoint/2010/main" val="853175247"/>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DE65C-7B13-BD4E-E730-ED325F4F89E6}"/>
              </a:ext>
            </a:extLst>
          </p:cNvPr>
          <p:cNvSpPr>
            <a:spLocks noGrp="1"/>
          </p:cNvSpPr>
          <p:nvPr>
            <p:ph type="title"/>
          </p:nvPr>
        </p:nvSpPr>
        <p:spPr/>
        <p:txBody>
          <a:bodyPr/>
          <a:lstStyle/>
          <a:p>
            <a:r>
              <a:rPr lang="en-US"/>
              <a:t>Clinical Swallow Evaluation (CSE)</a:t>
            </a:r>
          </a:p>
        </p:txBody>
      </p:sp>
      <p:sp>
        <p:nvSpPr>
          <p:cNvPr id="3" name="Content Placeholder 2">
            <a:extLst>
              <a:ext uri="{FF2B5EF4-FFF2-40B4-BE49-F238E27FC236}">
                <a16:creationId xmlns:a16="http://schemas.microsoft.com/office/drawing/2014/main" id="{628F419E-3285-E3F0-E183-D38030063975}"/>
              </a:ext>
            </a:extLst>
          </p:cNvPr>
          <p:cNvSpPr>
            <a:spLocks noGrp="1"/>
          </p:cNvSpPr>
          <p:nvPr>
            <p:ph idx="1"/>
          </p:nvPr>
        </p:nvSpPr>
        <p:spPr/>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The CSE includes the following components: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medical chart review</a:t>
            </a:r>
          </a:p>
          <a:p>
            <a:pPr lvl="1">
              <a:defRPr/>
            </a:pPr>
            <a:r>
              <a:rPr lang="en-US" sz="2800" dirty="0">
                <a:solidFill>
                  <a:prstClr val="black"/>
                </a:solidFill>
                <a:latin typeface="Aptos" panose="02110004020202020204"/>
              </a:rPr>
              <a:t>screening</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of cognition and communication</a:t>
            </a:r>
            <a:endParaRPr lang="en-US" sz="2800" b="0" i="0" u="none" strike="noStrike" kern="1200" cap="none" spc="0" normalizeH="0" baseline="0" noProof="0" dirty="0">
              <a:ln>
                <a:noFill/>
              </a:ln>
              <a:solidFill>
                <a:prstClr val="black"/>
              </a:solidFill>
              <a:effectLst/>
              <a:uLnTx/>
              <a:uFillTx/>
              <a:latin typeface="Aptos" panose="02110004020202020204"/>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oral-motor exam</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positioning for feeding</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food and liquid trials, as appropriate</a:t>
            </a:r>
          </a:p>
          <a:p>
            <a:endParaRPr lang="en-US" dirty="0"/>
          </a:p>
        </p:txBody>
      </p:sp>
    </p:spTree>
    <p:extLst>
      <p:ext uri="{BB962C8B-B14F-4D97-AF65-F5344CB8AC3E}">
        <p14:creationId xmlns:p14="http://schemas.microsoft.com/office/powerpoint/2010/main" val="673267160"/>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11B1E-9822-596F-B192-22A56246E6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7DBF2A-3654-A23C-C746-DE6EDF11A790}"/>
              </a:ext>
            </a:extLst>
          </p:cNvPr>
          <p:cNvSpPr>
            <a:spLocks noGrp="1"/>
          </p:cNvSpPr>
          <p:nvPr>
            <p:ph type="title"/>
          </p:nvPr>
        </p:nvSpPr>
        <p:spPr>
          <a:xfrm>
            <a:off x="838199" y="365126"/>
            <a:ext cx="11077575" cy="863600"/>
          </a:xfrm>
        </p:spPr>
        <p:txBody>
          <a:bodyPr anchor="b">
            <a:normAutofit/>
          </a:bodyPr>
          <a:lstStyle/>
          <a:p>
            <a:r>
              <a:rPr lang="en-US" dirty="0"/>
              <a:t>Instrumental MBSS/VFSS</a:t>
            </a:r>
          </a:p>
        </p:txBody>
      </p:sp>
      <p:sp>
        <p:nvSpPr>
          <p:cNvPr id="3" name="Content Placeholder 2">
            <a:extLst>
              <a:ext uri="{FF2B5EF4-FFF2-40B4-BE49-F238E27FC236}">
                <a16:creationId xmlns:a16="http://schemas.microsoft.com/office/drawing/2014/main" id="{81C7FE44-4CED-CA84-8E54-B0566E98F0BA}"/>
              </a:ext>
            </a:extLst>
          </p:cNvPr>
          <p:cNvSpPr>
            <a:spLocks noGrp="1"/>
          </p:cNvSpPr>
          <p:nvPr>
            <p:ph idx="1"/>
          </p:nvPr>
        </p:nvSpPr>
        <p:spPr>
          <a:xfrm>
            <a:off x="838200" y="1825625"/>
            <a:ext cx="10515600" cy="4003675"/>
          </a:xfrm>
        </p:spPr>
        <p:txBody>
          <a:bodyPr>
            <a:normAutofit/>
          </a:bodyPr>
          <a:lstStyle/>
          <a:p>
            <a:pPr marL="0" indent="0">
              <a:buNone/>
            </a:pPr>
            <a:r>
              <a:rPr lang="en-US" dirty="0"/>
              <a:t>MBSS/VFSS is an imaging procedure that</a:t>
            </a:r>
          </a:p>
          <a:p>
            <a:pPr lvl="1"/>
            <a:r>
              <a:rPr lang="en-US" sz="2800" dirty="0"/>
              <a:t>evaluates swallowing anatomy and function and</a:t>
            </a:r>
          </a:p>
          <a:p>
            <a:pPr lvl="1"/>
            <a:r>
              <a:rPr lang="en-US" sz="2800" dirty="0"/>
              <a:t>screens esophageal structure and function.</a:t>
            </a:r>
          </a:p>
          <a:p>
            <a:pPr lvl="1"/>
            <a:endParaRPr lang="en-US" sz="2800" dirty="0"/>
          </a:p>
          <a:p>
            <a:pPr marL="457200" lvl="1" indent="-457200">
              <a:buNone/>
            </a:pPr>
            <a:r>
              <a:rPr lang="en-US" sz="2800" dirty="0"/>
              <a:t>MBSS/VFSS</a:t>
            </a:r>
          </a:p>
          <a:p>
            <a:pPr lvl="1"/>
            <a:r>
              <a:rPr lang="en-US" sz="2800" dirty="0"/>
              <a:t>is completed by the SLP and the radiologist or radiology technician* and</a:t>
            </a:r>
          </a:p>
          <a:p>
            <a:pPr lvl="1"/>
            <a:r>
              <a:rPr lang="en-US" sz="2800" dirty="0"/>
              <a:t>requires access to a radiology suite—thus, often requiring transportation to an off-site facility.</a:t>
            </a:r>
          </a:p>
        </p:txBody>
      </p:sp>
      <p:sp>
        <p:nvSpPr>
          <p:cNvPr id="4" name="TextBox 3">
            <a:extLst>
              <a:ext uri="{FF2B5EF4-FFF2-40B4-BE49-F238E27FC236}">
                <a16:creationId xmlns:a16="http://schemas.microsoft.com/office/drawing/2014/main" id="{66EABF79-597B-A2DC-3566-9567134AC09E}"/>
              </a:ext>
            </a:extLst>
          </p:cNvPr>
          <p:cNvSpPr txBox="1"/>
          <p:nvPr/>
        </p:nvSpPr>
        <p:spPr>
          <a:xfrm>
            <a:off x="4591050" y="5981700"/>
            <a:ext cx="732472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Aptos" panose="02110004020202020204"/>
                <a:ea typeface="+mn-ea"/>
                <a:cs typeface="+mn-cs"/>
              </a:rPr>
              <a:t>*Depending on state regulations as well as payer and facility policies.</a:t>
            </a:r>
          </a:p>
        </p:txBody>
      </p:sp>
    </p:spTree>
    <p:extLst>
      <p:ext uri="{BB962C8B-B14F-4D97-AF65-F5344CB8AC3E}">
        <p14:creationId xmlns:p14="http://schemas.microsoft.com/office/powerpoint/2010/main" val="713668415"/>
      </p:ext>
    </p:extLst>
  </p:cSld>
  <p:clrMapOvr>
    <a:masterClrMapping/>
  </p:clrMapOvr>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5F415-1C2F-92B0-1EDD-7B8F4E4F68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0B57CA-0A7D-1F4C-F615-4EC1139586B2}"/>
              </a:ext>
            </a:extLst>
          </p:cNvPr>
          <p:cNvSpPr>
            <a:spLocks noGrp="1"/>
          </p:cNvSpPr>
          <p:nvPr>
            <p:ph type="title"/>
          </p:nvPr>
        </p:nvSpPr>
        <p:spPr>
          <a:xfrm>
            <a:off x="838200" y="365125"/>
            <a:ext cx="10515600" cy="854075"/>
          </a:xfrm>
        </p:spPr>
        <p:txBody>
          <a:bodyPr anchor="b">
            <a:normAutofit/>
          </a:bodyPr>
          <a:lstStyle/>
          <a:p>
            <a:r>
              <a:rPr lang="en-US" dirty="0"/>
              <a:t>Instrumental Assessments: FEES</a:t>
            </a:r>
          </a:p>
        </p:txBody>
      </p:sp>
      <p:sp>
        <p:nvSpPr>
          <p:cNvPr id="3" name="Content Placeholder 2">
            <a:extLst>
              <a:ext uri="{FF2B5EF4-FFF2-40B4-BE49-F238E27FC236}">
                <a16:creationId xmlns:a16="http://schemas.microsoft.com/office/drawing/2014/main" id="{CD7F2FD4-6AF2-296B-F755-3CE2E6400C09}"/>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indent="0">
              <a:buNone/>
            </a:pPr>
            <a:r>
              <a:rPr lang="en-US" dirty="0"/>
              <a:t>FEES is an imaging procedure that </a:t>
            </a:r>
          </a:p>
          <a:p>
            <a:pPr lvl="1"/>
            <a:r>
              <a:rPr lang="en-US" sz="2800" dirty="0"/>
              <a:t>evaluates oropharyngeal swallowing function;</a:t>
            </a:r>
          </a:p>
          <a:p>
            <a:pPr lvl="1"/>
            <a:r>
              <a:rPr lang="en-US" sz="2800" dirty="0"/>
              <a:t>is completed by the SLP;* and</a:t>
            </a:r>
          </a:p>
          <a:p>
            <a:pPr lvl="1"/>
            <a:r>
              <a:rPr lang="en-US" sz="2800" dirty="0"/>
              <a:t>can be performed on-site—at the bedside.</a:t>
            </a:r>
          </a:p>
          <a:p>
            <a:pPr marL="457200" lvl="1" indent="-457200">
              <a:buNone/>
            </a:pPr>
            <a:endParaRPr lang="en-US" sz="2800" dirty="0"/>
          </a:p>
          <a:p>
            <a:pPr marL="0" lvl="1" indent="0">
              <a:buNone/>
            </a:pPr>
            <a:r>
              <a:rPr lang="en-US" sz="2800" dirty="0"/>
              <a:t>For example, see the following video, which shows what this imaging procedure entails.</a:t>
            </a:r>
          </a:p>
          <a:p>
            <a:pPr marL="457200" lvl="1" indent="228600"/>
            <a:r>
              <a:rPr lang="en-US" sz="2800" i="1" dirty="0">
                <a:hlinkClick r:id="rId3"/>
              </a:rPr>
              <a:t>FEES Swallowing Study</a:t>
            </a:r>
            <a:endParaRPr lang="en-US" sz="2800" dirty="0"/>
          </a:p>
        </p:txBody>
      </p:sp>
      <p:sp>
        <p:nvSpPr>
          <p:cNvPr id="4" name="TextBox 3">
            <a:extLst>
              <a:ext uri="{FF2B5EF4-FFF2-40B4-BE49-F238E27FC236}">
                <a16:creationId xmlns:a16="http://schemas.microsoft.com/office/drawing/2014/main" id="{F39DB897-27A4-606A-4687-C2672A8F6BEF}"/>
              </a:ext>
            </a:extLst>
          </p:cNvPr>
          <p:cNvSpPr txBox="1"/>
          <p:nvPr/>
        </p:nvSpPr>
        <p:spPr>
          <a:xfrm>
            <a:off x="3067514" y="5807631"/>
            <a:ext cx="9218165"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Aptos" panose="02110004020202020204"/>
                <a:ea typeface="+mn-ea"/>
                <a:cs typeface="+mn-cs"/>
              </a:rPr>
              <a:t>*State licensure regulations may require additional personnel present during the FEES exam.</a:t>
            </a:r>
          </a:p>
        </p:txBody>
      </p:sp>
    </p:spTree>
    <p:extLst>
      <p:ext uri="{BB962C8B-B14F-4D97-AF65-F5344CB8AC3E}">
        <p14:creationId xmlns:p14="http://schemas.microsoft.com/office/powerpoint/2010/main" val="2733386991"/>
      </p:ext>
    </p:extLst>
  </p:cSld>
  <p:clrMapOvr>
    <a:masterClrMapping/>
  </p:clrMapOvr>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E33FD-7465-16BA-46EB-0F6E67B3BC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124573-E624-04ED-79F5-9D5B24CD16B0}"/>
              </a:ext>
            </a:extLst>
          </p:cNvPr>
          <p:cNvSpPr>
            <a:spLocks noGrp="1"/>
          </p:cNvSpPr>
          <p:nvPr>
            <p:ph type="title"/>
          </p:nvPr>
        </p:nvSpPr>
        <p:spPr>
          <a:xfrm>
            <a:off x="838200" y="365125"/>
            <a:ext cx="10515600" cy="1325563"/>
          </a:xfrm>
        </p:spPr>
        <p:txBody>
          <a:bodyPr anchor="b">
            <a:normAutofit/>
          </a:bodyPr>
          <a:lstStyle/>
          <a:p>
            <a:r>
              <a:rPr lang="en-US"/>
              <a:t>Goals of Instrumental Assessments</a:t>
            </a:r>
          </a:p>
        </p:txBody>
      </p:sp>
      <p:sp>
        <p:nvSpPr>
          <p:cNvPr id="3" name="Content Placeholder 2">
            <a:extLst>
              <a:ext uri="{FF2B5EF4-FFF2-40B4-BE49-F238E27FC236}">
                <a16:creationId xmlns:a16="http://schemas.microsoft.com/office/drawing/2014/main" id="{AE7456EB-8668-B6A7-F3E4-27CDFB061654}"/>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When conducting instrumental assessments, the SLP has several goals in mind:</a:t>
            </a:r>
          </a:p>
          <a:p>
            <a:pPr marL="45720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Identify key anatomy.</a:t>
            </a:r>
          </a:p>
          <a:p>
            <a:pPr marL="45720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Evaluate the oral and pharyngeal stages of the swallow.</a:t>
            </a:r>
          </a:p>
          <a:p>
            <a:pPr marL="45720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Conduct various food and liquid texture trials. </a:t>
            </a:r>
          </a:p>
          <a:p>
            <a:pPr marL="45720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Administer trials of various compensatory techniques.</a:t>
            </a:r>
          </a:p>
          <a:p>
            <a:pPr marL="7429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Determine the patient’s response to treatments.</a:t>
            </a:r>
          </a:p>
          <a:p>
            <a:pPr marL="7429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Determine the patient’s response to issues like food residue, penetration, and/or aspiration.</a:t>
            </a:r>
          </a:p>
          <a:p>
            <a:endParaRPr lang="en-US" dirty="0"/>
          </a:p>
        </p:txBody>
      </p:sp>
    </p:spTree>
    <p:extLst>
      <p:ext uri="{BB962C8B-B14F-4D97-AF65-F5344CB8AC3E}">
        <p14:creationId xmlns:p14="http://schemas.microsoft.com/office/powerpoint/2010/main" val="2782450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B9939-A7D2-20CC-9059-509BC0B1B5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2987F7-88D2-FF49-FF88-568A0B49F165}"/>
              </a:ext>
            </a:extLst>
          </p:cNvPr>
          <p:cNvSpPr>
            <a:spLocks noGrp="1"/>
          </p:cNvSpPr>
          <p:nvPr>
            <p:ph type="title"/>
          </p:nvPr>
        </p:nvSpPr>
        <p:spPr>
          <a:xfrm>
            <a:off x="838200" y="365125"/>
            <a:ext cx="10515600" cy="1325563"/>
          </a:xfrm>
        </p:spPr>
        <p:txBody>
          <a:bodyPr anchor="ctr">
            <a:normAutofit/>
          </a:bodyPr>
          <a:lstStyle/>
          <a:p>
            <a:r>
              <a:rPr lang="en-US"/>
              <a:t>Swallowing Therapy</a:t>
            </a:r>
          </a:p>
        </p:txBody>
      </p:sp>
      <p:sp>
        <p:nvSpPr>
          <p:cNvPr id="3" name="Content Placeholder 2">
            <a:extLst>
              <a:ext uri="{FF2B5EF4-FFF2-40B4-BE49-F238E27FC236}">
                <a16:creationId xmlns:a16="http://schemas.microsoft.com/office/drawing/2014/main" id="{BC745D87-B05A-3596-A096-E62B36AF9E82}"/>
              </a:ext>
            </a:extLst>
          </p:cNvPr>
          <p:cNvSpPr>
            <a:spLocks noGrp="1"/>
          </p:cNvSpPr>
          <p:nvPr>
            <p:ph idx="1"/>
          </p:nvPr>
        </p:nvSpPr>
        <p:spPr>
          <a:xfrm>
            <a:off x="838200" y="1825625"/>
            <a:ext cx="10515600" cy="4351338"/>
          </a:xfrm>
        </p:spPr>
        <p:txBody>
          <a:bodyPr>
            <a:normAutofit/>
          </a:bodyPr>
          <a:lstStyle/>
          <a:p>
            <a:pPr>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Restoration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Engaging in exercises that focus on strengthening the muscles—goal is to improve swallowing and airway protection muscles.</a:t>
            </a:r>
          </a:p>
          <a:p>
            <a:pPr>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Compensation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Adjusting how foods and liquids are consumed—like using a cup that controls sip size or taking small bites.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Changing food or liquid consistencies.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Using specific techniques—like a chin tuck, head turn, or effortful swallow—based on the patient’s needs.</a:t>
            </a: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Patient / Care Partner Education</a:t>
            </a:r>
          </a:p>
          <a:p>
            <a:endParaRPr lang="en-US" dirty="0"/>
          </a:p>
        </p:txBody>
      </p:sp>
    </p:spTree>
    <p:extLst>
      <p:ext uri="{BB962C8B-B14F-4D97-AF65-F5344CB8AC3E}">
        <p14:creationId xmlns:p14="http://schemas.microsoft.com/office/powerpoint/2010/main" val="1236380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590CF-8462-3D88-EC87-A0BCACF1EB2F}"/>
              </a:ext>
            </a:extLst>
          </p:cNvPr>
          <p:cNvSpPr>
            <a:spLocks noGrp="1"/>
          </p:cNvSpPr>
          <p:nvPr>
            <p:ph type="title"/>
          </p:nvPr>
        </p:nvSpPr>
        <p:spPr>
          <a:xfrm>
            <a:off x="838200" y="152230"/>
            <a:ext cx="10515600" cy="1325563"/>
          </a:xfrm>
        </p:spPr>
        <p:txBody>
          <a:bodyPr/>
          <a:lstStyle/>
          <a:p>
            <a:r>
              <a:rPr lang="en-US"/>
              <a:t>Dysphagia Diet Textures</a:t>
            </a:r>
          </a:p>
        </p:txBody>
      </p:sp>
      <p:sp>
        <p:nvSpPr>
          <p:cNvPr id="3" name="Content Placeholder 2">
            <a:extLst>
              <a:ext uri="{FF2B5EF4-FFF2-40B4-BE49-F238E27FC236}">
                <a16:creationId xmlns:a16="http://schemas.microsoft.com/office/drawing/2014/main" id="{6BEBB46B-FEF8-CCF2-AB52-EFCA75B480E0}"/>
              </a:ext>
            </a:extLst>
          </p:cNvPr>
          <p:cNvSpPr>
            <a:spLocks noGrp="1"/>
          </p:cNvSpPr>
          <p:nvPr>
            <p:ph idx="1"/>
          </p:nvPr>
        </p:nvSpPr>
        <p:spPr>
          <a:xfrm>
            <a:off x="838200" y="1382251"/>
            <a:ext cx="10515600" cy="4351338"/>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Dysphagia diet textures </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vary by individual facility—although there are widespread efforts to shift from national standards (e.g., NDD) to international standards (e.g., IDDSI).</a:t>
            </a:r>
          </a:p>
          <a:p>
            <a:endParaRPr lang="en-US" dirty="0"/>
          </a:p>
        </p:txBody>
      </p:sp>
      <p:graphicFrame>
        <p:nvGraphicFramePr>
          <p:cNvPr id="4" name="Table 3">
            <a:extLst>
              <a:ext uri="{FF2B5EF4-FFF2-40B4-BE49-F238E27FC236}">
                <a16:creationId xmlns:a16="http://schemas.microsoft.com/office/drawing/2014/main" id="{E993BE4F-BCE9-EAD3-1018-88E5CB76E686}"/>
              </a:ext>
            </a:extLst>
          </p:cNvPr>
          <p:cNvGraphicFramePr>
            <a:graphicFrameLocks noGrp="1"/>
          </p:cNvGraphicFramePr>
          <p:nvPr>
            <p:extLst>
              <p:ext uri="{D42A27DB-BD31-4B8C-83A1-F6EECF244321}">
                <p14:modId xmlns:p14="http://schemas.microsoft.com/office/powerpoint/2010/main" val="2281155614"/>
              </p:ext>
            </p:extLst>
          </p:nvPr>
        </p:nvGraphicFramePr>
        <p:xfrm>
          <a:off x="2447674" y="2600453"/>
          <a:ext cx="2451510" cy="4157725"/>
        </p:xfrm>
        <a:graphic>
          <a:graphicData uri="http://schemas.openxmlformats.org/drawingml/2006/table">
            <a:tbl>
              <a:tblPr bandRow="1">
                <a:tableStyleId>{5940675A-B579-460E-94D1-54222C63F5DA}</a:tableStyleId>
              </a:tblPr>
              <a:tblGrid>
                <a:gridCol w="2451510">
                  <a:extLst>
                    <a:ext uri="{9D8B030D-6E8A-4147-A177-3AD203B41FA5}">
                      <a16:colId xmlns:a16="http://schemas.microsoft.com/office/drawing/2014/main" val="3632161017"/>
                    </a:ext>
                  </a:extLst>
                </a:gridCol>
              </a:tblGrid>
              <a:tr h="594456">
                <a:tc>
                  <a:txBody>
                    <a:bodyPr/>
                    <a:lstStyle/>
                    <a:p>
                      <a:r>
                        <a:rPr lang="en-US" dirty="0"/>
                        <a:t>Regular</a:t>
                      </a:r>
                    </a:p>
                  </a:txBody>
                  <a:tcPr/>
                </a:tc>
                <a:extLst>
                  <a:ext uri="{0D108BD9-81ED-4DB2-BD59-A6C34878D82A}">
                    <a16:rowId xmlns:a16="http://schemas.microsoft.com/office/drawing/2014/main" val="871456219"/>
                  </a:ext>
                </a:extLst>
              </a:tr>
              <a:tr h="707578">
                <a:tc>
                  <a:txBody>
                    <a:bodyPr/>
                    <a:lstStyle/>
                    <a:p>
                      <a:r>
                        <a:rPr lang="en-US"/>
                        <a:t>NDD3 Dysphagia- Advanced</a:t>
                      </a:r>
                    </a:p>
                  </a:txBody>
                  <a:tcPr/>
                </a:tc>
                <a:extLst>
                  <a:ext uri="{0D108BD9-81ED-4DB2-BD59-A6C34878D82A}">
                    <a16:rowId xmlns:a16="http://schemas.microsoft.com/office/drawing/2014/main" val="815089261"/>
                  </a:ext>
                </a:extLst>
              </a:tr>
              <a:tr h="305034">
                <a:tc>
                  <a:txBody>
                    <a:bodyPr/>
                    <a:lstStyle/>
                    <a:p>
                      <a:r>
                        <a:rPr lang="en-US" sz="1800"/>
                        <a:t>NDD2 Dysphagia- Mechanically Altered</a:t>
                      </a:r>
                    </a:p>
                  </a:txBody>
                  <a:tcPr/>
                </a:tc>
                <a:extLst>
                  <a:ext uri="{0D108BD9-81ED-4DB2-BD59-A6C34878D82A}">
                    <a16:rowId xmlns:a16="http://schemas.microsoft.com/office/drawing/2014/main" val="1473416684"/>
                  </a:ext>
                </a:extLst>
              </a:tr>
              <a:tr h="384768">
                <a:tc>
                  <a:txBody>
                    <a:bodyPr/>
                    <a:lstStyle/>
                    <a:p>
                      <a:r>
                        <a:rPr lang="en-US" dirty="0"/>
                        <a:t>NDD1 Dysphagia- Pureed</a:t>
                      </a:r>
                    </a:p>
                  </a:txBody>
                  <a:tcPr/>
                </a:tc>
                <a:extLst>
                  <a:ext uri="{0D108BD9-81ED-4DB2-BD59-A6C34878D82A}">
                    <a16:rowId xmlns:a16="http://schemas.microsoft.com/office/drawing/2014/main" val="2705822858"/>
                  </a:ext>
                </a:extLst>
              </a:tr>
              <a:tr h="525177">
                <a:tc>
                  <a:txBody>
                    <a:bodyPr/>
                    <a:lstStyle/>
                    <a:p>
                      <a:r>
                        <a:rPr lang="en-US" dirty="0"/>
                        <a:t>Honey-thick</a:t>
                      </a:r>
                    </a:p>
                  </a:txBody>
                  <a:tcPr/>
                </a:tc>
                <a:extLst>
                  <a:ext uri="{0D108BD9-81ED-4DB2-BD59-A6C34878D82A}">
                    <a16:rowId xmlns:a16="http://schemas.microsoft.com/office/drawing/2014/main" val="3251452183"/>
                  </a:ext>
                </a:extLst>
              </a:tr>
              <a:tr h="525177">
                <a:tc>
                  <a:txBody>
                    <a:bodyPr/>
                    <a:lstStyle/>
                    <a:p>
                      <a:r>
                        <a:rPr lang="en-US" dirty="0"/>
                        <a:t>Nectar-thick</a:t>
                      </a:r>
                    </a:p>
                  </a:txBody>
                  <a:tcPr/>
                </a:tc>
                <a:extLst>
                  <a:ext uri="{0D108BD9-81ED-4DB2-BD59-A6C34878D82A}">
                    <a16:rowId xmlns:a16="http://schemas.microsoft.com/office/drawing/2014/main" val="2689471858"/>
                  </a:ext>
                </a:extLst>
              </a:tr>
              <a:tr h="525177">
                <a:tc>
                  <a:txBody>
                    <a:bodyPr/>
                    <a:lstStyle/>
                    <a:p>
                      <a:r>
                        <a:rPr lang="en-US" dirty="0"/>
                        <a:t>Thin</a:t>
                      </a:r>
                    </a:p>
                  </a:txBody>
                  <a:tcPr/>
                </a:tc>
                <a:extLst>
                  <a:ext uri="{0D108BD9-81ED-4DB2-BD59-A6C34878D82A}">
                    <a16:rowId xmlns:a16="http://schemas.microsoft.com/office/drawing/2014/main" val="3720915704"/>
                  </a:ext>
                </a:extLst>
              </a:tr>
            </a:tbl>
          </a:graphicData>
        </a:graphic>
      </p:graphicFrame>
      <p:graphicFrame>
        <p:nvGraphicFramePr>
          <p:cNvPr id="5" name="Table 4">
            <a:extLst>
              <a:ext uri="{FF2B5EF4-FFF2-40B4-BE49-F238E27FC236}">
                <a16:creationId xmlns:a16="http://schemas.microsoft.com/office/drawing/2014/main" id="{7B9F9650-E8C6-8FB3-BACD-F6F850C90B2B}"/>
              </a:ext>
            </a:extLst>
          </p:cNvPr>
          <p:cNvGraphicFramePr>
            <a:graphicFrameLocks noGrp="1"/>
          </p:cNvGraphicFramePr>
          <p:nvPr>
            <p:extLst>
              <p:ext uri="{D42A27DB-BD31-4B8C-83A1-F6EECF244321}">
                <p14:modId xmlns:p14="http://schemas.microsoft.com/office/powerpoint/2010/main" val="3168330210"/>
              </p:ext>
            </p:extLst>
          </p:nvPr>
        </p:nvGraphicFramePr>
        <p:xfrm>
          <a:off x="6541806" y="2614364"/>
          <a:ext cx="3303556" cy="2215544"/>
        </p:xfrm>
        <a:graphic>
          <a:graphicData uri="http://schemas.openxmlformats.org/drawingml/2006/table">
            <a:tbl>
              <a:tblPr bandRow="1">
                <a:tableStyleId>{5940675A-B579-460E-94D1-54222C63F5DA}</a:tableStyleId>
              </a:tblPr>
              <a:tblGrid>
                <a:gridCol w="3303556">
                  <a:extLst>
                    <a:ext uri="{9D8B030D-6E8A-4147-A177-3AD203B41FA5}">
                      <a16:colId xmlns:a16="http://schemas.microsoft.com/office/drawing/2014/main" val="3632161017"/>
                    </a:ext>
                  </a:extLst>
                </a:gridCol>
              </a:tblGrid>
              <a:tr h="356641">
                <a:tc>
                  <a:txBody>
                    <a:bodyPr/>
                    <a:lstStyle/>
                    <a:p>
                      <a:r>
                        <a:rPr lang="en-US" sz="1600"/>
                        <a:t>7- Regular</a:t>
                      </a:r>
                    </a:p>
                  </a:txBody>
                  <a:tcPr/>
                </a:tc>
                <a:extLst>
                  <a:ext uri="{0D108BD9-81ED-4DB2-BD59-A6C34878D82A}">
                    <a16:rowId xmlns:a16="http://schemas.microsoft.com/office/drawing/2014/main" val="871456219"/>
                  </a:ext>
                </a:extLst>
              </a:tr>
              <a:tr h="356641">
                <a:tc>
                  <a:txBody>
                    <a:bodyPr/>
                    <a:lstStyle/>
                    <a:p>
                      <a:r>
                        <a:rPr lang="en-US" sz="1600" dirty="0"/>
                        <a:t>7- Easy to Chew</a:t>
                      </a:r>
                    </a:p>
                  </a:txBody>
                  <a:tcPr/>
                </a:tc>
                <a:extLst>
                  <a:ext uri="{0D108BD9-81ED-4DB2-BD59-A6C34878D82A}">
                    <a16:rowId xmlns:a16="http://schemas.microsoft.com/office/drawing/2014/main" val="1851091744"/>
                  </a:ext>
                </a:extLst>
              </a:tr>
              <a:tr h="589121">
                <a:tc>
                  <a:txBody>
                    <a:bodyPr/>
                    <a:lstStyle/>
                    <a:p>
                      <a:r>
                        <a:rPr lang="en-US"/>
                        <a:t>6- Soft &amp; Bite Sized</a:t>
                      </a:r>
                    </a:p>
                  </a:txBody>
                  <a:tcPr/>
                </a:tc>
                <a:extLst>
                  <a:ext uri="{0D108BD9-81ED-4DB2-BD59-A6C34878D82A}">
                    <a16:rowId xmlns:a16="http://schemas.microsoft.com/office/drawing/2014/main" val="815089261"/>
                  </a:ext>
                </a:extLst>
              </a:tr>
              <a:tr h="437255">
                <a:tc>
                  <a:txBody>
                    <a:bodyPr/>
                    <a:lstStyle/>
                    <a:p>
                      <a:r>
                        <a:rPr lang="en-US" dirty="0"/>
                        <a:t>5- Minced &amp; Moist</a:t>
                      </a:r>
                    </a:p>
                  </a:txBody>
                  <a:tcPr/>
                </a:tc>
                <a:extLst>
                  <a:ext uri="{0D108BD9-81ED-4DB2-BD59-A6C34878D82A}">
                    <a16:rowId xmlns:a16="http://schemas.microsoft.com/office/drawing/2014/main" val="1473416684"/>
                  </a:ext>
                </a:extLst>
              </a:tr>
              <a:tr h="475886">
                <a:tc>
                  <a:txBody>
                    <a:bodyPr/>
                    <a:lstStyle/>
                    <a:p>
                      <a:r>
                        <a:rPr lang="en-US" dirty="0"/>
                        <a:t>4- Pureed</a:t>
                      </a:r>
                    </a:p>
                  </a:txBody>
                  <a:tcPr/>
                </a:tc>
                <a:extLst>
                  <a:ext uri="{0D108BD9-81ED-4DB2-BD59-A6C34878D82A}">
                    <a16:rowId xmlns:a16="http://schemas.microsoft.com/office/drawing/2014/main" val="2705822858"/>
                  </a:ext>
                </a:extLst>
              </a:tr>
            </a:tbl>
          </a:graphicData>
        </a:graphic>
      </p:graphicFrame>
      <p:graphicFrame>
        <p:nvGraphicFramePr>
          <p:cNvPr id="6" name="Table 5">
            <a:extLst>
              <a:ext uri="{FF2B5EF4-FFF2-40B4-BE49-F238E27FC236}">
                <a16:creationId xmlns:a16="http://schemas.microsoft.com/office/drawing/2014/main" id="{2FDF110C-A4D3-3AF5-9D17-72CE12069782}"/>
              </a:ext>
            </a:extLst>
          </p:cNvPr>
          <p:cNvGraphicFramePr>
            <a:graphicFrameLocks noGrp="1"/>
          </p:cNvGraphicFramePr>
          <p:nvPr>
            <p:extLst>
              <p:ext uri="{D42A27DB-BD31-4B8C-83A1-F6EECF244321}">
                <p14:modId xmlns:p14="http://schemas.microsoft.com/office/powerpoint/2010/main" val="1823582297"/>
              </p:ext>
            </p:extLst>
          </p:nvPr>
        </p:nvGraphicFramePr>
        <p:xfrm>
          <a:off x="6552569" y="5193840"/>
          <a:ext cx="3303556" cy="1532937"/>
        </p:xfrm>
        <a:graphic>
          <a:graphicData uri="http://schemas.openxmlformats.org/drawingml/2006/table">
            <a:tbl>
              <a:tblPr bandRow="1">
                <a:tableStyleId>{5940675A-B579-460E-94D1-54222C63F5DA}</a:tableStyleId>
              </a:tblPr>
              <a:tblGrid>
                <a:gridCol w="3303556">
                  <a:extLst>
                    <a:ext uri="{9D8B030D-6E8A-4147-A177-3AD203B41FA5}">
                      <a16:colId xmlns:a16="http://schemas.microsoft.com/office/drawing/2014/main" val="3632161017"/>
                    </a:ext>
                  </a:extLst>
                </a:gridCol>
              </a:tblGrid>
              <a:tr h="457868">
                <a:tc>
                  <a:txBody>
                    <a:bodyPr/>
                    <a:lstStyle/>
                    <a:p>
                      <a:r>
                        <a:rPr lang="en-US" sz="1800"/>
                        <a:t>3- Moderately thick</a:t>
                      </a:r>
                    </a:p>
                  </a:txBody>
                  <a:tcPr/>
                </a:tc>
                <a:extLst>
                  <a:ext uri="{0D108BD9-81ED-4DB2-BD59-A6C34878D82A}">
                    <a16:rowId xmlns:a16="http://schemas.microsoft.com/office/drawing/2014/main" val="871456219"/>
                  </a:ext>
                </a:extLst>
              </a:tr>
              <a:tr h="338368">
                <a:tc>
                  <a:txBody>
                    <a:bodyPr/>
                    <a:lstStyle/>
                    <a:p>
                      <a:r>
                        <a:rPr lang="en-US" sz="1800"/>
                        <a:t>2- Mildly thick</a:t>
                      </a:r>
                    </a:p>
                  </a:txBody>
                  <a:tcPr/>
                </a:tc>
                <a:extLst>
                  <a:ext uri="{0D108BD9-81ED-4DB2-BD59-A6C34878D82A}">
                    <a16:rowId xmlns:a16="http://schemas.microsoft.com/office/drawing/2014/main" val="1851091744"/>
                  </a:ext>
                </a:extLst>
              </a:tr>
              <a:tr h="290650">
                <a:tc>
                  <a:txBody>
                    <a:bodyPr/>
                    <a:lstStyle/>
                    <a:p>
                      <a:r>
                        <a:rPr lang="en-US" sz="1400"/>
                        <a:t>1- Slightly thick (often used in pediatrics)</a:t>
                      </a:r>
                    </a:p>
                  </a:txBody>
                  <a:tcPr/>
                </a:tc>
                <a:extLst>
                  <a:ext uri="{0D108BD9-81ED-4DB2-BD59-A6C34878D82A}">
                    <a16:rowId xmlns:a16="http://schemas.microsoft.com/office/drawing/2014/main" val="815089261"/>
                  </a:ext>
                </a:extLst>
              </a:tr>
              <a:tr h="404509">
                <a:tc>
                  <a:txBody>
                    <a:bodyPr/>
                    <a:lstStyle/>
                    <a:p>
                      <a:r>
                        <a:rPr lang="en-US" sz="1800"/>
                        <a:t>0- Thin</a:t>
                      </a:r>
                    </a:p>
                  </a:txBody>
                  <a:tcPr/>
                </a:tc>
                <a:extLst>
                  <a:ext uri="{0D108BD9-81ED-4DB2-BD59-A6C34878D82A}">
                    <a16:rowId xmlns:a16="http://schemas.microsoft.com/office/drawing/2014/main" val="1473416684"/>
                  </a:ext>
                </a:extLst>
              </a:tr>
            </a:tbl>
          </a:graphicData>
        </a:graphic>
      </p:graphicFrame>
      <p:sp>
        <p:nvSpPr>
          <p:cNvPr id="12" name="Arrow: Right 11">
            <a:extLst>
              <a:ext uri="{FF2B5EF4-FFF2-40B4-BE49-F238E27FC236}">
                <a16:creationId xmlns:a16="http://schemas.microsoft.com/office/drawing/2014/main" id="{77773667-C7DC-FE04-BA60-D7F60FE5E7A0}"/>
              </a:ext>
            </a:extLst>
          </p:cNvPr>
          <p:cNvSpPr/>
          <p:nvPr/>
        </p:nvSpPr>
        <p:spPr>
          <a:xfrm>
            <a:off x="4919006" y="5710161"/>
            <a:ext cx="1584967" cy="221716"/>
          </a:xfrm>
          <a:prstGeom prst="rightArrow">
            <a:avLst/>
          </a:prstGeom>
          <a:solidFill>
            <a:srgbClr val="E84E94"/>
          </a:solidFill>
          <a:ln>
            <a:solidFill>
              <a:srgbClr val="E84E9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22E9ACFE-8496-885B-5FD5-00F11BC085E7}"/>
              </a:ext>
            </a:extLst>
          </p:cNvPr>
          <p:cNvSpPr/>
          <p:nvPr/>
        </p:nvSpPr>
        <p:spPr>
          <a:xfrm>
            <a:off x="4912613" y="6350268"/>
            <a:ext cx="1584967" cy="221716"/>
          </a:xfrm>
          <a:prstGeom prst="rightArrow">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AC1D495C-8B75-47D3-51FE-6C6059B55A92}"/>
              </a:ext>
            </a:extLst>
          </p:cNvPr>
          <p:cNvSpPr/>
          <p:nvPr/>
        </p:nvSpPr>
        <p:spPr>
          <a:xfrm>
            <a:off x="4923562" y="5292279"/>
            <a:ext cx="1584967" cy="221716"/>
          </a:xfrm>
          <a:prstGeom prst="rightArrow">
            <a:avLst/>
          </a:prstGeom>
          <a:solidFill>
            <a:srgbClr val="FCEC13"/>
          </a:solidFill>
          <a:ln>
            <a:solidFill>
              <a:srgbClr val="FCEC1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AA92BB83-5CB5-F9E5-BB67-E7DB91B3B80A}"/>
              </a:ext>
            </a:extLst>
          </p:cNvPr>
          <p:cNvSpPr/>
          <p:nvPr/>
        </p:nvSpPr>
        <p:spPr>
          <a:xfrm>
            <a:off x="4919006" y="4596998"/>
            <a:ext cx="1584967" cy="221716"/>
          </a:xfrm>
          <a:prstGeom prst="rightArrow">
            <a:avLst/>
          </a:prstGeom>
          <a:solidFill>
            <a:srgbClr val="76B62C"/>
          </a:solidFill>
          <a:ln>
            <a:solidFill>
              <a:srgbClr val="76B6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01499FE5-450C-80BF-C55F-4A1A443AE2E4}"/>
              </a:ext>
            </a:extLst>
          </p:cNvPr>
          <p:cNvSpPr/>
          <p:nvPr/>
        </p:nvSpPr>
        <p:spPr>
          <a:xfrm>
            <a:off x="4919006" y="4067109"/>
            <a:ext cx="1584967" cy="221716"/>
          </a:xfrm>
          <a:prstGeom prst="rightArrow">
            <a:avLst/>
          </a:prstGeom>
          <a:solidFill>
            <a:srgbClr val="E9661E"/>
          </a:solidFill>
          <a:ln>
            <a:solidFill>
              <a:srgbClr val="E9661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Right 16">
            <a:extLst>
              <a:ext uri="{FF2B5EF4-FFF2-40B4-BE49-F238E27FC236}">
                <a16:creationId xmlns:a16="http://schemas.microsoft.com/office/drawing/2014/main" id="{688476DB-53EF-EDA0-8057-85DBE3CA6E53}"/>
              </a:ext>
            </a:extLst>
          </p:cNvPr>
          <p:cNvSpPr/>
          <p:nvPr/>
        </p:nvSpPr>
        <p:spPr>
          <a:xfrm>
            <a:off x="4913729" y="3497753"/>
            <a:ext cx="1584967" cy="221716"/>
          </a:xfrm>
          <a:prstGeom prst="rightArrow">
            <a:avLst/>
          </a:prstGeom>
          <a:solidFill>
            <a:srgbClr val="0266B1"/>
          </a:solidFill>
          <a:ln>
            <a:solidFill>
              <a:srgbClr val="0266B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E469E761-3F40-1DC7-DC34-4B6D83E4C0BC}"/>
              </a:ext>
            </a:extLst>
          </p:cNvPr>
          <p:cNvSpPr/>
          <p:nvPr/>
        </p:nvSpPr>
        <p:spPr>
          <a:xfrm>
            <a:off x="4919006" y="2869369"/>
            <a:ext cx="1584967" cy="221716"/>
          </a:xfrm>
          <a:prstGeom prst="rightArrow">
            <a:avLst/>
          </a:prstGeom>
          <a:solidFill>
            <a:schemeClr val="tx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970F7751-C12C-C31F-765B-E01270E455BC}"/>
              </a:ext>
            </a:extLst>
          </p:cNvPr>
          <p:cNvSpPr txBox="1"/>
          <p:nvPr/>
        </p:nvSpPr>
        <p:spPr>
          <a:xfrm>
            <a:off x="7722072" y="2298504"/>
            <a:ext cx="910379" cy="338554"/>
          </a:xfrm>
          <a:prstGeom prst="rect">
            <a:avLst/>
          </a:prstGeom>
          <a:noFill/>
        </p:spPr>
        <p:txBody>
          <a:bodyPr wrap="square" rtlCol="0">
            <a:spAutoFit/>
          </a:bodyPr>
          <a:lstStyle/>
          <a:p>
            <a:pPr algn="r"/>
            <a:r>
              <a:rPr lang="en-US" sz="1600" b="1"/>
              <a:t>FOODS</a:t>
            </a:r>
          </a:p>
        </p:txBody>
      </p:sp>
      <p:sp>
        <p:nvSpPr>
          <p:cNvPr id="25" name="TextBox 24">
            <a:extLst>
              <a:ext uri="{FF2B5EF4-FFF2-40B4-BE49-F238E27FC236}">
                <a16:creationId xmlns:a16="http://schemas.microsoft.com/office/drawing/2014/main" id="{5CF37251-829F-6895-3E9A-3328CD20DB4D}"/>
              </a:ext>
            </a:extLst>
          </p:cNvPr>
          <p:cNvSpPr txBox="1"/>
          <p:nvPr/>
        </p:nvSpPr>
        <p:spPr>
          <a:xfrm>
            <a:off x="7689113" y="4853025"/>
            <a:ext cx="1030468" cy="338554"/>
          </a:xfrm>
          <a:prstGeom prst="rect">
            <a:avLst/>
          </a:prstGeom>
          <a:noFill/>
        </p:spPr>
        <p:txBody>
          <a:bodyPr wrap="square" rtlCol="0">
            <a:spAutoFit/>
          </a:bodyPr>
          <a:lstStyle/>
          <a:p>
            <a:pPr algn="r"/>
            <a:r>
              <a:rPr lang="en-US" sz="1600" b="1"/>
              <a:t>DRINKS</a:t>
            </a:r>
          </a:p>
        </p:txBody>
      </p:sp>
    </p:spTree>
    <p:extLst>
      <p:ext uri="{BB962C8B-B14F-4D97-AF65-F5344CB8AC3E}">
        <p14:creationId xmlns:p14="http://schemas.microsoft.com/office/powerpoint/2010/main" val="2913722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0F265-DD19-5BBB-A719-34FFDCD464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4B6AB2-749E-F121-0709-877EC2B435BB}"/>
              </a:ext>
            </a:extLst>
          </p:cNvPr>
          <p:cNvSpPr>
            <a:spLocks noGrp="1"/>
          </p:cNvSpPr>
          <p:nvPr>
            <p:ph type="title"/>
          </p:nvPr>
        </p:nvSpPr>
        <p:spPr/>
        <p:txBody>
          <a:bodyPr/>
          <a:lstStyle/>
          <a:p>
            <a:r>
              <a:rPr lang="en-US"/>
              <a:t>International Dysphagia Diet </a:t>
            </a:r>
            <a:r>
              <a:rPr lang="en-US" err="1"/>
              <a:t>Standardisation</a:t>
            </a:r>
            <a:r>
              <a:rPr lang="en-US"/>
              <a:t> Initiative (IDDSI)</a:t>
            </a:r>
          </a:p>
        </p:txBody>
      </p:sp>
      <p:sp>
        <p:nvSpPr>
          <p:cNvPr id="3" name="Content Placeholder 2">
            <a:extLst>
              <a:ext uri="{FF2B5EF4-FFF2-40B4-BE49-F238E27FC236}">
                <a16:creationId xmlns:a16="http://schemas.microsoft.com/office/drawing/2014/main" id="{EE8A8729-380E-CA6D-27D5-25D32E1CF5CD}"/>
              </a:ext>
            </a:extLst>
          </p:cNvPr>
          <p:cNvSpPr>
            <a:spLocks noGrp="1"/>
          </p:cNvSpPr>
          <p:nvPr>
            <p:ph idx="1"/>
          </p:nvPr>
        </p:nvSpPr>
        <p:spPr/>
        <p:txBody>
          <a:bodyPr vert="horz" lIns="91440" tIns="45720" rIns="91440" bIns="45720" rtlCol="0" anchor="t">
            <a:normAutofit/>
          </a:bodyPr>
          <a:lstStyle/>
          <a:p>
            <a:r>
              <a:rPr lang="en-US" dirty="0"/>
              <a:t>The </a:t>
            </a:r>
            <a:r>
              <a:rPr lang="en-US" b="1" dirty="0"/>
              <a:t>IDDSI framework </a:t>
            </a:r>
            <a:r>
              <a:rPr lang="en-US" dirty="0"/>
              <a:t>is designed to avoid the confusion created by variable terminology and definitions to describe modified diets around the world. </a:t>
            </a:r>
          </a:p>
          <a:p>
            <a:r>
              <a:rPr lang="en-US" dirty="0"/>
              <a:t>The goal is to improve safety and care for all individuals with dysphagia. </a:t>
            </a:r>
          </a:p>
        </p:txBody>
      </p:sp>
    </p:spTree>
    <p:extLst>
      <p:ext uri="{BB962C8B-B14F-4D97-AF65-F5344CB8AC3E}">
        <p14:creationId xmlns:p14="http://schemas.microsoft.com/office/powerpoint/2010/main" val="2513603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6FF3F-0BDF-FFBD-988B-705B93A145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FE3E69-1AA9-27F6-704B-19E7D2678A04}"/>
              </a:ext>
            </a:extLst>
          </p:cNvPr>
          <p:cNvSpPr>
            <a:spLocks noGrp="1"/>
          </p:cNvSpPr>
          <p:nvPr>
            <p:ph type="title"/>
          </p:nvPr>
        </p:nvSpPr>
        <p:spPr/>
        <p:txBody>
          <a:bodyPr/>
          <a:lstStyle/>
          <a:p>
            <a:r>
              <a:rPr lang="en-US"/>
              <a:t>Thickened Liquids</a:t>
            </a:r>
          </a:p>
        </p:txBody>
      </p:sp>
      <p:sp>
        <p:nvSpPr>
          <p:cNvPr id="3" name="Content Placeholder 2">
            <a:extLst>
              <a:ext uri="{FF2B5EF4-FFF2-40B4-BE49-F238E27FC236}">
                <a16:creationId xmlns:a16="http://schemas.microsoft.com/office/drawing/2014/main" id="{5442D079-0213-6CD4-55F4-5764CB153D0F}"/>
              </a:ext>
            </a:extLst>
          </p:cNvPr>
          <p:cNvSpPr>
            <a:spLocks noGrp="1"/>
          </p:cNvSpPr>
          <p:nvPr>
            <p:ph idx="1"/>
          </p:nvPr>
        </p:nvSpPr>
        <p:spPr/>
        <p:txBody>
          <a:bodyPr>
            <a:normAutofit fontScale="92500" lnSpcReduction="10000"/>
          </a:bodyPr>
          <a:lstStyle/>
          <a:p>
            <a:r>
              <a:rPr lang="en-US" b="0" i="0">
                <a:solidFill>
                  <a:srgbClr val="242424"/>
                </a:solidFill>
                <a:effectLst/>
                <a:latin typeface="Aptos" panose="020B0004020202020204" pitchFamily="34" charset="0"/>
              </a:rPr>
              <a:t>Without instrumental assessments (MBSS/FEES), SLPs cannot determine: </a:t>
            </a:r>
          </a:p>
          <a:p>
            <a:pPr lvl="1"/>
            <a:r>
              <a:rPr lang="en-US" b="0" i="0">
                <a:solidFill>
                  <a:srgbClr val="242424"/>
                </a:solidFill>
                <a:effectLst/>
                <a:latin typeface="Aptos" panose="020B0004020202020204" pitchFamily="34" charset="0"/>
              </a:rPr>
              <a:t>How thickened liquids compare to thin liquids when swallowed</a:t>
            </a:r>
            <a:endParaRPr lang="en-US">
              <a:solidFill>
                <a:srgbClr val="242424"/>
              </a:solidFill>
              <a:latin typeface="Aptos" panose="020B0004020202020204" pitchFamily="34" charset="0"/>
            </a:endParaRPr>
          </a:p>
          <a:p>
            <a:pPr lvl="1"/>
            <a:r>
              <a:rPr lang="en-US">
                <a:solidFill>
                  <a:srgbClr val="242424"/>
                </a:solidFill>
                <a:latin typeface="Aptos" panose="020B0004020202020204" pitchFamily="34" charset="0"/>
              </a:rPr>
              <a:t>I</a:t>
            </a:r>
            <a:r>
              <a:rPr lang="en-US" b="0" i="0">
                <a:solidFill>
                  <a:srgbClr val="242424"/>
                </a:solidFill>
                <a:effectLst/>
                <a:latin typeface="Aptos" panose="020B0004020202020204" pitchFamily="34" charset="0"/>
              </a:rPr>
              <a:t>f there’s aspiration with any texture</a:t>
            </a:r>
          </a:p>
          <a:p>
            <a:pPr lvl="1"/>
            <a:r>
              <a:rPr lang="en-US">
                <a:solidFill>
                  <a:srgbClr val="242424"/>
                </a:solidFill>
                <a:latin typeface="Aptos" panose="020B0004020202020204" pitchFamily="34" charset="0"/>
              </a:rPr>
              <a:t>W</a:t>
            </a:r>
            <a:r>
              <a:rPr lang="en-US" b="0" i="0">
                <a:solidFill>
                  <a:srgbClr val="242424"/>
                </a:solidFill>
                <a:effectLst/>
                <a:latin typeface="Aptos" panose="020B0004020202020204" pitchFamily="34" charset="0"/>
              </a:rPr>
              <a:t>hich strategies might best improve swallowing safety and efficiency</a:t>
            </a:r>
          </a:p>
          <a:p>
            <a:r>
              <a:rPr lang="en-US">
                <a:solidFill>
                  <a:srgbClr val="242424"/>
                </a:solidFill>
                <a:latin typeface="Aptos" panose="020B0004020202020204" pitchFamily="34" charset="0"/>
              </a:rPr>
              <a:t>T</a:t>
            </a:r>
            <a:r>
              <a:rPr lang="en-US" b="0" i="0">
                <a:solidFill>
                  <a:srgbClr val="242424"/>
                </a:solidFill>
                <a:effectLst/>
                <a:latin typeface="Aptos" panose="020B0004020202020204" pitchFamily="34" charset="0"/>
              </a:rPr>
              <a:t>hickened liquids may help some patients with swallowing, but they can also cause problems like decreased fluid intake and other health issues if the thickener is aspirated.</a:t>
            </a:r>
          </a:p>
          <a:p>
            <a:r>
              <a:rPr lang="en-US" b="0" i="0">
                <a:solidFill>
                  <a:srgbClr val="242424"/>
                </a:solidFill>
                <a:effectLst/>
                <a:latin typeface="Aptos" panose="020B0004020202020204" pitchFamily="34" charset="0"/>
              </a:rPr>
              <a:t>Thickened liquids are recommended based on </a:t>
            </a:r>
            <a:r>
              <a:rPr lang="en-US" b="0" i="1">
                <a:solidFill>
                  <a:srgbClr val="242424"/>
                </a:solidFill>
                <a:effectLst/>
                <a:latin typeface="Aptos" panose="020B0004020202020204" pitchFamily="34" charset="0"/>
              </a:rPr>
              <a:t>individual needs.</a:t>
            </a:r>
          </a:p>
          <a:p>
            <a:pPr lvl="1"/>
            <a:r>
              <a:rPr lang="en-US" b="0" i="0">
                <a:solidFill>
                  <a:srgbClr val="242424"/>
                </a:solidFill>
                <a:effectLst/>
                <a:latin typeface="Aptos" panose="020B0004020202020204" pitchFamily="34" charset="0"/>
              </a:rPr>
              <a:t>SLPs </a:t>
            </a:r>
            <a:r>
              <a:rPr lang="en-US">
                <a:solidFill>
                  <a:srgbClr val="242424"/>
                </a:solidFill>
                <a:latin typeface="Aptos" panose="020B0004020202020204" pitchFamily="34" charset="0"/>
              </a:rPr>
              <a:t>consider the patient’s overall health, preferences, and current research </a:t>
            </a:r>
            <a:r>
              <a:rPr lang="en-US" b="0" i="0">
                <a:solidFill>
                  <a:srgbClr val="242424"/>
                </a:solidFill>
                <a:effectLst/>
                <a:latin typeface="Aptos" panose="020B0004020202020204" pitchFamily="34" charset="0"/>
              </a:rPr>
              <a:t>to before making recommendations and obtains </a:t>
            </a:r>
            <a:r>
              <a:rPr lang="en-US" b="0" i="0">
                <a:effectLst/>
                <a:latin typeface="Aptos" panose="020B0004020202020204" pitchFamily="34" charset="0"/>
              </a:rPr>
              <a:t>informed consent</a:t>
            </a:r>
            <a:r>
              <a:rPr lang="en-US" b="0" i="0">
                <a:solidFill>
                  <a:srgbClr val="242424"/>
                </a:solidFill>
                <a:effectLst/>
                <a:latin typeface="Aptos" panose="020B0004020202020204" pitchFamily="34" charset="0"/>
              </a:rPr>
              <a:t> from the patient or decision-maker.</a:t>
            </a:r>
          </a:p>
          <a:p>
            <a:endParaRPr lang="en-US"/>
          </a:p>
        </p:txBody>
      </p:sp>
    </p:spTree>
    <p:extLst>
      <p:ext uri="{BB962C8B-B14F-4D97-AF65-F5344CB8AC3E}">
        <p14:creationId xmlns:p14="http://schemas.microsoft.com/office/powerpoint/2010/main" val="69832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8D8DE-D4D4-B905-9A05-8B830818A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3049C8-0081-3D04-FDE8-2A7E24767912}"/>
              </a:ext>
            </a:extLst>
          </p:cNvPr>
          <p:cNvSpPr>
            <a:spLocks noGrp="1"/>
          </p:cNvSpPr>
          <p:nvPr>
            <p:ph type="title"/>
          </p:nvPr>
        </p:nvSpPr>
        <p:spPr/>
        <p:txBody>
          <a:bodyPr/>
          <a:lstStyle/>
          <a:p>
            <a:r>
              <a:rPr lang="en-US"/>
              <a:t>Cognition</a:t>
            </a:r>
          </a:p>
        </p:txBody>
      </p:sp>
      <p:sp>
        <p:nvSpPr>
          <p:cNvPr id="3" name="Content Placeholder 2">
            <a:extLst>
              <a:ext uri="{FF2B5EF4-FFF2-40B4-BE49-F238E27FC236}">
                <a16:creationId xmlns:a16="http://schemas.microsoft.com/office/drawing/2014/main" id="{C9E56EB1-C979-10F8-B645-973E8744AD56}"/>
              </a:ext>
            </a:extLst>
          </p:cNvPr>
          <p:cNvSpPr>
            <a:spLocks noGrp="1"/>
          </p:cNvSpPr>
          <p:nvPr>
            <p:ph idx="1"/>
          </p:nvPr>
        </p:nvSpPr>
        <p:spPr/>
        <p:txBody>
          <a:bodyPr vert="horz" lIns="91440" tIns="45720" rIns="91440" bIns="45720" rtlCol="0" anchor="t">
            <a:normAutofit fontScale="92500" lnSpcReduction="1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Changes</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in thinking skills,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including </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memory, </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attention, </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problem solving, and </a:t>
            </a:r>
          </a:p>
          <a:p>
            <a:pPr marL="6858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executive functioning.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The following conditions may impact cognition: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stroke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dementia</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traumatic brain injury (TBI)</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Parkinson’s disease</a:t>
            </a:r>
          </a:p>
          <a:p>
            <a:pPr marL="0" indent="0">
              <a:buNone/>
            </a:pPr>
            <a:endParaRPr lang="en-US" dirty="0"/>
          </a:p>
        </p:txBody>
      </p:sp>
    </p:spTree>
    <p:extLst>
      <p:ext uri="{BB962C8B-B14F-4D97-AF65-F5344CB8AC3E}">
        <p14:creationId xmlns:p14="http://schemas.microsoft.com/office/powerpoint/2010/main" val="4006178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54E250-B7ED-39A1-77DF-F377EA0D78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85FA6-70C1-F4AC-3AF1-86160B433E40}"/>
              </a:ext>
            </a:extLst>
          </p:cNvPr>
          <p:cNvSpPr>
            <a:spLocks noGrp="1"/>
          </p:cNvSpPr>
          <p:nvPr>
            <p:ph type="title"/>
          </p:nvPr>
        </p:nvSpPr>
        <p:spPr>
          <a:xfrm>
            <a:off x="838200" y="365125"/>
            <a:ext cx="10515600" cy="1325563"/>
          </a:xfrm>
        </p:spPr>
        <p:txBody>
          <a:bodyPr anchor="ctr">
            <a:normAutofit/>
          </a:bodyPr>
          <a:lstStyle/>
          <a:p>
            <a:r>
              <a:rPr lang="en-US"/>
              <a:t>Agenda</a:t>
            </a:r>
          </a:p>
        </p:txBody>
      </p:sp>
      <p:sp>
        <p:nvSpPr>
          <p:cNvPr id="63" name="Content Placeholder 2">
            <a:extLst>
              <a:ext uri="{FF2B5EF4-FFF2-40B4-BE49-F238E27FC236}">
                <a16:creationId xmlns:a16="http://schemas.microsoft.com/office/drawing/2014/main" id="{E6925DB0-4306-6F6C-A0A0-48EB0816A7A0}"/>
              </a:ext>
            </a:extLst>
          </p:cNvPr>
          <p:cNvSpPr>
            <a:spLocks noGrp="1"/>
          </p:cNvSpPr>
          <p:nvPr>
            <p:ph idx="1"/>
          </p:nvPr>
        </p:nvSpPr>
        <p:spPr>
          <a:xfrm>
            <a:off x="838200" y="1825625"/>
            <a:ext cx="10515600" cy="4351338"/>
          </a:xfrm>
        </p:spPr>
        <p:txBody>
          <a:bodyPr anchor="t">
            <a:noAutofit/>
          </a:bodyPr>
          <a:lstStyle/>
          <a:p>
            <a:r>
              <a:rPr lang="en-US" dirty="0"/>
              <a:t>About Speech-Language Pathologists (SLPs)</a:t>
            </a:r>
          </a:p>
          <a:p>
            <a:pPr lvl="1"/>
            <a:r>
              <a:rPr lang="en-US" dirty="0"/>
              <a:t>What SLPs do</a:t>
            </a:r>
          </a:p>
          <a:p>
            <a:pPr lvl="1"/>
            <a:r>
              <a:rPr lang="en-US" dirty="0"/>
              <a:t>Who SLPs help</a:t>
            </a:r>
          </a:p>
          <a:p>
            <a:pPr lvl="1"/>
            <a:r>
              <a:rPr lang="en-US" dirty="0"/>
              <a:t>Where SLPs work</a:t>
            </a:r>
          </a:p>
          <a:p>
            <a:pPr lvl="1"/>
            <a:r>
              <a:rPr lang="en-US" dirty="0"/>
              <a:t>When to consult an SLP</a:t>
            </a:r>
          </a:p>
          <a:p>
            <a:r>
              <a:rPr lang="en-US" dirty="0"/>
              <a:t>Swallowing</a:t>
            </a:r>
          </a:p>
          <a:p>
            <a:pPr lvl="1"/>
            <a:r>
              <a:rPr lang="en-US" dirty="0"/>
              <a:t>Disorders</a:t>
            </a:r>
          </a:p>
          <a:p>
            <a:pPr lvl="1"/>
            <a:r>
              <a:rPr lang="en-US" dirty="0"/>
              <a:t>Assessments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Cognition, Speech, Language, and Voice</a:t>
            </a:r>
            <a:endParaRPr lang="en-US" dirty="0"/>
          </a:p>
          <a:p>
            <a:endParaRPr lang="en-US" dirty="0"/>
          </a:p>
        </p:txBody>
      </p:sp>
    </p:spTree>
    <p:extLst>
      <p:ext uri="{BB962C8B-B14F-4D97-AF65-F5344CB8AC3E}">
        <p14:creationId xmlns:p14="http://schemas.microsoft.com/office/powerpoint/2010/main" val="4025788428"/>
      </p:ext>
    </p:extLst>
  </p:cSld>
  <p:clrMapOvr>
    <a:masterClrMapping/>
  </p:clrMapOvr>
  <p:extLst>
    <p:ext uri="{6950BFC3-D8DA-4A85-94F7-54DA5524770B}">
      <p188:commentRel xmlns:p188="http://schemas.microsoft.com/office/powerpoint/2018/8/main" r:id="rId2"/>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16D6D-5E0B-6F93-46CC-73DF8D0AEE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7ADD54-B256-DA05-3A5D-17BC579500A3}"/>
              </a:ext>
            </a:extLst>
          </p:cNvPr>
          <p:cNvSpPr>
            <a:spLocks noGrp="1"/>
          </p:cNvSpPr>
          <p:nvPr>
            <p:ph type="title"/>
          </p:nvPr>
        </p:nvSpPr>
        <p:spPr/>
        <p:txBody>
          <a:bodyPr/>
          <a:lstStyle/>
          <a:p>
            <a:r>
              <a:rPr lang="en-US" dirty="0"/>
              <a:t>Cognition (cont’d)</a:t>
            </a:r>
          </a:p>
        </p:txBody>
      </p:sp>
      <p:sp>
        <p:nvSpPr>
          <p:cNvPr id="3" name="Content Placeholder 2">
            <a:extLst>
              <a:ext uri="{FF2B5EF4-FFF2-40B4-BE49-F238E27FC236}">
                <a16:creationId xmlns:a16="http://schemas.microsoft.com/office/drawing/2014/main" id="{5FF72657-EA99-FFE2-37DA-33007D98C9D4}"/>
              </a:ext>
            </a:extLst>
          </p:cNvPr>
          <p:cNvSpPr>
            <a:spLocks noGrp="1"/>
          </p:cNvSpPr>
          <p:nvPr>
            <p:ph idx="1"/>
          </p:nvPr>
        </p:nvSpPr>
        <p:spPr/>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SLPs help with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screening, assessment, diagnosis,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and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treatment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of cognitive difficulties.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Cognitive treatment may include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trying to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restore function</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trying to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compensate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with things like environmental changes and visual aids; and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providing education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to patients and their care partners.</a:t>
            </a:r>
          </a:p>
          <a:p>
            <a:pPr marL="0" indent="0">
              <a:buNone/>
            </a:pPr>
            <a:endParaRPr lang="en-US" dirty="0"/>
          </a:p>
        </p:txBody>
      </p:sp>
    </p:spTree>
    <p:extLst>
      <p:ext uri="{BB962C8B-B14F-4D97-AF65-F5344CB8AC3E}">
        <p14:creationId xmlns:p14="http://schemas.microsoft.com/office/powerpoint/2010/main" val="2867698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4383E-545F-175B-FC83-F7AD7529048E}"/>
              </a:ext>
            </a:extLst>
          </p:cNvPr>
          <p:cNvSpPr>
            <a:spLocks noGrp="1"/>
          </p:cNvSpPr>
          <p:nvPr>
            <p:ph type="title"/>
          </p:nvPr>
        </p:nvSpPr>
        <p:spPr/>
        <p:txBody>
          <a:bodyPr/>
          <a:lstStyle/>
          <a:p>
            <a:r>
              <a:rPr lang="en-US"/>
              <a:t>Speech </a:t>
            </a:r>
          </a:p>
        </p:txBody>
      </p:sp>
      <p:sp>
        <p:nvSpPr>
          <p:cNvPr id="3" name="Content Placeholder 2">
            <a:extLst>
              <a:ext uri="{FF2B5EF4-FFF2-40B4-BE49-F238E27FC236}">
                <a16:creationId xmlns:a16="http://schemas.microsoft.com/office/drawing/2014/main" id="{F08F99CA-F3FA-8FBB-B60F-794296F13C22}"/>
              </a:ext>
            </a:extLst>
          </p:cNvPr>
          <p:cNvSpPr>
            <a:spLocks noGrp="1"/>
          </p:cNvSpPr>
          <p:nvPr>
            <p:ph idx="1"/>
          </p:nvPr>
        </p:nvSpPr>
        <p:spPr/>
        <p:txBody>
          <a:bodyPr vert="horz" lIns="91440" tIns="45720" rIns="91440" bIns="45720" rtlCol="0" anchor="t">
            <a:normAutofit/>
          </a:bodyPr>
          <a:lstStyle/>
          <a:p>
            <a:r>
              <a:rPr lang="en-US" dirty="0"/>
              <a:t>Speech disorders can be </a:t>
            </a:r>
            <a:r>
              <a:rPr lang="en-US" b="1" dirty="0"/>
              <a:t>developmental or acquired </a:t>
            </a:r>
            <a:r>
              <a:rPr lang="en-US" dirty="0"/>
              <a:t>and include:</a:t>
            </a:r>
          </a:p>
          <a:p>
            <a:pPr lvl="1"/>
            <a:r>
              <a:rPr lang="en-US" sz="2800" dirty="0"/>
              <a:t>Dysarthria</a:t>
            </a:r>
          </a:p>
          <a:p>
            <a:pPr lvl="1"/>
            <a:r>
              <a:rPr lang="en-US" sz="2800" dirty="0"/>
              <a:t>Apraxia of speech</a:t>
            </a:r>
          </a:p>
          <a:p>
            <a:pPr marL="457200" lvl="1" indent="0">
              <a:buNone/>
            </a:pPr>
            <a:endParaRPr lang="en-US" sz="2800" dirty="0"/>
          </a:p>
          <a:p>
            <a:r>
              <a:rPr lang="en-US" dirty="0"/>
              <a:t>Speech disorders may occur alongside other conditions, like </a:t>
            </a:r>
            <a:r>
              <a:rPr lang="en-US" b="1" dirty="0"/>
              <a:t>aphasia or cognitive difficulties. </a:t>
            </a:r>
          </a:p>
        </p:txBody>
      </p:sp>
    </p:spTree>
    <p:extLst>
      <p:ext uri="{BB962C8B-B14F-4D97-AF65-F5344CB8AC3E}">
        <p14:creationId xmlns:p14="http://schemas.microsoft.com/office/powerpoint/2010/main" val="2941259930"/>
      </p:ext>
    </p:extLst>
  </p:cSld>
  <p:clrMapOvr>
    <a:masterClrMapping/>
  </p:clrMapOvr>
  <p:extLst>
    <p:ext uri="{6950BFC3-D8DA-4A85-94F7-54DA5524770B}">
      <p188:commentRel xmlns:p188="http://schemas.microsoft.com/office/powerpoint/2018/8/main" r:id="rId2"/>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5B24D-B861-C18D-8353-C7432518CE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D51BF2-2CC1-E9C2-252E-0E17D086CAFE}"/>
              </a:ext>
            </a:extLst>
          </p:cNvPr>
          <p:cNvSpPr>
            <a:spLocks noGrp="1"/>
          </p:cNvSpPr>
          <p:nvPr>
            <p:ph type="title"/>
          </p:nvPr>
        </p:nvSpPr>
        <p:spPr/>
        <p:txBody>
          <a:bodyPr/>
          <a:lstStyle/>
          <a:p>
            <a:r>
              <a:rPr lang="en-US" dirty="0"/>
              <a:t>Speech (cont’d)</a:t>
            </a:r>
          </a:p>
        </p:txBody>
      </p:sp>
      <p:sp>
        <p:nvSpPr>
          <p:cNvPr id="3" name="Content Placeholder 2">
            <a:extLst>
              <a:ext uri="{FF2B5EF4-FFF2-40B4-BE49-F238E27FC236}">
                <a16:creationId xmlns:a16="http://schemas.microsoft.com/office/drawing/2014/main" id="{CE2875FF-445E-473A-6C89-124E54817A87}"/>
              </a:ext>
            </a:extLst>
          </p:cNvPr>
          <p:cNvSpPr>
            <a:spLocks noGrp="1"/>
          </p:cNvSpPr>
          <p:nvPr>
            <p:ph idx="1"/>
          </p:nvPr>
        </p:nvSpPr>
        <p:spPr/>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SLPs can help improve speech using these methods: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strategies like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adjusting loudness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or changing the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rate of speech</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prompts and cues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for accuracy and efficiency</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care partner training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to support effective communication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augmentative and alternative communication (AAC)—</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using gestures, communication boards, or speech devices, if indicated </a:t>
            </a:r>
          </a:p>
          <a:p>
            <a:endParaRPr lang="en-US" dirty="0"/>
          </a:p>
        </p:txBody>
      </p:sp>
    </p:spTree>
    <p:extLst>
      <p:ext uri="{BB962C8B-B14F-4D97-AF65-F5344CB8AC3E}">
        <p14:creationId xmlns:p14="http://schemas.microsoft.com/office/powerpoint/2010/main" val="25388293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CEA77-9F42-2B93-EEE1-BC5A488C5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6470A4-44CE-27C6-C528-96E7C9CC985C}"/>
              </a:ext>
            </a:extLst>
          </p:cNvPr>
          <p:cNvSpPr>
            <a:spLocks noGrp="1"/>
          </p:cNvSpPr>
          <p:nvPr>
            <p:ph type="title"/>
          </p:nvPr>
        </p:nvSpPr>
        <p:spPr/>
        <p:txBody>
          <a:bodyPr/>
          <a:lstStyle/>
          <a:p>
            <a:r>
              <a:rPr lang="en-US"/>
              <a:t>Language</a:t>
            </a:r>
          </a:p>
        </p:txBody>
      </p:sp>
      <p:sp>
        <p:nvSpPr>
          <p:cNvPr id="3" name="Content Placeholder 2">
            <a:extLst>
              <a:ext uri="{FF2B5EF4-FFF2-40B4-BE49-F238E27FC236}">
                <a16:creationId xmlns:a16="http://schemas.microsoft.com/office/drawing/2014/main" id="{AA1F00BB-8277-F6B9-EC05-F6558FF876D1}"/>
              </a:ext>
            </a:extLst>
          </p:cNvPr>
          <p:cNvSpPr>
            <a:spLocks noGrp="1"/>
          </p:cNvSpPr>
          <p:nvPr>
            <p:ph idx="1"/>
          </p:nvPr>
        </p:nvSpPr>
        <p:spPr/>
        <p:txBody>
          <a:bodyPr>
            <a:normAutofit fontScale="925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Many conditions can affect language skills, including these: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stroke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TBI</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dementia</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multiple sclerosis (MS)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intellectual disability (ID)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SLPs help patients with language by doing the following things: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Teaching </a:t>
            </a: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communication strategies</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Finding the </a:t>
            </a:r>
            <a:r>
              <a:rPr kumimoji="0" lang="en-US" sz="2600" i="0" u="none" strike="noStrike" kern="1200" cap="none" spc="0" normalizeH="0" baseline="0" noProof="0" dirty="0">
                <a:ln>
                  <a:noFill/>
                </a:ln>
                <a:solidFill>
                  <a:prstClr val="black"/>
                </a:solidFill>
                <a:effectLst/>
                <a:uLnTx/>
                <a:uFillTx/>
                <a:latin typeface="Aptos" panose="02110004020202020204"/>
                <a:ea typeface="+mn-ea"/>
                <a:cs typeface="+mn-cs"/>
              </a:rPr>
              <a:t>best way to communicate with each specific patient</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—like </a:t>
            </a: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speaking, writing, or using AAC</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Training care partners </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to support the patient’s language skills.</a:t>
            </a:r>
          </a:p>
          <a:p>
            <a:endParaRPr lang="en-US" dirty="0"/>
          </a:p>
          <a:p>
            <a:pPr marL="0" indent="0">
              <a:buNone/>
            </a:pPr>
            <a:endParaRPr lang="en-US" dirty="0"/>
          </a:p>
        </p:txBody>
      </p:sp>
    </p:spTree>
    <p:extLst>
      <p:ext uri="{BB962C8B-B14F-4D97-AF65-F5344CB8AC3E}">
        <p14:creationId xmlns:p14="http://schemas.microsoft.com/office/powerpoint/2010/main" val="2965473860"/>
      </p:ext>
    </p:extLst>
  </p:cSld>
  <p:clrMapOvr>
    <a:masterClrMapping/>
  </p:clrMapOvr>
  <p:extLst>
    <p:ext uri="{6950BFC3-D8DA-4A85-94F7-54DA5524770B}">
      <p188:commentRel xmlns:p188="http://schemas.microsoft.com/office/powerpoint/2018/8/main" r:id="rId2"/>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0F63E-47E7-6A32-578E-D2A4667B2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EC5DF5-8DCE-AAD0-C38B-9C6930B92A1D}"/>
              </a:ext>
            </a:extLst>
          </p:cNvPr>
          <p:cNvSpPr>
            <a:spLocks noGrp="1"/>
          </p:cNvSpPr>
          <p:nvPr>
            <p:ph type="title"/>
          </p:nvPr>
        </p:nvSpPr>
        <p:spPr/>
        <p:txBody>
          <a:bodyPr/>
          <a:lstStyle/>
          <a:p>
            <a:r>
              <a:rPr lang="en-US"/>
              <a:t>Voice</a:t>
            </a:r>
          </a:p>
        </p:txBody>
      </p:sp>
      <p:sp>
        <p:nvSpPr>
          <p:cNvPr id="3" name="Content Placeholder 2">
            <a:extLst>
              <a:ext uri="{FF2B5EF4-FFF2-40B4-BE49-F238E27FC236}">
                <a16:creationId xmlns:a16="http://schemas.microsoft.com/office/drawing/2014/main" id="{21B7D3B5-7E28-23D5-1509-40A466E04860}"/>
              </a:ext>
            </a:extLst>
          </p:cNvPr>
          <p:cNvSpPr>
            <a:spLocks noGrp="1"/>
          </p:cNvSpPr>
          <p:nvPr>
            <p:ph idx="1"/>
          </p:nvPr>
        </p:nvSpPr>
        <p:spPr>
          <a:xfrm>
            <a:off x="838200" y="1690688"/>
            <a:ext cx="10515600" cy="4802187"/>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Voice disorders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are changes to the quality, pitch, or loudness of a person’s voice—which may make it hard for that person to communicate.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rPr>
              <a:t>SLPs can help patients to try and </a:t>
            </a:r>
            <a:r>
              <a:rPr kumimoji="0" lang="en-US" sz="2800" b="1" i="0" u="none" strike="noStrike" kern="1200" cap="none" spc="0" normalizeH="0" baseline="0" noProof="0">
                <a:ln>
                  <a:noFill/>
                </a:ln>
                <a:solidFill>
                  <a:prstClr val="black"/>
                </a:solidFill>
                <a:effectLst/>
                <a:uLnTx/>
                <a:uFillTx/>
                <a:latin typeface="Aptos" panose="02110004020202020204"/>
                <a:ea typeface="+mn-ea"/>
                <a:cs typeface="+mn-cs"/>
              </a:rPr>
              <a:t>restore and/or compensate </a:t>
            </a:r>
            <a:r>
              <a:rPr kumimoji="0" lang="en-US" sz="2800" b="0" i="0" u="none" strike="noStrike" kern="1200" cap="none" spc="0" normalizeH="0" baseline="0" noProof="0">
                <a:ln>
                  <a:noFill/>
                </a:ln>
                <a:solidFill>
                  <a:prstClr val="black"/>
                </a:solidFill>
                <a:effectLst/>
                <a:uLnTx/>
                <a:uFillTx/>
                <a:latin typeface="Aptos" panose="02110004020202020204"/>
                <a:ea typeface="+mn-ea"/>
                <a:cs typeface="+mn-cs"/>
              </a:rPr>
              <a:t>in treatment.</a:t>
            </a:r>
          </a:p>
          <a:p>
            <a:pPr marL="0" indent="0">
              <a:buNone/>
            </a:pPr>
            <a:endParaRPr lang="en-US" dirty="0"/>
          </a:p>
        </p:txBody>
      </p:sp>
    </p:spTree>
    <p:extLst>
      <p:ext uri="{BB962C8B-B14F-4D97-AF65-F5344CB8AC3E}">
        <p14:creationId xmlns:p14="http://schemas.microsoft.com/office/powerpoint/2010/main" val="14380336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88DF6-F5F4-B6B0-9192-6507E4C52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54B90-588B-370B-4912-9EDBF66A3AD4}"/>
              </a:ext>
            </a:extLst>
          </p:cNvPr>
          <p:cNvSpPr>
            <a:spLocks noGrp="1"/>
          </p:cNvSpPr>
          <p:nvPr>
            <p:ph type="title"/>
          </p:nvPr>
        </p:nvSpPr>
        <p:spPr/>
        <p:txBody>
          <a:bodyPr/>
          <a:lstStyle/>
          <a:p>
            <a:r>
              <a:rPr lang="en-US" dirty="0"/>
              <a:t>Restorative Nursing Programs</a:t>
            </a:r>
          </a:p>
        </p:txBody>
      </p:sp>
      <p:sp>
        <p:nvSpPr>
          <p:cNvPr id="3" name="Content Placeholder 2">
            <a:extLst>
              <a:ext uri="{FF2B5EF4-FFF2-40B4-BE49-F238E27FC236}">
                <a16:creationId xmlns:a16="http://schemas.microsoft.com/office/drawing/2014/main" id="{CA1B18BA-48C5-6462-491F-12C44AF93458}"/>
              </a:ext>
            </a:extLst>
          </p:cNvPr>
          <p:cNvSpPr>
            <a:spLocks noGrp="1"/>
          </p:cNvSpPr>
          <p:nvPr>
            <p:ph idx="1"/>
          </p:nvPr>
        </p:nvSpPr>
        <p:spPr>
          <a:xfrm>
            <a:off x="838200" y="1690688"/>
            <a:ext cx="10515600" cy="4802187"/>
          </a:xfrm>
        </p:spPr>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The Centers for Medicare &amp; Medicaid Services (CMS) defines </a:t>
            </a:r>
            <a:r>
              <a:rPr kumimoji="0" lang="en-US" sz="2800" b="1" i="1" u="none" strike="noStrike" kern="1200" cap="none" spc="0" normalizeH="0" baseline="0" noProof="0" dirty="0">
                <a:ln>
                  <a:noFill/>
                </a:ln>
                <a:solidFill>
                  <a:prstClr val="black"/>
                </a:solidFill>
                <a:effectLst/>
                <a:uLnTx/>
                <a:uFillTx/>
                <a:latin typeface="Aptos" panose="02110004020202020204"/>
                <a:ea typeface="+mn-ea"/>
                <a:cs typeface="+mn-cs"/>
              </a:rPr>
              <a:t>restorative services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as follows: </a:t>
            </a:r>
          </a:p>
          <a:p>
            <a:pPr marL="457200" lvl="1" indent="0">
              <a:buNone/>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lt"/>
                <a:cs typeface="+mn-lt"/>
              </a:rPr>
              <a:t>“Nursing interventions that promote the resident’s ability to adapt and adjust to living as independently and safely as possible. This concept actively focuses on achieving and maintaining optimal physical, mental, and psychosocial functioning.”</a:t>
            </a:r>
            <a:r>
              <a:rPr lang="en-US" sz="2800" dirty="0">
                <a:solidFill>
                  <a:prstClr val="black"/>
                </a:solidFill>
                <a:latin typeface="Aptos" panose="02110004020202020204"/>
                <a:ea typeface="+mn-lt"/>
                <a:cs typeface="+mn-lt"/>
              </a:rPr>
              <a:t> </a:t>
            </a:r>
            <a:r>
              <a:rPr lang="en-US" sz="2800" i="1" dirty="0">
                <a:solidFill>
                  <a:prstClr val="black"/>
                </a:solidFill>
                <a:latin typeface="Aptos" panose="02110004020202020204"/>
                <a:ea typeface="+mn-lt"/>
                <a:cs typeface="+mn-lt"/>
              </a:rPr>
              <a:t>(</a:t>
            </a:r>
            <a:r>
              <a:rPr lang="en-US" sz="2800" i="1" dirty="0">
                <a:solidFill>
                  <a:prstClr val="black"/>
                </a:solidFill>
                <a:ea typeface="+mn-lt"/>
                <a:cs typeface="+mn-lt"/>
              </a:rPr>
              <a:t>Centers for Medicare &amp; Medicaid Services [CMS], 2024)</a:t>
            </a:r>
            <a:endParaRPr lang="en-US" sz="2800" b="0" i="1" u="none" strike="noStrike" kern="1200" cap="none" spc="0" normalizeH="0" baseline="0" noProof="0" dirty="0">
              <a:ln>
                <a:noFill/>
              </a:ln>
              <a:solidFill>
                <a:prstClr val="black"/>
              </a:solidFill>
              <a:effectLst/>
              <a:uLnTx/>
              <a:uFillTx/>
              <a:ea typeface="+mn-lt"/>
              <a:cs typeface="+mn-lt"/>
            </a:endParaRPr>
          </a:p>
          <a:p>
            <a:pPr marL="0" indent="0">
              <a:buNone/>
            </a:pPr>
            <a:endParaRPr lang="en-US" dirty="0"/>
          </a:p>
        </p:txBody>
      </p:sp>
    </p:spTree>
    <p:extLst>
      <p:ext uri="{BB962C8B-B14F-4D97-AF65-F5344CB8AC3E}">
        <p14:creationId xmlns:p14="http://schemas.microsoft.com/office/powerpoint/2010/main" val="3172777539"/>
      </p:ext>
    </p:extLst>
  </p:cSld>
  <p:clrMapOvr>
    <a:masterClrMapping/>
  </p:clrMapOvr>
  <p:extLst>
    <p:ext uri="{6950BFC3-D8DA-4A85-94F7-54DA5524770B}">
      <p188:commentRel xmlns:p188="http://schemas.microsoft.com/office/powerpoint/2018/8/main" r:id="rId2"/>
    </p:ext>
  </p:extLs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9F9F6-FA5C-7F59-04C1-62411D54FB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330C1-33C6-3C52-6C75-28484FD98EB4}"/>
              </a:ext>
            </a:extLst>
          </p:cNvPr>
          <p:cNvSpPr>
            <a:spLocks noGrp="1"/>
          </p:cNvSpPr>
          <p:nvPr>
            <p:ph type="title"/>
          </p:nvPr>
        </p:nvSpPr>
        <p:spPr/>
        <p:txBody>
          <a:bodyPr/>
          <a:lstStyle/>
          <a:p>
            <a:r>
              <a:rPr lang="en-US" dirty="0"/>
              <a:t>Restorative Nursing Programs</a:t>
            </a:r>
          </a:p>
        </p:txBody>
      </p:sp>
      <p:sp>
        <p:nvSpPr>
          <p:cNvPr id="3" name="Content Placeholder 2">
            <a:extLst>
              <a:ext uri="{FF2B5EF4-FFF2-40B4-BE49-F238E27FC236}">
                <a16:creationId xmlns:a16="http://schemas.microsoft.com/office/drawing/2014/main" id="{4699F278-F65D-2EDC-70B6-6B370724EA47}"/>
              </a:ext>
            </a:extLst>
          </p:cNvPr>
          <p:cNvSpPr>
            <a:spLocks noGrp="1"/>
          </p:cNvSpPr>
          <p:nvPr>
            <p:ph idx="1"/>
          </p:nvPr>
        </p:nvSpPr>
        <p:spPr>
          <a:xfrm>
            <a:off x="838200" y="1690688"/>
            <a:ext cx="10515600" cy="4802187"/>
          </a:xfrm>
        </p:spPr>
        <p:txBody>
          <a:bodyPr vert="horz" lIns="91440" tIns="45720" rIns="91440" bIns="45720" rtlCol="0" anchor="t">
            <a:normAutofit/>
          </a:bodyPr>
          <a:lstStyle/>
          <a:p>
            <a:pPr marL="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lang="en-US" sz="2800" dirty="0">
                <a:solidFill>
                  <a:prstClr val="black"/>
                </a:solidFill>
                <a:latin typeface="Aptos" panose="02110004020202020204"/>
              </a:rPr>
              <a:t>SLPs provide training and education to nursing teams to establish </a:t>
            </a:r>
            <a:r>
              <a:rPr lang="en-US" sz="2800" b="1" dirty="0">
                <a:solidFill>
                  <a:prstClr val="black"/>
                </a:solidFill>
                <a:latin typeface="Aptos" panose="02110004020202020204"/>
              </a:rPr>
              <a:t>r</a:t>
            </a:r>
            <a:r>
              <a:rPr kumimoji="0" lang="en-US" sz="2800" b="1" u="none" strike="noStrike" kern="1200" cap="none" spc="0" normalizeH="0" baseline="0" noProof="0" dirty="0" err="1">
                <a:ln>
                  <a:noFill/>
                </a:ln>
                <a:solidFill>
                  <a:prstClr val="black"/>
                </a:solidFill>
                <a:effectLst/>
                <a:uLnTx/>
                <a:uFillTx/>
                <a:latin typeface="Aptos" panose="02110004020202020204"/>
                <a:ea typeface="+mn-ea"/>
                <a:cs typeface="+mn-cs"/>
              </a:rPr>
              <a:t>estorative</a:t>
            </a:r>
            <a:r>
              <a:rPr kumimoji="0" lang="en-US" sz="2800" b="1" u="none" strike="noStrike" kern="1200" cap="none" spc="0" normalizeH="0" baseline="0" noProof="0" dirty="0">
                <a:ln>
                  <a:noFill/>
                </a:ln>
                <a:solidFill>
                  <a:prstClr val="black"/>
                </a:solidFill>
                <a:effectLst/>
                <a:uLnTx/>
                <a:uFillTx/>
                <a:latin typeface="Aptos" panose="02110004020202020204"/>
                <a:ea typeface="+mn-ea"/>
                <a:cs typeface="+mn-cs"/>
              </a:rPr>
              <a:t> </a:t>
            </a:r>
            <a:r>
              <a:rPr lang="en-US" sz="2800" b="1" dirty="0">
                <a:solidFill>
                  <a:prstClr val="black"/>
                </a:solidFill>
                <a:latin typeface="Aptos" panose="02110004020202020204"/>
              </a:rPr>
              <a:t>n</a:t>
            </a:r>
            <a:r>
              <a:rPr kumimoji="0" lang="en-US" sz="2800" b="1" u="none" strike="noStrike" kern="1200" cap="none" spc="0" normalizeH="0" baseline="0" noProof="0" dirty="0" err="1">
                <a:ln>
                  <a:noFill/>
                </a:ln>
                <a:solidFill>
                  <a:prstClr val="black"/>
                </a:solidFill>
                <a:effectLst/>
                <a:uLnTx/>
                <a:uFillTx/>
                <a:latin typeface="Aptos" panose="02110004020202020204"/>
                <a:ea typeface="+mn-ea"/>
                <a:cs typeface="+mn-cs"/>
              </a:rPr>
              <a:t>ursing</a:t>
            </a:r>
            <a:r>
              <a:rPr kumimoji="0" lang="en-US" sz="2800" b="1" u="none" strike="noStrike" kern="1200" cap="none" spc="0" normalizeH="0" baseline="0" noProof="0" dirty="0">
                <a:ln>
                  <a:noFill/>
                </a:ln>
                <a:solidFill>
                  <a:prstClr val="black"/>
                </a:solidFill>
                <a:effectLst/>
                <a:uLnTx/>
                <a:uFillTx/>
                <a:latin typeface="Aptos" panose="02110004020202020204"/>
                <a:ea typeface="+mn-ea"/>
                <a:cs typeface="+mn-cs"/>
              </a:rPr>
              <a:t> programs</a:t>
            </a:r>
            <a:r>
              <a:rPr kumimoji="0" lang="en-US" sz="2800" u="none" strike="noStrike" kern="1200" cap="none" spc="0" normalizeH="0" baseline="0" noProof="0" dirty="0">
                <a:ln>
                  <a:noFill/>
                </a:ln>
                <a:solidFill>
                  <a:prstClr val="black"/>
                </a:solidFill>
                <a:effectLst/>
                <a:uLnTx/>
                <a:uFillTx/>
                <a:latin typeface="Aptos" panose="02110004020202020204"/>
                <a:ea typeface="+mn-ea"/>
                <a:cs typeface="+mn-cs"/>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Speech-language pathology–focused restorative nursing programs may address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speech, language, cognition, voice,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and/or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swallowing.</a:t>
            </a:r>
          </a:p>
          <a:p>
            <a:endParaRPr lang="en-US" dirty="0"/>
          </a:p>
        </p:txBody>
      </p:sp>
    </p:spTree>
    <p:extLst>
      <p:ext uri="{BB962C8B-B14F-4D97-AF65-F5344CB8AC3E}">
        <p14:creationId xmlns:p14="http://schemas.microsoft.com/office/powerpoint/2010/main" val="11333229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DD53B-88B8-914B-7EA9-08AF1FFD754A}"/>
              </a:ext>
            </a:extLst>
          </p:cNvPr>
          <p:cNvSpPr>
            <a:spLocks noGrp="1"/>
          </p:cNvSpPr>
          <p:nvPr>
            <p:ph type="title"/>
          </p:nvPr>
        </p:nvSpPr>
        <p:spPr/>
        <p:txBody>
          <a:bodyPr/>
          <a:lstStyle/>
          <a:p>
            <a:r>
              <a:rPr lang="en-US" dirty="0"/>
              <a:t>PDPM and the SLP’s Impact</a:t>
            </a:r>
          </a:p>
        </p:txBody>
      </p:sp>
      <p:sp>
        <p:nvSpPr>
          <p:cNvPr id="3" name="Content Placeholder 2">
            <a:extLst>
              <a:ext uri="{FF2B5EF4-FFF2-40B4-BE49-F238E27FC236}">
                <a16:creationId xmlns:a16="http://schemas.microsoft.com/office/drawing/2014/main" id="{8A8A9408-970A-42AB-80D7-9318777B5561}"/>
              </a:ext>
            </a:extLst>
          </p:cNvPr>
          <p:cNvSpPr>
            <a:spLocks noGrp="1"/>
          </p:cNvSpPr>
          <p:nvPr>
            <p:ph idx="1"/>
          </p:nvPr>
        </p:nvSpPr>
        <p:spPr>
          <a:xfrm>
            <a:off x="838200" y="1792967"/>
            <a:ext cx="10515600" cy="4351338"/>
          </a:xfrm>
        </p:spPr>
        <p:txBody>
          <a:bodyPr>
            <a:normAutofit lnSpcReduction="10000"/>
          </a:bodyPr>
          <a:lstStyle/>
          <a:p>
            <a:pPr marL="0" marR="0" lvl="0" indent="0" algn="l" defTabSz="914400" rtl="0" eaLnBrk="1" fontAlgn="auto" latinLnBrk="0" hangingPunct="1">
              <a:lnSpc>
                <a:spcPct val="90000"/>
              </a:lnSpc>
              <a:spcBef>
                <a:spcPts val="1000"/>
              </a:spcBef>
              <a:spcAft>
                <a:spcPts val="75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Under PDPM, payment for patients with speech-language pathology needs are determined by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the presence of the following five case-mix factors: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the patient’s primary diagnosis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the presence of one or more of 12 comorbidities*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 mechanically altered diet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 swallowing disorder</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 cognitive impairment</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1" u="none" strike="noStrike" kern="1200" cap="none" spc="0" normalizeH="0" baseline="0" noProof="0" dirty="0">
                <a:ln>
                  <a:noFill/>
                </a:ln>
                <a:solidFill>
                  <a:prstClr val="black"/>
                </a:solidFill>
                <a:effectLst/>
                <a:uLnTx/>
                <a:uFillTx/>
                <a:latin typeface="Aptos" panose="02110004020202020204"/>
                <a:ea typeface="+mn-ea"/>
                <a:cs typeface="+mn-cs"/>
              </a:rPr>
              <a:t>*These 12 co-morbidities include aphasia; CVA, TIA, or stroke; hemiplegia or hemiparesis; TBI; experiencing tracheostomy care while a resident; having ventilator or respirator while a resident; laryngeal cancer; apraxia; dysphagia; ALS; oral cancers; and speech and language deficits. </a:t>
            </a:r>
          </a:p>
        </p:txBody>
      </p:sp>
    </p:spTree>
    <p:extLst>
      <p:ext uri="{BB962C8B-B14F-4D97-AF65-F5344CB8AC3E}">
        <p14:creationId xmlns:p14="http://schemas.microsoft.com/office/powerpoint/2010/main" val="29204449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508DA-F30E-2C00-92FE-D6258312727B}"/>
              </a:ext>
            </a:extLst>
          </p:cNvPr>
          <p:cNvSpPr>
            <a:spLocks noGrp="1"/>
          </p:cNvSpPr>
          <p:nvPr>
            <p:ph type="title"/>
          </p:nvPr>
        </p:nvSpPr>
        <p:spPr/>
        <p:txBody>
          <a:bodyPr/>
          <a:lstStyle/>
          <a:p>
            <a:r>
              <a:rPr lang="en-US"/>
              <a:t>Identifying and Coding Patient Needs		</a:t>
            </a:r>
          </a:p>
        </p:txBody>
      </p:sp>
      <p:sp>
        <p:nvSpPr>
          <p:cNvPr id="3" name="Content Placeholder 2">
            <a:extLst>
              <a:ext uri="{FF2B5EF4-FFF2-40B4-BE49-F238E27FC236}">
                <a16:creationId xmlns:a16="http://schemas.microsoft.com/office/drawing/2014/main" id="{74D607A9-75EA-1703-F069-D0AE00621061}"/>
              </a:ext>
            </a:extLst>
          </p:cNvPr>
          <p:cNvSpPr>
            <a:spLocks noGrp="1"/>
          </p:cNvSpPr>
          <p:nvPr>
            <p:ph idx="1"/>
          </p:nvPr>
        </p:nvSpPr>
        <p:spPr/>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SLPs can help to</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identify patients who need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skilled speech-language pathology services and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provide accurate, complete coding for reimbursement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of (1) diagnoses and (2) co-morbidities.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Improved coding accuracy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provides Medicare with more complete data</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on the conditions that SLPs treat—which can support advocacy efforts to improve payment policy changes.</a:t>
            </a:r>
          </a:p>
          <a:p>
            <a:pPr lvl="2"/>
            <a:endParaRPr lang="en-US" dirty="0"/>
          </a:p>
        </p:txBody>
      </p:sp>
    </p:spTree>
    <p:extLst>
      <p:ext uri="{BB962C8B-B14F-4D97-AF65-F5344CB8AC3E}">
        <p14:creationId xmlns:p14="http://schemas.microsoft.com/office/powerpoint/2010/main" val="2422356585"/>
      </p:ext>
    </p:extLst>
  </p:cSld>
  <p:clrMapOvr>
    <a:masterClrMapping/>
  </p:clrMapOvr>
  <p:extLst>
    <p:ext uri="{6950BFC3-D8DA-4A85-94F7-54DA5524770B}">
      <p188:commentRel xmlns:p188="http://schemas.microsoft.com/office/powerpoint/2018/8/main" r:id="rId2"/>
    </p:ext>
  </p:extLs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86C04-2B17-0388-0B96-753D04021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93606A-85FB-3707-FF4E-74A5EB791E45}"/>
              </a:ext>
            </a:extLst>
          </p:cNvPr>
          <p:cNvSpPr>
            <a:spLocks noGrp="1"/>
          </p:cNvSpPr>
          <p:nvPr>
            <p:ph type="title"/>
          </p:nvPr>
        </p:nvSpPr>
        <p:spPr/>
        <p:txBody>
          <a:bodyPr/>
          <a:lstStyle/>
          <a:p>
            <a:r>
              <a:rPr lang="en-US"/>
              <a:t>Supporting Accurate MDS Completion</a:t>
            </a:r>
          </a:p>
        </p:txBody>
      </p:sp>
      <p:sp>
        <p:nvSpPr>
          <p:cNvPr id="3" name="Content Placeholder 2">
            <a:extLst>
              <a:ext uri="{FF2B5EF4-FFF2-40B4-BE49-F238E27FC236}">
                <a16:creationId xmlns:a16="http://schemas.microsoft.com/office/drawing/2014/main" id="{CC889A6C-7080-C238-378E-2E0F64F39D2F}"/>
              </a:ext>
            </a:extLst>
          </p:cNvPr>
          <p:cNvSpPr>
            <a:spLocks noGrp="1"/>
          </p:cNvSpPr>
          <p:nvPr>
            <p:ph idx="1"/>
          </p:nvPr>
        </p:nvSpPr>
        <p:spPr/>
        <p:txBody>
          <a:bodyPr vert="horz" lIns="91440" tIns="45720" rIns="91440" bIns="45720" rtlCol="0" anchor="t">
            <a:normAutofit/>
          </a:bodyPr>
          <a:lstStyle/>
          <a:p>
            <a:r>
              <a:rPr lang="en-US" dirty="0"/>
              <a:t>SLPs contribute to relevant sections of the MDS</a:t>
            </a:r>
          </a:p>
          <a:p>
            <a:pPr lvl="1"/>
            <a:r>
              <a:rPr lang="en-US" dirty="0"/>
              <a:t>Section K: Swallowing and Nutritional Status</a:t>
            </a:r>
          </a:p>
          <a:p>
            <a:pPr lvl="2"/>
            <a:r>
              <a:rPr lang="en-US" dirty="0"/>
              <a:t>K0100A Loss of liquids/solids from mouth when eating or drinking</a:t>
            </a:r>
          </a:p>
          <a:p>
            <a:pPr lvl="2"/>
            <a:r>
              <a:rPr lang="en-US" dirty="0"/>
              <a:t>K0100B Holding food in mouth/cheeks or residual food in mouth after meals</a:t>
            </a:r>
          </a:p>
          <a:p>
            <a:pPr lvl="2"/>
            <a:r>
              <a:rPr lang="en-US" dirty="0"/>
              <a:t>K0100C Coughing or choking during meals or when swallowing medications</a:t>
            </a:r>
          </a:p>
          <a:p>
            <a:pPr lvl="2"/>
            <a:r>
              <a:rPr lang="en-US" dirty="0"/>
              <a:t>K0100D Complaints of difficulty or pain with swallowing</a:t>
            </a:r>
          </a:p>
          <a:p>
            <a:pPr lvl="2"/>
            <a:r>
              <a:rPr lang="en-US" dirty="0"/>
              <a:t>K0100Z None of the above</a:t>
            </a:r>
          </a:p>
          <a:p>
            <a:pPr lvl="2"/>
            <a:r>
              <a:rPr lang="en-US" dirty="0"/>
              <a:t>K0510C2 Mechanically Altered Diet While a Resident</a:t>
            </a:r>
          </a:p>
        </p:txBody>
      </p:sp>
    </p:spTree>
    <p:extLst>
      <p:ext uri="{BB962C8B-B14F-4D97-AF65-F5344CB8AC3E}">
        <p14:creationId xmlns:p14="http://schemas.microsoft.com/office/powerpoint/2010/main" val="1192207997"/>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D9EAD4-3E2C-CED7-485C-9360EC73E3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585C48-BBDA-0E5C-E918-503FCCA1C912}"/>
              </a:ext>
            </a:extLst>
          </p:cNvPr>
          <p:cNvSpPr>
            <a:spLocks noGrp="1"/>
          </p:cNvSpPr>
          <p:nvPr>
            <p:ph type="title"/>
          </p:nvPr>
        </p:nvSpPr>
        <p:spPr>
          <a:xfrm>
            <a:off x="838200" y="365125"/>
            <a:ext cx="10515600" cy="1325563"/>
          </a:xfrm>
        </p:spPr>
        <p:txBody>
          <a:bodyPr anchor="ctr">
            <a:normAutofit/>
          </a:bodyPr>
          <a:lstStyle/>
          <a:p>
            <a:r>
              <a:rPr lang="en-US" dirty="0"/>
              <a:t>Agenda (cont’d)</a:t>
            </a:r>
          </a:p>
        </p:txBody>
      </p:sp>
      <p:sp>
        <p:nvSpPr>
          <p:cNvPr id="63" name="Content Placeholder 2">
            <a:extLst>
              <a:ext uri="{FF2B5EF4-FFF2-40B4-BE49-F238E27FC236}">
                <a16:creationId xmlns:a16="http://schemas.microsoft.com/office/drawing/2014/main" id="{F505E623-AD8B-669C-05BC-EAC95771B5FE}"/>
              </a:ext>
            </a:extLst>
          </p:cNvPr>
          <p:cNvSpPr>
            <a:spLocks noGrp="1"/>
          </p:cNvSpPr>
          <p:nvPr>
            <p:ph idx="1"/>
          </p:nvPr>
        </p:nvSpPr>
        <p:spPr>
          <a:xfrm>
            <a:off x="838200" y="1836510"/>
            <a:ext cx="10515600" cy="4351338"/>
          </a:xfrm>
        </p:spPr>
        <p:txBody>
          <a:bodyPr anchor="t">
            <a:noAutofit/>
          </a:bodyPr>
          <a:lstStyle/>
          <a:p>
            <a:r>
              <a:rPr lang="en-US" dirty="0"/>
              <a:t>Restorative Nursing Programs</a:t>
            </a:r>
          </a:p>
          <a:p>
            <a:r>
              <a:rPr lang="en-US" dirty="0"/>
              <a:t>How SLPs Impact PDPM</a:t>
            </a:r>
          </a:p>
          <a:p>
            <a:r>
              <a:rPr lang="en-US" dirty="0"/>
              <a:t>Improving Quality and Compliance</a:t>
            </a:r>
          </a:p>
          <a:p>
            <a:r>
              <a:rPr lang="en-US" dirty="0"/>
              <a:t>Additional Resources</a:t>
            </a:r>
          </a:p>
          <a:p>
            <a:r>
              <a:rPr lang="en-US" dirty="0"/>
              <a:t>References</a:t>
            </a:r>
          </a:p>
          <a:p>
            <a:pPr marL="0" indent="0">
              <a:buNone/>
            </a:pPr>
            <a:endParaRPr lang="en-US" dirty="0"/>
          </a:p>
          <a:p>
            <a:endParaRPr lang="en-US" sz="2000" i="1" dirty="0">
              <a:solidFill>
                <a:prstClr val="black"/>
              </a:solidFill>
            </a:endParaRPr>
          </a:p>
          <a:p>
            <a:r>
              <a:rPr lang="en-US" sz="2000" i="1" dirty="0">
                <a:solidFill>
                  <a:prstClr val="black"/>
                </a:solidFill>
              </a:rPr>
              <a:t>This template is consensus-based, is provided as a resource for ASHA members, and does not represent official ASHA policy.</a:t>
            </a:r>
            <a:endParaRPr lang="en-US" sz="2000" i="1" dirty="0">
              <a:solidFill>
                <a:prstClr val="black"/>
              </a:solidFill>
              <a:ea typeface="+mn-lt"/>
              <a:cs typeface="+mn-lt"/>
            </a:endParaRP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1687002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D7B24-BF70-7912-F109-1827BD94A9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3D74F4-F575-0C62-41A0-8844D4A9B5B7}"/>
              </a:ext>
            </a:extLst>
          </p:cNvPr>
          <p:cNvSpPr>
            <a:spLocks noGrp="1"/>
          </p:cNvSpPr>
          <p:nvPr>
            <p:ph type="title"/>
          </p:nvPr>
        </p:nvSpPr>
        <p:spPr/>
        <p:txBody>
          <a:bodyPr/>
          <a:lstStyle/>
          <a:p>
            <a:r>
              <a:rPr lang="en-US"/>
              <a:t>Supporting Accurate MDS Completion</a:t>
            </a:r>
          </a:p>
        </p:txBody>
      </p:sp>
      <p:sp>
        <p:nvSpPr>
          <p:cNvPr id="3" name="Content Placeholder 2">
            <a:extLst>
              <a:ext uri="{FF2B5EF4-FFF2-40B4-BE49-F238E27FC236}">
                <a16:creationId xmlns:a16="http://schemas.microsoft.com/office/drawing/2014/main" id="{0BC5A41A-7A9D-C07B-5C3E-14242B292E2B}"/>
              </a:ext>
            </a:extLst>
          </p:cNvPr>
          <p:cNvSpPr>
            <a:spLocks noGrp="1"/>
          </p:cNvSpPr>
          <p:nvPr>
            <p:ph idx="1"/>
          </p:nvPr>
        </p:nvSpPr>
        <p:spPr/>
        <p:txBody>
          <a:bodyPr vert="horz" lIns="91440" tIns="45720" rIns="91440" bIns="45720" rtlCol="0" anchor="t">
            <a:normAutofit fontScale="85000" lnSpcReduction="20000"/>
          </a:bodyPr>
          <a:lstStyle/>
          <a:p>
            <a:r>
              <a:rPr lang="en-US" dirty="0"/>
              <a:t>SLPs contribute to relevant sections of the MDS cont’d</a:t>
            </a:r>
          </a:p>
          <a:p>
            <a:pPr lvl="1"/>
            <a:r>
              <a:rPr lang="en-US" dirty="0"/>
              <a:t>Sections B &amp; C: Cognition </a:t>
            </a:r>
          </a:p>
          <a:p>
            <a:pPr lvl="2"/>
            <a:r>
              <a:rPr lang="en-US" dirty="0"/>
              <a:t>BIMS</a:t>
            </a:r>
          </a:p>
          <a:p>
            <a:pPr lvl="3"/>
            <a:r>
              <a:rPr lang="en-US" dirty="0"/>
              <a:t>C0200 Repetition of three words</a:t>
            </a:r>
          </a:p>
          <a:p>
            <a:pPr lvl="3"/>
            <a:r>
              <a:rPr lang="en-US" dirty="0"/>
              <a:t>C0300 Temporal orientation</a:t>
            </a:r>
          </a:p>
          <a:p>
            <a:pPr lvl="3"/>
            <a:r>
              <a:rPr lang="en-US" dirty="0"/>
              <a:t>C0400 Recall</a:t>
            </a:r>
          </a:p>
          <a:p>
            <a:pPr lvl="2"/>
            <a:r>
              <a:rPr lang="en-US" dirty="0"/>
              <a:t>CFS</a:t>
            </a:r>
          </a:p>
          <a:p>
            <a:pPr lvl="3"/>
            <a:r>
              <a:rPr lang="en-US" dirty="0"/>
              <a:t>B0100 Coma and completely dependent or ADL did not occur</a:t>
            </a:r>
          </a:p>
          <a:p>
            <a:pPr lvl="3"/>
            <a:r>
              <a:rPr lang="en-US" dirty="0"/>
              <a:t>C1000 Severely impaired cognitive skills (C1000 = 3)</a:t>
            </a:r>
          </a:p>
          <a:p>
            <a:pPr lvl="3"/>
            <a:r>
              <a:rPr lang="en-US" dirty="0"/>
              <a:t>B0700, C0700, C1000</a:t>
            </a:r>
          </a:p>
          <a:p>
            <a:pPr lvl="4"/>
            <a:r>
              <a:rPr lang="en-US" dirty="0"/>
              <a:t>Two or more of the following:</a:t>
            </a:r>
          </a:p>
          <a:p>
            <a:pPr lvl="5"/>
            <a:r>
              <a:rPr lang="en-US" dirty="0"/>
              <a:t>B0700 &gt;0 Problem being understood;</a:t>
            </a:r>
          </a:p>
          <a:p>
            <a:pPr lvl="5"/>
            <a:r>
              <a:rPr lang="en-US" dirty="0"/>
              <a:t>C0700 =1 STM problem;</a:t>
            </a:r>
          </a:p>
          <a:p>
            <a:pPr lvl="5"/>
            <a:r>
              <a:rPr lang="en-US" dirty="0"/>
              <a:t>C1000&gt;0 Cognitive skills problem; and</a:t>
            </a:r>
          </a:p>
          <a:p>
            <a:pPr lvl="4"/>
            <a:r>
              <a:rPr lang="en-US" dirty="0"/>
              <a:t>One or more of the following:</a:t>
            </a:r>
          </a:p>
          <a:p>
            <a:pPr lvl="5"/>
            <a:r>
              <a:rPr lang="en-US" dirty="0"/>
              <a:t>B0700 &gt;=2 severe problem being understood;</a:t>
            </a:r>
          </a:p>
          <a:p>
            <a:pPr lvl="5"/>
            <a:r>
              <a:rPr lang="en-US" dirty="0"/>
              <a:t>C1000 &gt;=2 severe cognitive skills problem</a:t>
            </a:r>
          </a:p>
        </p:txBody>
      </p:sp>
    </p:spTree>
    <p:extLst>
      <p:ext uri="{BB962C8B-B14F-4D97-AF65-F5344CB8AC3E}">
        <p14:creationId xmlns:p14="http://schemas.microsoft.com/office/powerpoint/2010/main" val="30783622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F513A-DB4C-C7E1-9BCE-B711C5226E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8716D2-2F36-6426-A7E3-CBA525A79496}"/>
              </a:ext>
            </a:extLst>
          </p:cNvPr>
          <p:cNvSpPr>
            <a:spLocks noGrp="1"/>
          </p:cNvSpPr>
          <p:nvPr>
            <p:ph type="title"/>
          </p:nvPr>
        </p:nvSpPr>
        <p:spPr/>
        <p:txBody>
          <a:bodyPr/>
          <a:lstStyle/>
          <a:p>
            <a:r>
              <a:rPr lang="en-US"/>
              <a:t>Supporting Accurate MDS Completion</a:t>
            </a:r>
          </a:p>
        </p:txBody>
      </p:sp>
      <p:sp>
        <p:nvSpPr>
          <p:cNvPr id="3" name="Content Placeholder 2">
            <a:extLst>
              <a:ext uri="{FF2B5EF4-FFF2-40B4-BE49-F238E27FC236}">
                <a16:creationId xmlns:a16="http://schemas.microsoft.com/office/drawing/2014/main" id="{FE6DB38A-A949-7E83-1F6B-D8991F5ABDB0}"/>
              </a:ext>
            </a:extLst>
          </p:cNvPr>
          <p:cNvSpPr>
            <a:spLocks noGrp="1"/>
          </p:cNvSpPr>
          <p:nvPr>
            <p:ph idx="1"/>
          </p:nvPr>
        </p:nvSpPr>
        <p:spPr/>
        <p:txBody>
          <a:bodyPr vert="horz" lIns="91440" tIns="45720" rIns="91440" bIns="45720" rtlCol="0" anchor="t">
            <a:normAutofit fontScale="92500" lnSpcReduction="10000"/>
          </a:bodyPr>
          <a:lstStyle/>
          <a:p>
            <a:r>
              <a:rPr lang="en-US" dirty="0"/>
              <a:t>SLPs contribute to relevant sections of the MDS cont’d</a:t>
            </a:r>
          </a:p>
          <a:p>
            <a:pPr lvl="1"/>
            <a:r>
              <a:rPr lang="en-US" dirty="0"/>
              <a:t>Sections I &amp; O: Clinical Category</a:t>
            </a:r>
          </a:p>
          <a:p>
            <a:pPr lvl="2"/>
            <a:r>
              <a:rPr lang="en-US" dirty="0"/>
              <a:t>I4300 Aphasia</a:t>
            </a:r>
          </a:p>
          <a:p>
            <a:pPr lvl="2"/>
            <a:r>
              <a:rPr lang="en-US" dirty="0"/>
              <a:t>I4500 CVA, TIA, Stroke</a:t>
            </a:r>
          </a:p>
          <a:p>
            <a:pPr lvl="2"/>
            <a:r>
              <a:rPr lang="en-US" dirty="0"/>
              <a:t>I4900 Hemiplegia or Hemiparesis </a:t>
            </a:r>
          </a:p>
          <a:p>
            <a:pPr lvl="2"/>
            <a:r>
              <a:rPr lang="en-US" dirty="0"/>
              <a:t>I5500 Traumatic Brain Injury </a:t>
            </a:r>
          </a:p>
          <a:p>
            <a:pPr lvl="2"/>
            <a:r>
              <a:rPr lang="en-US" dirty="0"/>
              <a:t>I8000 Laryngeal Cancer</a:t>
            </a:r>
          </a:p>
          <a:p>
            <a:pPr lvl="2"/>
            <a:r>
              <a:rPr lang="en-US" dirty="0"/>
              <a:t>I8000 Apraxia </a:t>
            </a:r>
          </a:p>
          <a:p>
            <a:pPr lvl="2"/>
            <a:r>
              <a:rPr lang="en-US" dirty="0"/>
              <a:t>I8000 Dysphagia</a:t>
            </a:r>
          </a:p>
          <a:p>
            <a:pPr lvl="2"/>
            <a:r>
              <a:rPr lang="en-US" dirty="0"/>
              <a:t>I8000 ALS</a:t>
            </a:r>
          </a:p>
          <a:p>
            <a:pPr lvl="2"/>
            <a:r>
              <a:rPr lang="en-US" dirty="0"/>
              <a:t>I8000 Oral Cancers</a:t>
            </a:r>
          </a:p>
          <a:p>
            <a:pPr lvl="2"/>
            <a:r>
              <a:rPr lang="en-US" dirty="0"/>
              <a:t>I8000 Speech &amp; Language Deficits</a:t>
            </a:r>
          </a:p>
          <a:p>
            <a:pPr lvl="2"/>
            <a:r>
              <a:rPr lang="en-US" dirty="0"/>
              <a:t>O0100E2 Tracheostomy Care While a Resident</a:t>
            </a:r>
          </a:p>
          <a:p>
            <a:pPr lvl="2"/>
            <a:r>
              <a:rPr lang="en-US" dirty="0"/>
              <a:t>O0100F2 Ventilator or Respirator While a Resident</a:t>
            </a:r>
          </a:p>
        </p:txBody>
      </p:sp>
    </p:spTree>
    <p:extLst>
      <p:ext uri="{BB962C8B-B14F-4D97-AF65-F5344CB8AC3E}">
        <p14:creationId xmlns:p14="http://schemas.microsoft.com/office/powerpoint/2010/main" val="707702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E839E-12A1-741E-7F81-53F79B4F6E2A}"/>
              </a:ext>
            </a:extLst>
          </p:cNvPr>
          <p:cNvSpPr>
            <a:spLocks noGrp="1"/>
          </p:cNvSpPr>
          <p:nvPr>
            <p:ph type="title"/>
          </p:nvPr>
        </p:nvSpPr>
        <p:spPr/>
        <p:txBody>
          <a:bodyPr/>
          <a:lstStyle/>
          <a:p>
            <a:r>
              <a:rPr lang="en-US"/>
              <a:t>Improving Quality and Compliance</a:t>
            </a:r>
          </a:p>
        </p:txBody>
      </p:sp>
      <p:sp>
        <p:nvSpPr>
          <p:cNvPr id="3" name="Content Placeholder 2">
            <a:extLst>
              <a:ext uri="{FF2B5EF4-FFF2-40B4-BE49-F238E27FC236}">
                <a16:creationId xmlns:a16="http://schemas.microsoft.com/office/drawing/2014/main" id="{A46ACA0B-FC60-D29E-DE67-482067409DD8}"/>
              </a:ext>
            </a:extLst>
          </p:cNvPr>
          <p:cNvSpPr>
            <a:spLocks noGrp="1"/>
          </p:cNvSpPr>
          <p:nvPr>
            <p:ph idx="1"/>
          </p:nvPr>
        </p:nvSpPr>
        <p:spPr/>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SLPs </a:t>
            </a: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support quality programs by taking the following steps: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Reducing hospital readmissions. </a:t>
            </a:r>
          </a:p>
          <a:p>
            <a:pPr marL="1143000" marR="0" lvl="2"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Example: Assessing and treating swallowing disorders that could lead to aspiration pneumonia or other health complications.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Improving quality scores (e.g., QRP, VBP).</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Promoting compliance with the </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hlinkClick r:id="rId3"/>
              </a:rPr>
              <a:t>survey and certifications standards</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a:t>
            </a:r>
          </a:p>
          <a:p>
            <a:pPr lvl="2">
              <a:buFont typeface="Wingdings" panose="05000000000000000000" pitchFamily="2" charset="2"/>
              <a:buChar char="§"/>
              <a:defRPr/>
            </a:pPr>
            <a:r>
              <a:rPr kumimoji="0" lang="en-US" sz="2200" b="0" i="0" u="none" strike="noStrike" kern="1200" cap="none" spc="0" normalizeH="0" baseline="0" noProof="0" dirty="0">
                <a:ln>
                  <a:noFill/>
                </a:ln>
                <a:solidFill>
                  <a:prstClr val="black"/>
                </a:solidFill>
                <a:effectLst/>
                <a:uLnTx/>
                <a:uFillTx/>
                <a:latin typeface="Aptos" panose="02110004020202020204"/>
                <a:ea typeface="+mn-ea"/>
                <a:cs typeface="+mn-cs"/>
              </a:rPr>
              <a:t>Ensuring that effective communication strategies are in place for patients with communication disorders to avoid F-tags.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Helping facilities avoid financial penalties.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02339301"/>
      </p:ext>
    </p:extLst>
  </p:cSld>
  <p:clrMapOvr>
    <a:masterClrMapping/>
  </p:clrMapOvr>
  <p:extLst>
    <p:ext uri="{6950BFC3-D8DA-4A85-94F7-54DA5524770B}">
      <p188:commentRel xmlns:p188="http://schemas.microsoft.com/office/powerpoint/2018/8/main" r:id="rId2"/>
    </p:ext>
  </p:extLs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CEA05-50EF-F7D1-939B-FEE170D9C9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3566E7-CD03-D158-24B1-333F6B16038A}"/>
              </a:ext>
            </a:extLst>
          </p:cNvPr>
          <p:cNvSpPr>
            <a:spLocks noGrp="1"/>
          </p:cNvSpPr>
          <p:nvPr>
            <p:ph type="title"/>
          </p:nvPr>
        </p:nvSpPr>
        <p:spPr/>
        <p:txBody>
          <a:bodyPr/>
          <a:lstStyle/>
          <a:p>
            <a:r>
              <a:rPr lang="en-US" dirty="0"/>
              <a:t>Interdisciplinary Team Support</a:t>
            </a:r>
          </a:p>
        </p:txBody>
      </p:sp>
      <p:sp>
        <p:nvSpPr>
          <p:cNvPr id="3" name="Content Placeholder 2">
            <a:extLst>
              <a:ext uri="{FF2B5EF4-FFF2-40B4-BE49-F238E27FC236}">
                <a16:creationId xmlns:a16="http://schemas.microsoft.com/office/drawing/2014/main" id="{6D7C6181-6F93-E00C-ED0B-7E14AF855125}"/>
              </a:ext>
            </a:extLst>
          </p:cNvPr>
          <p:cNvSpPr>
            <a:spLocks noGrp="1"/>
          </p:cNvSpPr>
          <p:nvPr>
            <p:ph idx="1"/>
          </p:nvPr>
        </p:nvSpPr>
        <p:spPr/>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SLPs offer </a:t>
            </a: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interdisciplinary team support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in the following ways:</a:t>
            </a:r>
          </a:p>
          <a:p>
            <a:pPr marL="463550" marR="0" lvl="0" indent="-23812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Educate and support the care team in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hlinkClick r:id="rId3"/>
              </a:rPr>
              <a:t>effective communication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for patients who have communication and/or cognitive difficulties.</a:t>
            </a:r>
          </a:p>
          <a:p>
            <a:pPr marL="463550" indent="-238125">
              <a:defRPr/>
            </a:pPr>
            <a:r>
              <a:rPr lang="en-US" dirty="0"/>
              <a:t>Identify facility-wide concerns related to the clinical areas of speech-language pathology and collaborate with the care team to improve through a Quality Assurance Performance Improvement (QAPI) project </a:t>
            </a: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63550" marR="0" lvl="0" indent="-23812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Present in-services and provide training to their colleagues, educating them on the various areas in which SLPs can help.</a:t>
            </a:r>
          </a:p>
          <a:p>
            <a:endParaRPr lang="en-US" dirty="0"/>
          </a:p>
        </p:txBody>
      </p:sp>
    </p:spTree>
    <p:extLst>
      <p:ext uri="{BB962C8B-B14F-4D97-AF65-F5344CB8AC3E}">
        <p14:creationId xmlns:p14="http://schemas.microsoft.com/office/powerpoint/2010/main" val="2472716827"/>
      </p:ext>
    </p:extLst>
  </p:cSld>
  <p:clrMapOvr>
    <a:masterClrMapping/>
  </p:clrMapOvr>
  <p:extLst>
    <p:ext uri="{6950BFC3-D8DA-4A85-94F7-54DA5524770B}">
      <p188:commentRel xmlns:p188="http://schemas.microsoft.com/office/powerpoint/2018/8/main" r:id="rId2"/>
    </p:ext>
  </p:extLs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BF81F-5142-F32B-EB46-ECBC2A3974B5}"/>
              </a:ext>
            </a:extLst>
          </p:cNvPr>
          <p:cNvSpPr>
            <a:spLocks noGrp="1"/>
          </p:cNvSpPr>
          <p:nvPr>
            <p:ph type="title"/>
          </p:nvPr>
        </p:nvSpPr>
        <p:spPr/>
        <p:txBody>
          <a:bodyPr>
            <a:normAutofit/>
          </a:bodyPr>
          <a:lstStyle/>
          <a:p>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Questions</a:t>
            </a:r>
            <a:r>
              <a:rPr kumimoji="0" lang="en-US" sz="4800" b="0" i="0" u="none" strike="noStrike" kern="1200" cap="none" spc="0" normalizeH="0" baseline="0" noProof="0" dirty="0">
                <a:ln>
                  <a:noFill/>
                </a:ln>
                <a:solidFill>
                  <a:prstClr val="black"/>
                </a:solidFill>
                <a:effectLst/>
                <a:uLnTx/>
                <a:uFillTx/>
                <a:latin typeface="Aptos" panose="02110004020202020204"/>
                <a:ea typeface="+mn-ea"/>
                <a:cs typeface="+mn-cs"/>
              </a:rPr>
              <a:t>?</a:t>
            </a:r>
            <a:endParaRPr lang="en-US" sz="7200" dirty="0"/>
          </a:p>
        </p:txBody>
      </p:sp>
      <p:sp>
        <p:nvSpPr>
          <p:cNvPr id="3" name="Content Placeholder 2">
            <a:extLst>
              <a:ext uri="{FF2B5EF4-FFF2-40B4-BE49-F238E27FC236}">
                <a16:creationId xmlns:a16="http://schemas.microsoft.com/office/drawing/2014/main" id="{A7F58AA4-60BD-02A9-2B1A-CF30DA8C0EF1}"/>
              </a:ext>
            </a:extLst>
          </p:cNvPr>
          <p:cNvSpPr>
            <a:spLocks noGrp="1"/>
          </p:cNvSpPr>
          <p:nvPr>
            <p:ph idx="1"/>
          </p:nvPr>
        </p:nvSpPr>
        <p:spPr/>
        <p:txBody>
          <a:bodyPr/>
          <a:lstStyle/>
          <a:p>
            <a:pPr marL="0" indent="0">
              <a:buNone/>
              <a:defRPr/>
            </a:pP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Email </a:t>
            </a: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hlinkClick r:id="rId2"/>
              </a:rPr>
              <a:t>healthservices@asha.org</a:t>
            </a: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and let us know how we can support you. </a:t>
            </a:r>
          </a:p>
          <a:p>
            <a:pPr marL="0" indent="0">
              <a:buNone/>
            </a:pPr>
            <a:endParaRPr lang="en-US" dirty="0"/>
          </a:p>
        </p:txBody>
      </p:sp>
    </p:spTree>
    <p:extLst>
      <p:ext uri="{BB962C8B-B14F-4D97-AF65-F5344CB8AC3E}">
        <p14:creationId xmlns:p14="http://schemas.microsoft.com/office/powerpoint/2010/main" val="23301163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C6E57-FB56-1BE2-3656-941E85E70B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3618D4-8D9A-39DC-B737-DEAB3D286F8C}"/>
              </a:ext>
            </a:extLst>
          </p:cNvPr>
          <p:cNvSpPr>
            <a:spLocks noGrp="1"/>
          </p:cNvSpPr>
          <p:nvPr>
            <p:ph type="title"/>
          </p:nvPr>
        </p:nvSpPr>
        <p:spPr>
          <a:xfrm>
            <a:off x="838200" y="111125"/>
            <a:ext cx="10515600" cy="1325563"/>
          </a:xfrm>
        </p:spPr>
        <p:txBody>
          <a:bodyPr/>
          <a:lstStyle/>
          <a:p>
            <a:r>
              <a:rPr lang="en-US"/>
              <a:t>Additional Resources</a:t>
            </a:r>
          </a:p>
        </p:txBody>
      </p:sp>
      <p:sp>
        <p:nvSpPr>
          <p:cNvPr id="3" name="Content Placeholder 2">
            <a:extLst>
              <a:ext uri="{FF2B5EF4-FFF2-40B4-BE49-F238E27FC236}">
                <a16:creationId xmlns:a16="http://schemas.microsoft.com/office/drawing/2014/main" id="{8A772E41-1846-A9E4-37DB-9678D412AAFC}"/>
              </a:ext>
            </a:extLst>
          </p:cNvPr>
          <p:cNvSpPr>
            <a:spLocks noGrp="1"/>
          </p:cNvSpPr>
          <p:nvPr>
            <p:ph idx="1"/>
          </p:nvPr>
        </p:nvSpPr>
        <p:spPr>
          <a:xfrm>
            <a:off x="828040" y="990600"/>
            <a:ext cx="10515600" cy="5420995"/>
          </a:xfrm>
        </p:spPr>
        <p:txBody>
          <a:bodyPr vert="horz" lIns="91440" tIns="45720" rIns="91440" bIns="45720" rtlCol="0" anchor="t">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ASHA Resources</a:t>
            </a: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hlinkClick r:id="rId2"/>
            </a:endParaRPr>
          </a:p>
          <a:p>
            <a:pPr marL="692150" marR="0" lvl="0" indent="-2349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2"/>
              </a:rPr>
              <a:t>Speech-Language Pathologists in Health Care Settings</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3"/>
            </a:endParaRPr>
          </a:p>
          <a:p>
            <a:pPr marL="692150" marR="0" lvl="0" indent="-2349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3"/>
              </a:rPr>
              <a:t>Practice Portal</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69215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1" u="none" strike="noStrike" kern="1200" cap="none" spc="0" normalizeH="0" baseline="0" noProof="0" dirty="0">
                <a:ln>
                  <a:noFill/>
                </a:ln>
                <a:solidFill>
                  <a:prstClr val="black"/>
                </a:solidFill>
                <a:effectLst/>
                <a:uLnTx/>
                <a:uFillTx/>
                <a:latin typeface="Aptos" panose="02110004020202020204"/>
                <a:ea typeface="+mn-ea"/>
                <a:cs typeface="+mn-cs"/>
              </a:rPr>
              <a:t>Contains comprehensive information about evaluation and treatment considerations on topics including adult dysphagia, aphasia, acquired apraxia of speech, cultural responsiveness, dementia, dysarthria, head and neck cancer, </a:t>
            </a:r>
            <a:r>
              <a:rPr kumimoji="0" lang="en-US" sz="2400" b="0" i="1" u="none" strike="noStrike" kern="1200" cap="none" spc="0" normalizeH="0" baseline="0" noProof="0" dirty="0" err="1">
                <a:ln>
                  <a:noFill/>
                </a:ln>
                <a:solidFill>
                  <a:prstClr val="black"/>
                </a:solidFill>
                <a:effectLst/>
                <a:uLnTx/>
                <a:uFillTx/>
                <a:latin typeface="Aptos" panose="02110004020202020204"/>
                <a:ea typeface="+mn-ea"/>
                <a:cs typeface="+mn-cs"/>
              </a:rPr>
              <a:t>telepractice</a:t>
            </a:r>
            <a:r>
              <a:rPr kumimoji="0" lang="en-US" sz="2400" b="0" i="1" u="none" strike="noStrike" kern="1200" cap="none" spc="0" normalizeH="0" baseline="0" noProof="0" dirty="0">
                <a:ln>
                  <a:noFill/>
                </a:ln>
                <a:solidFill>
                  <a:prstClr val="black"/>
                </a:solidFill>
                <a:effectLst/>
                <a:uLnTx/>
                <a:uFillTx/>
                <a:latin typeface="Aptos" panose="02110004020202020204"/>
                <a:ea typeface="+mn-ea"/>
                <a:cs typeface="+mn-cs"/>
              </a:rPr>
              <a:t>, TBI, and voice disorders. </a:t>
            </a:r>
          </a:p>
          <a:p>
            <a:pPr marL="692150" marR="0" lvl="0" indent="-2349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4"/>
              </a:rPr>
              <a:t>Evidence Maps</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69215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1" u="none" strike="noStrike" kern="1200" cap="none" spc="0" normalizeH="0" baseline="0" noProof="0" dirty="0">
                <a:ln>
                  <a:noFill/>
                </a:ln>
                <a:solidFill>
                  <a:prstClr val="black"/>
                </a:solidFill>
                <a:effectLst/>
                <a:uLnTx/>
                <a:uFillTx/>
                <a:latin typeface="Aptos" panose="02110004020202020204"/>
                <a:ea typeface="+mn-ea"/>
                <a:cs typeface="+mn-cs"/>
              </a:rPr>
              <a:t>A searchable online tool designed to assist clinicians with making evidence-based decisions.</a:t>
            </a:r>
          </a:p>
          <a:p>
            <a:pPr marL="692150" marR="0" lvl="0" indent="-2349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5"/>
              </a:rPr>
              <a:t>Flexible Endoscopic Evaluation of Swallowing (FEES)</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692150" marR="0" lvl="0" indent="-2349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err="1">
                <a:ln>
                  <a:noFill/>
                </a:ln>
                <a:solidFill>
                  <a:prstClr val="black"/>
                </a:solidFill>
                <a:effectLst/>
                <a:uLnTx/>
                <a:uFillTx/>
                <a:latin typeface="Aptos" panose="02110004020202020204"/>
                <a:ea typeface="+mn-ea"/>
                <a:cs typeface="+mn-cs"/>
                <a:hlinkClick r:id="rId6"/>
              </a:rPr>
              <a:t>Videofluoroscopic</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6"/>
              </a:rPr>
              <a:t> Swallow Study (VFSS)</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692150" marR="0" lvl="0" indent="-2349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7"/>
              </a:rPr>
              <a:t>International Dysphagia Diet </a:t>
            </a:r>
            <a:r>
              <a:rPr kumimoji="0" lang="en-US" sz="2400" b="0" i="0" u="none" strike="noStrike" kern="1200" cap="none" spc="0" normalizeH="0" baseline="0" noProof="0" dirty="0" err="1">
                <a:ln>
                  <a:noFill/>
                </a:ln>
                <a:solidFill>
                  <a:prstClr val="black"/>
                </a:solidFill>
                <a:effectLst/>
                <a:uLnTx/>
                <a:uFillTx/>
                <a:latin typeface="Aptos" panose="02110004020202020204"/>
                <a:ea typeface="+mn-ea"/>
                <a:cs typeface="+mn-cs"/>
                <a:hlinkClick r:id="rId7"/>
              </a:rPr>
              <a:t>Standardisation</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7"/>
              </a:rPr>
              <a:t> Initiative</a:t>
            </a:r>
            <a:endParaRPr lang="en-US" sz="2400" dirty="0"/>
          </a:p>
          <a:p>
            <a:pPr>
              <a:buFontTx/>
              <a:buChar char="-"/>
            </a:pPr>
            <a:endParaRPr lang="en-US" sz="1800" dirty="0"/>
          </a:p>
        </p:txBody>
      </p:sp>
    </p:spTree>
    <p:extLst>
      <p:ext uri="{BB962C8B-B14F-4D97-AF65-F5344CB8AC3E}">
        <p14:creationId xmlns:p14="http://schemas.microsoft.com/office/powerpoint/2010/main" val="30824061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FFA79-BC03-7C9C-44EA-C29E16CC5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490507-8743-ECBC-2E60-24AEACAB8AC0}"/>
              </a:ext>
            </a:extLst>
          </p:cNvPr>
          <p:cNvSpPr>
            <a:spLocks noGrp="1"/>
          </p:cNvSpPr>
          <p:nvPr>
            <p:ph type="title"/>
          </p:nvPr>
        </p:nvSpPr>
        <p:spPr>
          <a:xfrm>
            <a:off x="838200" y="111125"/>
            <a:ext cx="10515600" cy="1325563"/>
          </a:xfrm>
        </p:spPr>
        <p:txBody>
          <a:bodyPr/>
          <a:lstStyle/>
          <a:p>
            <a:r>
              <a:rPr lang="en-US" dirty="0"/>
              <a:t>Additional Resources</a:t>
            </a:r>
          </a:p>
        </p:txBody>
      </p:sp>
      <p:sp>
        <p:nvSpPr>
          <p:cNvPr id="3" name="Content Placeholder 2">
            <a:extLst>
              <a:ext uri="{FF2B5EF4-FFF2-40B4-BE49-F238E27FC236}">
                <a16:creationId xmlns:a16="http://schemas.microsoft.com/office/drawing/2014/main" id="{25B1BB82-65A4-2A61-C298-B7B3D426C564}"/>
              </a:ext>
            </a:extLst>
          </p:cNvPr>
          <p:cNvSpPr>
            <a:spLocks noGrp="1"/>
          </p:cNvSpPr>
          <p:nvPr>
            <p:ph idx="1"/>
          </p:nvPr>
        </p:nvSpPr>
        <p:spPr>
          <a:xfrm>
            <a:off x="828040" y="1045030"/>
            <a:ext cx="10515600" cy="5812970"/>
          </a:xfrm>
        </p:spPr>
        <p:txBody>
          <a:bodyPr vert="horz" lIns="91440" tIns="45720" rIns="91440" bIns="45720" rtlCol="0" anchor="t">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ASHA Resources </a:t>
            </a:r>
            <a:r>
              <a:rPr kumimoji="0" lang="en-US" sz="2400" b="1" i="1" u="none" strike="noStrike" kern="1200" cap="none" spc="0" normalizeH="0" baseline="0" noProof="0" dirty="0">
                <a:ln>
                  <a:noFill/>
                </a:ln>
                <a:solidFill>
                  <a:prstClr val="black"/>
                </a:solidFill>
                <a:effectLst/>
                <a:uLnTx/>
                <a:uFillTx/>
                <a:latin typeface="Aptos" panose="02110004020202020204"/>
                <a:ea typeface="+mn-ea"/>
                <a:cs typeface="+mn-cs"/>
              </a:rPr>
              <a:t>(cont’d)</a:t>
            </a:r>
          </a:p>
          <a:p>
            <a:pPr marL="626745" marR="0" lvl="0" indent="-287020" algn="l" defTabSz="914400" rtl="0" eaLnBrk="1" fontAlgn="auto" latinLnBrk="0" hangingPunct="1">
              <a:lnSpc>
                <a:spcPct val="90000"/>
              </a:lnSpc>
              <a:spcBef>
                <a:spcPts val="1000"/>
              </a:spcBef>
              <a:spcAft>
                <a:spcPts val="0"/>
              </a:spcAft>
              <a:buClr>
                <a:prstClr val="black"/>
              </a:buClr>
              <a:buSzTx/>
              <a:buFont typeface="Arial" panose="020B0604020202020204" pitchFamily="34" charset="0"/>
              <a:buChar char="•"/>
              <a:tabLst/>
              <a:defRPr/>
            </a:pPr>
            <a:r>
              <a:rPr kumimoji="0" lang="en-US" sz="2400" b="0" i="0" u="none" strike="noStrike" kern="1200" cap="none" spc="0" normalizeH="0" baseline="0" noProof="0" dirty="0">
                <a:ln>
                  <a:noFill/>
                </a:ln>
                <a:solidFill>
                  <a:srgbClr val="467886"/>
                </a:solidFill>
                <a:effectLst/>
                <a:uLnTx/>
                <a:uFillTx/>
                <a:latin typeface="Aptos" panose="02110004020202020204"/>
                <a:ea typeface="+mn-ea"/>
                <a:cs typeface="+mn-cs"/>
                <a:hlinkClick r:id="rId3">
                  <a:extLst>
                    <a:ext uri="{A12FA001-AC4F-418D-AE19-62706E023703}">
                      <ahyp:hlinkClr xmlns:ahyp="http://schemas.microsoft.com/office/drawing/2018/hyperlinkcolor" val="tx"/>
                    </a:ext>
                  </a:extLst>
                </a:hlinkClick>
              </a:rPr>
              <a:t>What SLPs Need To Know About the New Medicare SNF Payment Model</a:t>
            </a:r>
            <a:endParaRPr lang="en-US" sz="2400" b="0" i="0" u="none" strike="noStrike" kern="1200" cap="none" spc="0" normalizeH="0" baseline="0" noProof="0" dirty="0">
              <a:ln>
                <a:noFill/>
              </a:ln>
              <a:solidFill>
                <a:srgbClr val="467886"/>
              </a:solidFill>
              <a:effectLst/>
              <a:uLnTx/>
              <a:uFillTx/>
              <a:latin typeface="Aptos" panose="02110004020202020204"/>
            </a:endParaRPr>
          </a:p>
          <a:p>
            <a:pPr marL="626745" marR="0" lvl="0" indent="-287020" algn="l" defTabSz="914400" rtl="0" eaLnBrk="1" fontAlgn="auto" latinLnBrk="0" hangingPunct="1">
              <a:lnSpc>
                <a:spcPct val="90000"/>
              </a:lnSpc>
              <a:spcBef>
                <a:spcPts val="1000"/>
              </a:spcBef>
              <a:spcAft>
                <a:spcPts val="0"/>
              </a:spcAft>
              <a:buClr>
                <a:prstClr val="black"/>
              </a:buClr>
              <a:buSzTx/>
              <a:buFont typeface="Arial" panose="020B0604020202020204" pitchFamily="34" charset="0"/>
              <a:buChar char="•"/>
              <a:tabLst/>
              <a:defRPr/>
            </a:pPr>
            <a:r>
              <a:rPr kumimoji="0" lang="en-US" sz="2400" b="0" i="0" u="none" strike="noStrike" kern="1200" cap="none" spc="0" normalizeH="0" baseline="0" noProof="0" dirty="0">
                <a:ln>
                  <a:noFill/>
                </a:ln>
                <a:solidFill>
                  <a:srgbClr val="467886"/>
                </a:solidFill>
                <a:effectLst/>
                <a:uLnTx/>
                <a:uFillTx/>
                <a:latin typeface="Aptos" panose="02110004020202020204"/>
                <a:ea typeface="+mn-ea"/>
                <a:cs typeface="+mn-cs"/>
                <a:hlinkClick r:id="rId4">
                  <a:extLst>
                    <a:ext uri="{A12FA001-AC4F-418D-AE19-62706E023703}">
                      <ahyp:hlinkClr xmlns:ahyp="http://schemas.microsoft.com/office/drawing/2018/hyperlinkcolor" val="tx"/>
                    </a:ext>
                  </a:extLst>
                </a:hlinkClick>
              </a:rPr>
              <a:t>Demonstrating the Value of Speech-Language Pathology Services in the PDPM</a:t>
            </a:r>
            <a:endParaRPr lang="en-US" sz="2400" b="0" i="0" u="none" strike="noStrike" kern="1200" cap="none" spc="0" normalizeH="0" baseline="0" noProof="0" dirty="0">
              <a:ln>
                <a:noFill/>
              </a:ln>
              <a:solidFill>
                <a:srgbClr val="467886"/>
              </a:solidFill>
              <a:effectLst/>
              <a:uLnTx/>
              <a:uFillTx/>
              <a:latin typeface="Aptos" panose="02110004020202020204"/>
            </a:endParaRPr>
          </a:p>
          <a:p>
            <a:pPr marL="626745" marR="0" lvl="0" indent="-287020" algn="l" defTabSz="914400" rtl="0" eaLnBrk="1" fontAlgn="auto" latinLnBrk="0" hangingPunct="1">
              <a:lnSpc>
                <a:spcPct val="90000"/>
              </a:lnSpc>
              <a:spcBef>
                <a:spcPts val="1000"/>
              </a:spcBef>
              <a:spcAft>
                <a:spcPts val="0"/>
              </a:spcAft>
              <a:buClr>
                <a:prstClr val="black"/>
              </a:buClr>
              <a:buSzTx/>
              <a:buFont typeface="Arial" panose="020B0604020202020204" pitchFamily="34" charset="0"/>
              <a:buChar char="•"/>
              <a:tabLst/>
              <a:defRPr/>
            </a:pPr>
            <a:r>
              <a:rPr kumimoji="0" lang="en-US" sz="2400" b="0" i="0" u="none" strike="noStrike" kern="1200" cap="none" spc="0" normalizeH="0" baseline="0" noProof="0" dirty="0">
                <a:ln>
                  <a:noFill/>
                </a:ln>
                <a:solidFill>
                  <a:srgbClr val="467886"/>
                </a:solidFill>
                <a:effectLst/>
                <a:uLnTx/>
                <a:uFillTx/>
                <a:latin typeface="Aptos" panose="02110004020202020204"/>
                <a:ea typeface="+mn-ea"/>
                <a:cs typeface="+mn-cs"/>
                <a:hlinkClick r:id="rId5">
                  <a:extLst>
                    <a:ext uri="{A12FA001-AC4F-418D-AE19-62706E023703}">
                      <ahyp:hlinkClr xmlns:ahyp="http://schemas.microsoft.com/office/drawing/2018/hyperlinkcolor" val="tx"/>
                    </a:ext>
                  </a:extLst>
                </a:hlinkClick>
              </a:rPr>
              <a:t>PDPM Advocacy</a:t>
            </a:r>
            <a:endParaRPr lang="en-US" sz="2400" b="0" i="0" u="none" strike="noStrike" kern="1200" cap="none" spc="0" normalizeH="0" baseline="0" noProof="0" dirty="0">
              <a:ln>
                <a:noFill/>
              </a:ln>
              <a:solidFill>
                <a:srgbClr val="467886"/>
              </a:solidFill>
              <a:effectLst/>
              <a:uLnTx/>
              <a:uFillTx/>
              <a:latin typeface="Aptos" panose="02110004020202020204"/>
            </a:endParaRPr>
          </a:p>
          <a:p>
            <a:pPr marL="626745" marR="0" lvl="0" indent="-287020" algn="l" defTabSz="914400" rtl="0" eaLnBrk="1" fontAlgn="auto" latinLnBrk="0" hangingPunct="1">
              <a:lnSpc>
                <a:spcPct val="90000"/>
              </a:lnSpc>
              <a:spcBef>
                <a:spcPts val="1000"/>
              </a:spcBef>
              <a:spcAft>
                <a:spcPts val="0"/>
              </a:spcAft>
              <a:buClr>
                <a:prstClr val="black"/>
              </a:buClr>
              <a:buSzTx/>
              <a:buFont typeface="Arial" panose="020B0604020202020204" pitchFamily="34" charset="0"/>
              <a:buChar char="•"/>
              <a:tabLst/>
              <a:defRPr/>
            </a:pPr>
            <a:r>
              <a:rPr kumimoji="0" lang="en-US" sz="2400" b="0" i="0" u="none" strike="noStrike" kern="1200" cap="none" spc="0" normalizeH="0" baseline="0" noProof="0" dirty="0">
                <a:ln>
                  <a:noFill/>
                </a:ln>
                <a:solidFill>
                  <a:srgbClr val="467886"/>
                </a:solidFill>
                <a:effectLst/>
                <a:uLnTx/>
                <a:uFillTx/>
                <a:latin typeface="Aptos" panose="02110004020202020204"/>
                <a:ea typeface="+mn-ea"/>
                <a:cs typeface="+mn-cs"/>
                <a:hlinkClick r:id="rId6">
                  <a:extLst>
                    <a:ext uri="{A12FA001-AC4F-418D-AE19-62706E023703}">
                      <ahyp:hlinkClr xmlns:ahyp="http://schemas.microsoft.com/office/drawing/2018/hyperlinkcolor" val="tx"/>
                    </a:ext>
                  </a:extLst>
                </a:hlinkClick>
              </a:rPr>
              <a:t>PDPM Brings Opportunities for Skilled Nursing Facilities</a:t>
            </a:r>
            <a:endParaRPr lang="en-US" sz="2400" b="0" i="0" u="none" strike="noStrike" kern="1200" cap="none" spc="0" normalizeH="0" baseline="0" noProof="0" dirty="0">
              <a:ln>
                <a:noFill/>
              </a:ln>
              <a:solidFill>
                <a:srgbClr val="467886"/>
              </a:solidFill>
              <a:effectLst/>
              <a:uLnTx/>
              <a:uFillTx/>
              <a:latin typeface="Aptos" panose="02110004020202020204"/>
            </a:endParaRPr>
          </a:p>
          <a:p>
            <a:pPr marL="626745" indent="-287020">
              <a:buClr>
                <a:srgbClr val="000000"/>
              </a:buClr>
              <a:defRPr/>
            </a:pPr>
            <a:r>
              <a:rPr lang="en-US" sz="2400" dirty="0">
                <a:solidFill>
                  <a:srgbClr val="467886"/>
                </a:solidFill>
                <a:latin typeface="Aptos" panose="02110004020202020204"/>
                <a:hlinkClick r:id="rId7"/>
              </a:rPr>
              <a:t>The Role of the SLP in Maintaining Compliance with Medicare Survey and Certification Standards for Skilled Nursing Facilities</a:t>
            </a:r>
            <a:endParaRPr lang="en-US" sz="2400" dirty="0">
              <a:solidFill>
                <a:srgbClr val="467886"/>
              </a:solidFill>
              <a:latin typeface="Aptos" panose="02110004020202020204"/>
            </a:endParaRPr>
          </a:p>
          <a:p>
            <a:pPr marL="626745" marR="0" lvl="0" indent="-287020" algn="l" defTabSz="914400" rtl="0" eaLnBrk="1" fontAlgn="auto" latinLnBrk="0" hangingPunct="1">
              <a:lnSpc>
                <a:spcPct val="90000"/>
              </a:lnSpc>
              <a:spcBef>
                <a:spcPts val="1000"/>
              </a:spcBef>
              <a:spcAft>
                <a:spcPts val="0"/>
              </a:spcAft>
              <a:buClr>
                <a:prstClr val="black"/>
              </a:buClr>
              <a:buSzTx/>
              <a:buFont typeface="Arial" panose="020B0604020202020204" pitchFamily="34" charset="0"/>
              <a:buChar char="•"/>
              <a:tabLst/>
              <a:defRPr/>
            </a:pPr>
            <a:r>
              <a:rPr kumimoji="0" lang="en-US" sz="2400" b="0" i="0" u="none" strike="noStrike" kern="1200" cap="none" spc="0" normalizeH="0" baseline="0" noProof="0" dirty="0">
                <a:ln>
                  <a:noFill/>
                </a:ln>
                <a:solidFill>
                  <a:srgbClr val="467886"/>
                </a:solidFill>
                <a:effectLst/>
                <a:uLnTx/>
                <a:uFillTx/>
                <a:latin typeface="Aptos" panose="02110004020202020204"/>
                <a:ea typeface="+mn-ea"/>
                <a:cs typeface="+mn-cs"/>
                <a:hlinkClick r:id="rId8">
                  <a:extLst>
                    <a:ext uri="{A12FA001-AC4F-418D-AE19-62706E023703}">
                      <ahyp:hlinkClr xmlns:ahyp="http://schemas.microsoft.com/office/drawing/2018/hyperlinkcolor" val="tx"/>
                    </a:ext>
                  </a:extLst>
                </a:hlinkClick>
              </a:rPr>
              <a:t>Communication Access</a:t>
            </a:r>
            <a:endParaRPr lang="en-US" sz="2400" b="0" i="0" u="none" strike="noStrike" kern="1200" cap="none" spc="0" normalizeH="0" baseline="0" noProof="0" dirty="0">
              <a:ln>
                <a:noFill/>
              </a:ln>
              <a:solidFill>
                <a:prstClr val="black"/>
              </a:solidFill>
              <a:effectLst/>
              <a:uLnTx/>
              <a:uFillTx/>
              <a:latin typeface="Aptos" panose="02110004020202020204"/>
            </a:endParaRPr>
          </a:p>
          <a:p>
            <a:pPr marL="0" marR="0" lvl="0" indent="0" algn="l" defTabSz="914400" rtl="0" eaLnBrk="1" fontAlgn="auto" latinLnBrk="0" hangingPunct="1">
              <a:lnSpc>
                <a:spcPct val="90000"/>
              </a:lnSpc>
              <a:spcBef>
                <a:spcPts val="375"/>
              </a:spcBef>
              <a:spcAft>
                <a:spcPts val="750"/>
              </a:spcAft>
              <a:buClrTx/>
              <a:buSzTx/>
              <a:buFont typeface="Arial" panose="020B0604020202020204" pitchFamily="34" charset="0"/>
              <a:buNone/>
              <a:tabLst/>
              <a:defRPr/>
            </a:pPr>
            <a:endParaRPr lang="en-US" sz="2400" dirty="0"/>
          </a:p>
          <a:p>
            <a:pPr>
              <a:buFontTx/>
              <a:buChar char="-"/>
            </a:pPr>
            <a:endParaRPr lang="en-US" sz="1800" dirty="0"/>
          </a:p>
        </p:txBody>
      </p:sp>
    </p:spTree>
    <p:extLst>
      <p:ext uri="{BB962C8B-B14F-4D97-AF65-F5344CB8AC3E}">
        <p14:creationId xmlns:p14="http://schemas.microsoft.com/office/powerpoint/2010/main" val="2399782953"/>
      </p:ext>
    </p:extLst>
  </p:cSld>
  <p:clrMapOvr>
    <a:masterClrMapping/>
  </p:clrMapOvr>
  <p:extLst>
    <p:ext uri="{6950BFC3-D8DA-4A85-94F7-54DA5524770B}">
      <p188:commentRel xmlns:p188="http://schemas.microsoft.com/office/powerpoint/2018/8/main" r:id="rId2"/>
    </p:ext>
  </p:extLs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CA4CC-83D4-4A52-ECC1-EB397C0FCA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8FBE8E-CFA8-840A-630F-56CC350FF241}"/>
              </a:ext>
            </a:extLst>
          </p:cNvPr>
          <p:cNvSpPr>
            <a:spLocks noGrp="1"/>
          </p:cNvSpPr>
          <p:nvPr>
            <p:ph type="title"/>
          </p:nvPr>
        </p:nvSpPr>
        <p:spPr>
          <a:xfrm>
            <a:off x="838200" y="111125"/>
            <a:ext cx="10515600" cy="1325563"/>
          </a:xfrm>
        </p:spPr>
        <p:txBody>
          <a:bodyPr/>
          <a:lstStyle/>
          <a:p>
            <a:r>
              <a:rPr lang="en-US" dirty="0"/>
              <a:t>Additional Resources</a:t>
            </a:r>
          </a:p>
        </p:txBody>
      </p:sp>
      <p:sp>
        <p:nvSpPr>
          <p:cNvPr id="3" name="Content Placeholder 2">
            <a:extLst>
              <a:ext uri="{FF2B5EF4-FFF2-40B4-BE49-F238E27FC236}">
                <a16:creationId xmlns:a16="http://schemas.microsoft.com/office/drawing/2014/main" id="{80F2BE35-1328-32F7-670A-E818460B57A5}"/>
              </a:ext>
            </a:extLst>
          </p:cNvPr>
          <p:cNvSpPr>
            <a:spLocks noGrp="1"/>
          </p:cNvSpPr>
          <p:nvPr>
            <p:ph idx="1"/>
          </p:nvPr>
        </p:nvSpPr>
        <p:spPr>
          <a:xfrm>
            <a:off x="828040" y="1045030"/>
            <a:ext cx="10515600" cy="5812970"/>
          </a:xfrm>
        </p:spPr>
        <p:txBody>
          <a:bodyPr vert="horz" lIns="91440" tIns="45720" rIns="91440" bIns="45720" rtlCol="0" anchor="t">
            <a:noAutofit/>
          </a:bodyPr>
          <a:lstStyle/>
          <a:p>
            <a:pPr marL="0" marR="0" lvl="0" indent="0" algn="l" defTabSz="914400" rtl="0" eaLnBrk="1" fontAlgn="auto" latinLnBrk="0" hangingPunct="1">
              <a:lnSpc>
                <a:spcPct val="90000"/>
              </a:lnSpc>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CMS Resources</a:t>
            </a:r>
            <a:endParaRPr lang="en-US" sz="2400" b="1" i="0" u="none" strike="noStrike" kern="1200" cap="none" spc="0" normalizeH="0" baseline="0" noProof="0" dirty="0">
              <a:ln>
                <a:noFill/>
              </a:ln>
              <a:solidFill>
                <a:prstClr val="black"/>
              </a:solidFill>
              <a:effectLst/>
              <a:uLnTx/>
              <a:uFillTx/>
              <a:latin typeface="Aptos" panose="02110004020202020204"/>
            </a:endParaRPr>
          </a:p>
          <a:p>
            <a:pPr marL="626745" marR="0" lvl="1" indent="-28702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467886"/>
                </a:solidFill>
                <a:effectLst/>
                <a:uLnTx/>
                <a:uFillTx/>
                <a:latin typeface="Aptos" panose="02110004020202020204"/>
                <a:ea typeface="+mn-ea"/>
                <a:cs typeface="+mn-cs"/>
                <a:hlinkClick r:id="rId2">
                  <a:extLst>
                    <a:ext uri="{A12FA001-AC4F-418D-AE19-62706E023703}">
                      <ahyp:hlinkClr xmlns:ahyp="http://schemas.microsoft.com/office/drawing/2018/hyperlinkcolor" val="tx"/>
                    </a:ext>
                  </a:extLst>
                </a:hlinkClick>
              </a:rPr>
              <a:t>SNF PPS Resource Center</a:t>
            </a:r>
            <a:endParaRPr lang="en-US" sz="2400" b="0" i="0" u="none" strike="noStrike" kern="1200" cap="none" spc="0" normalizeH="0" baseline="0" noProof="0" dirty="0">
              <a:ln>
                <a:noFill/>
              </a:ln>
              <a:solidFill>
                <a:prstClr val="black"/>
              </a:solidFill>
              <a:effectLst/>
              <a:uLnTx/>
              <a:uFillTx/>
              <a:latin typeface="Aptos" panose="02110004020202020204"/>
            </a:endParaRPr>
          </a:p>
          <a:p>
            <a:pPr marL="626745" marR="0" lvl="1" indent="-28702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467886"/>
                </a:solidFill>
                <a:effectLst/>
                <a:uLnTx/>
                <a:uFillTx/>
                <a:latin typeface="Aptos" panose="02110004020202020204"/>
                <a:ea typeface="+mn-ea"/>
                <a:cs typeface="+mn-cs"/>
                <a:hlinkClick r:id="rId3">
                  <a:extLst>
                    <a:ext uri="{A12FA001-AC4F-418D-AE19-62706E023703}">
                      <ahyp:hlinkClr xmlns:ahyp="http://schemas.microsoft.com/office/drawing/2018/hyperlinkcolor" val="tx"/>
                    </a:ext>
                  </a:extLst>
                </a:hlinkClick>
              </a:rPr>
              <a:t>PDPM Resource Center</a:t>
            </a:r>
            <a:endParaRPr lang="en-US" sz="2400" b="0" i="0" u="none" strike="noStrike" kern="1200" cap="none" spc="0" normalizeH="0" baseline="0" noProof="0" dirty="0">
              <a:ln>
                <a:noFill/>
              </a:ln>
              <a:solidFill>
                <a:srgbClr val="467886"/>
              </a:solidFill>
              <a:effectLst/>
              <a:uLnTx/>
              <a:uFillTx/>
              <a:latin typeface="Aptos" panose="02110004020202020204"/>
            </a:endParaRPr>
          </a:p>
          <a:p>
            <a:pPr marL="626745" marR="0" lvl="1" indent="-28702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467886"/>
                </a:solidFill>
                <a:effectLst/>
                <a:uLnTx/>
                <a:uFillTx/>
                <a:latin typeface="Aptos" panose="02110004020202020204"/>
                <a:ea typeface="+mn-ea"/>
                <a:cs typeface="+mn-cs"/>
                <a:hlinkClick r:id="rId4">
                  <a:extLst>
                    <a:ext uri="{A12FA001-AC4F-418D-AE19-62706E023703}">
                      <ahyp:hlinkClr xmlns:ahyp="http://schemas.microsoft.com/office/drawing/2018/hyperlinkcolor" val="tx"/>
                    </a:ext>
                  </a:extLst>
                </a:hlinkClick>
              </a:rPr>
              <a:t>SNF PPS Payment Model Research</a:t>
            </a:r>
            <a:endParaRPr lang="en-US" sz="2400" b="0" i="0" u="none" strike="noStrike" kern="1200" cap="none" spc="0" normalizeH="0" baseline="0" noProof="0" dirty="0">
              <a:ln>
                <a:noFill/>
              </a:ln>
              <a:solidFill>
                <a:srgbClr val="467886"/>
              </a:solidFill>
              <a:effectLst/>
              <a:uLnTx/>
              <a:uFillTx/>
              <a:latin typeface="Aptos" panose="02110004020202020204"/>
            </a:endParaRPr>
          </a:p>
          <a:p>
            <a:pPr marL="626745" marR="0" lvl="1" indent="-28702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1" u="sng" strike="noStrike" kern="1200" cap="none" spc="0" normalizeH="0" baseline="0" noProof="0" dirty="0">
                <a:ln>
                  <a:noFill/>
                </a:ln>
                <a:solidFill>
                  <a:srgbClr val="467886"/>
                </a:solidFill>
                <a:effectLst/>
                <a:uLnTx/>
                <a:uFillTx/>
                <a:latin typeface="Aptos" panose="02110004020202020204"/>
                <a:ea typeface="+mn-ea"/>
                <a:cs typeface="+mn-cs"/>
              </a:rPr>
              <a:t>M</a:t>
            </a:r>
            <a:r>
              <a:rPr kumimoji="0" lang="en-US" sz="2400" b="0" i="1" u="none" strike="noStrike" kern="1200" cap="none" spc="0" normalizeH="0" baseline="0" noProof="0" dirty="0">
                <a:ln>
                  <a:noFill/>
                </a:ln>
                <a:solidFill>
                  <a:srgbClr val="467886"/>
                </a:solidFill>
                <a:effectLst/>
                <a:uLnTx/>
                <a:uFillTx/>
                <a:latin typeface="Aptos" panose="02110004020202020204"/>
                <a:ea typeface="+mn-ea"/>
                <a:cs typeface="+mn-cs"/>
                <a:hlinkClick r:id="rId5">
                  <a:extLst>
                    <a:ext uri="{A12FA001-AC4F-418D-AE19-62706E023703}">
                      <ahyp:hlinkClr xmlns:ahyp="http://schemas.microsoft.com/office/drawing/2018/hyperlinkcolor" val="tx"/>
                    </a:ext>
                  </a:extLst>
                </a:hlinkClick>
              </a:rPr>
              <a:t>DS 3.0 RAI Manual</a:t>
            </a:r>
            <a:r>
              <a:rPr kumimoji="0" lang="en-US" sz="2400" b="0" i="0" u="none" strike="noStrike" kern="1200" cap="none" spc="0" normalizeH="0" baseline="0" noProof="0" dirty="0">
                <a:ln>
                  <a:noFill/>
                </a:ln>
                <a:solidFill>
                  <a:srgbClr val="467886"/>
                </a:solidFill>
                <a:effectLst/>
                <a:uLnTx/>
                <a:uFillTx/>
                <a:latin typeface="Aptos" panose="02110004020202020204"/>
                <a:ea typeface="+mn-ea"/>
                <a:cs typeface="+mn-cs"/>
              </a:rPr>
              <a:t> </a:t>
            </a:r>
            <a:endParaRPr lang="en-US" sz="2400" b="0" i="0" u="none" strike="noStrike" kern="1200" cap="none" spc="0" normalizeH="0" baseline="0" noProof="0" dirty="0">
              <a:ln>
                <a:noFill/>
              </a:ln>
              <a:solidFill>
                <a:srgbClr val="467886"/>
              </a:solidFill>
              <a:effectLst/>
              <a:uLnTx/>
              <a:uFillTx/>
              <a:latin typeface="Aptos" panose="02110004020202020204"/>
            </a:endParaRPr>
          </a:p>
          <a:p>
            <a:pPr marL="0" marR="0" indent="0" algn="l" defTabSz="914400" rtl="0" eaLnBrk="1" fontAlgn="auto" latinLnBrk="0" hangingPunct="1">
              <a:lnSpc>
                <a:spcPct val="90000"/>
              </a:lnSpc>
              <a:spcAft>
                <a:spcPts val="0"/>
              </a:spcAft>
              <a:buClrTx/>
              <a:buSzTx/>
              <a:buFont typeface="Arial" panose="020B0604020202020204" pitchFamily="34" charset="0"/>
              <a:buNone/>
              <a:tabLst/>
              <a:defRPr/>
            </a:pPr>
            <a:endParaRPr lang="en-US" sz="2400" dirty="0"/>
          </a:p>
          <a:p>
            <a:pPr>
              <a:buFontTx/>
              <a:buChar char="-"/>
            </a:pPr>
            <a:endParaRPr lang="en-US" sz="1800" dirty="0"/>
          </a:p>
        </p:txBody>
      </p:sp>
    </p:spTree>
    <p:extLst>
      <p:ext uri="{BB962C8B-B14F-4D97-AF65-F5344CB8AC3E}">
        <p14:creationId xmlns:p14="http://schemas.microsoft.com/office/powerpoint/2010/main" val="12563862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9F390-CBE0-999C-EE28-BB9132A1B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6A21C-BDEF-92AB-B6C1-D26CC613997B}"/>
              </a:ext>
            </a:extLst>
          </p:cNvPr>
          <p:cNvSpPr>
            <a:spLocks noGrp="1"/>
          </p:cNvSpPr>
          <p:nvPr>
            <p:ph type="title"/>
          </p:nvPr>
        </p:nvSpPr>
        <p:spPr/>
        <p:txBody>
          <a:bodyPr/>
          <a:lstStyle/>
          <a:p>
            <a:r>
              <a:rPr lang="en-US"/>
              <a:t>References</a:t>
            </a:r>
          </a:p>
        </p:txBody>
      </p:sp>
      <p:sp>
        <p:nvSpPr>
          <p:cNvPr id="3" name="Content Placeholder 2">
            <a:extLst>
              <a:ext uri="{FF2B5EF4-FFF2-40B4-BE49-F238E27FC236}">
                <a16:creationId xmlns:a16="http://schemas.microsoft.com/office/drawing/2014/main" id="{B43ACABE-C45F-2BCA-8445-870C6A0FFF6E}"/>
              </a:ext>
            </a:extLst>
          </p:cNvPr>
          <p:cNvSpPr>
            <a:spLocks noGrp="1"/>
          </p:cNvSpPr>
          <p:nvPr>
            <p:ph idx="1"/>
          </p:nvPr>
        </p:nvSpPr>
        <p:spPr/>
        <p:txBody>
          <a:bodyPr vert="horz" lIns="91440" tIns="45720" rIns="91440" bIns="45720" rtlCol="0" anchor="t">
            <a:normAutofit fontScale="85000" lnSpcReduction="20000"/>
          </a:bodyPr>
          <a:lstStyle/>
          <a:p>
            <a:pPr marL="0" indent="0">
              <a:buNone/>
              <a:defRPr/>
            </a:pPr>
            <a:r>
              <a:rPr lang="en-US" sz="2000" dirty="0">
                <a:solidFill>
                  <a:prstClr val="black"/>
                </a:solidFill>
                <a:ea typeface="+mn-lt"/>
                <a:cs typeface="+mn-lt"/>
              </a:rPr>
              <a:t>Centers for Medicare &amp; Medicaid Services. (2024, October). </a:t>
            </a:r>
            <a:r>
              <a:rPr lang="en-US" sz="2000" i="1" dirty="0">
                <a:solidFill>
                  <a:prstClr val="black"/>
                </a:solidFill>
                <a:ea typeface="+mn-lt"/>
                <a:cs typeface="+mn-lt"/>
              </a:rPr>
              <a:t>Minimum Data Set 3.0 Resident Assessment Instrument (RAI) Manual</a:t>
            </a:r>
            <a:r>
              <a:rPr lang="en-US" sz="2000" dirty="0">
                <a:solidFill>
                  <a:prstClr val="black"/>
                </a:solidFill>
                <a:ea typeface="+mn-lt"/>
                <a:cs typeface="+mn-lt"/>
              </a:rPr>
              <a:t> (Version 1.19.1) [PDF]. U.S. Department of Health &amp; Human Services. Retrieved June 30, 2025, from CMS website. </a:t>
            </a:r>
            <a:r>
              <a:rPr lang="en-US" sz="2000" dirty="0">
                <a:solidFill>
                  <a:prstClr val="black"/>
                </a:solidFill>
                <a:ea typeface="+mn-lt"/>
                <a:cs typeface="+mn-lt"/>
                <a:hlinkClick r:id="rId2"/>
              </a:rPr>
              <a:t>Minimum Data Set 3.0 Resident Assessment Instrument User’s Manual v1.19.1</a:t>
            </a:r>
            <a:endParaRPr lang="en-US" sz="2000">
              <a:solidFill>
                <a:prstClr val="black"/>
              </a:solidFill>
            </a:endParaRPr>
          </a:p>
          <a:p>
            <a:pPr marL="0" marR="0" lvl="0" indent="0" algn="l" defTabSz="914400">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Garand, K. L., McCullough, G., Crary, M., Arvedson, J. C., &amp; Dodrill, P. (2020). Assessment across the life span: The clinical swallow evaluation. </a:t>
            </a:r>
            <a:r>
              <a:rPr kumimoji="0" lang="en-US" sz="2000" b="0" i="1" u="none" strike="noStrike" kern="1200" cap="none" spc="0" normalizeH="0" baseline="0" noProof="0" dirty="0">
                <a:ln>
                  <a:noFill/>
                </a:ln>
                <a:solidFill>
                  <a:prstClr val="black"/>
                </a:solidFill>
                <a:effectLst/>
                <a:uLnTx/>
                <a:uFillTx/>
                <a:latin typeface="Aptos" panose="02110004020202020204"/>
                <a:ea typeface="+mn-ea"/>
                <a:cs typeface="+mn-cs"/>
              </a:rPr>
              <a:t>American Journal of Speech-Language Pathology, 29</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(2S), 919–933. </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hlinkClick r:id="rId3">
                  <a:extLst>
                    <a:ext uri="{A12FA001-AC4F-418D-AE19-62706E023703}">
                      <ahyp:hlinkClr xmlns:ahyp="http://schemas.microsoft.com/office/drawing/2018/hyperlinkcolor" val="tx"/>
                    </a:ext>
                  </a:extLst>
                </a:hlinkClick>
              </a:rPr>
              <a:t>https://doi.org/10.1044/2020_AJSLP-19-00063</a:t>
            </a:r>
            <a:endParaRPr lang="en-US" sz="2000" b="0" i="0" u="none" strike="noStrike" kern="1200" cap="none" spc="0" normalizeH="0" baseline="0" noProof="0" dirty="0">
              <a:ln>
                <a:noFill/>
              </a:ln>
              <a:solidFill>
                <a:prstClr val="black"/>
              </a:solidFill>
              <a:effectLst/>
              <a:uLnTx/>
              <a:uFillTx/>
              <a:latin typeface="Aptos" panose="0211000402020202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err="1">
                <a:ln>
                  <a:noFill/>
                </a:ln>
                <a:solidFill>
                  <a:prstClr val="black"/>
                </a:solidFill>
                <a:effectLst/>
                <a:uLnTx/>
                <a:uFillTx/>
                <a:latin typeface="Aptos" panose="02110004020202020204"/>
                <a:ea typeface="+mn-ea"/>
                <a:cs typeface="+mn-cs"/>
              </a:rPr>
              <a:t>Kaneoka</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A., </a:t>
            </a:r>
            <a:r>
              <a:rPr kumimoji="0" lang="en-US" sz="2000" b="0" i="0" u="none" strike="noStrike" kern="1200" cap="none" spc="0" normalizeH="0" baseline="0" noProof="0" err="1">
                <a:ln>
                  <a:noFill/>
                </a:ln>
                <a:solidFill>
                  <a:prstClr val="black"/>
                </a:solidFill>
                <a:effectLst/>
                <a:uLnTx/>
                <a:uFillTx/>
                <a:latin typeface="Aptos" panose="02110004020202020204"/>
                <a:ea typeface="+mn-ea"/>
                <a:cs typeface="+mn-cs"/>
              </a:rPr>
              <a:t>Pisgena</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J. M., Miloro, K. V., Lo, M., Saito, H., Riquelme, L. F., LaValley, M. P., &amp; </a:t>
            </a:r>
            <a:r>
              <a:rPr kumimoji="0" lang="en-US" sz="2000" b="0" i="0" u="none" strike="noStrike" kern="1200" cap="none" spc="0" normalizeH="0" baseline="0" noProof="0" err="1">
                <a:ln>
                  <a:noFill/>
                </a:ln>
                <a:solidFill>
                  <a:prstClr val="black"/>
                </a:solidFill>
                <a:effectLst/>
                <a:uLnTx/>
                <a:uFillTx/>
                <a:latin typeface="Aptos" panose="02110004020202020204"/>
                <a:ea typeface="+mn-ea"/>
                <a:cs typeface="+mn-cs"/>
              </a:rPr>
              <a:t>Langmore</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S. E. (2015). Prevention of healthcare-associated pneumonia with oral care in individuals without mechanical ventilation: A systematic review and meta-analysis of randomized controlled trials. </a:t>
            </a:r>
            <a:r>
              <a:rPr kumimoji="0" lang="en-US" sz="2000" b="0" i="1" u="none" strike="noStrike" kern="1200" cap="none" spc="0" normalizeH="0" baseline="0" noProof="0" dirty="0">
                <a:ln>
                  <a:noFill/>
                </a:ln>
                <a:solidFill>
                  <a:prstClr val="black"/>
                </a:solidFill>
                <a:effectLst/>
                <a:uLnTx/>
                <a:uFillTx/>
                <a:latin typeface="Aptos" panose="02110004020202020204"/>
                <a:ea typeface="+mn-ea"/>
                <a:cs typeface="+mn-cs"/>
              </a:rPr>
              <a:t>Infection Control &amp; Hospital Epidemiology, 36</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(8), </a:t>
            </a:r>
            <a:r>
              <a:rPr kumimoji="0" lang="en-US" sz="2000" b="0" i="1" u="none" strike="noStrike" kern="1200" cap="none" spc="0" normalizeH="0" baseline="0" noProof="0" dirty="0">
                <a:ln>
                  <a:noFill/>
                </a:ln>
                <a:solidFill>
                  <a:prstClr val="black"/>
                </a:solidFill>
                <a:effectLst/>
                <a:uLnTx/>
                <a:uFillTx/>
                <a:latin typeface="Aptos" panose="02110004020202020204"/>
                <a:ea typeface="+mn-ea"/>
                <a:cs typeface="+mn-cs"/>
              </a:rPr>
              <a:t>899–906. </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hlinkClick r:id="rId4">
                  <a:extLst>
                    <a:ext uri="{A12FA001-AC4F-418D-AE19-62706E023703}">
                      <ahyp:hlinkClr xmlns:ahyp="http://schemas.microsoft.com/office/drawing/2018/hyperlinkcolor" val="tx"/>
                    </a:ext>
                  </a:extLst>
                </a:hlinkClick>
              </a:rPr>
              <a:t>https://doi.org/10.1017/ice.2015.77</a:t>
            </a:r>
            <a:endPar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err="1">
                <a:ln>
                  <a:noFill/>
                </a:ln>
                <a:solidFill>
                  <a:prstClr val="black"/>
                </a:solidFill>
                <a:effectLst/>
                <a:uLnTx/>
                <a:uFillTx/>
                <a:latin typeface="Aptos" panose="02110004020202020204"/>
                <a:ea typeface="+mn-ea"/>
                <a:cs typeface="+mn-cs"/>
              </a:rPr>
              <a:t>Remijn</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L., Sanchez, F., </a:t>
            </a:r>
            <a:r>
              <a:rPr kumimoji="0" lang="en-US" sz="2000" b="0" i="0" u="none" strike="noStrike" kern="1200" cap="none" spc="0" normalizeH="0" baseline="0" noProof="0" err="1">
                <a:ln>
                  <a:noFill/>
                </a:ln>
                <a:solidFill>
                  <a:prstClr val="black"/>
                </a:solidFill>
                <a:effectLst/>
                <a:uLnTx/>
                <a:uFillTx/>
                <a:latin typeface="Aptos" panose="02110004020202020204"/>
                <a:ea typeface="+mn-ea"/>
                <a:cs typeface="+mn-cs"/>
              </a:rPr>
              <a:t>Heijnen</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B. J., Windsor, C., &amp; Speyer, R. (2022). Effects of oral health interventions in people with oropharyngeal dysphagia: A systematic review. </a:t>
            </a:r>
            <a:r>
              <a:rPr kumimoji="0" lang="en-US" sz="2000" b="0" i="1" u="none" strike="noStrike" kern="1200" cap="none" spc="0" normalizeH="0" baseline="0" noProof="0" dirty="0">
                <a:ln>
                  <a:noFill/>
                </a:ln>
                <a:solidFill>
                  <a:prstClr val="black"/>
                </a:solidFill>
                <a:effectLst/>
                <a:uLnTx/>
                <a:uFillTx/>
                <a:latin typeface="Aptos" panose="02110004020202020204"/>
                <a:ea typeface="+mn-ea"/>
                <a:cs typeface="+mn-cs"/>
              </a:rPr>
              <a:t>Journal of Clinical Medicine, 11</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(12), 3521. </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hlinkClick r:id="rId5">
                  <a:extLst>
                    <a:ext uri="{A12FA001-AC4F-418D-AE19-62706E023703}">
                      <ahyp:hlinkClr xmlns:ahyp="http://schemas.microsoft.com/office/drawing/2018/hyperlinkcolor" val="tx"/>
                    </a:ext>
                  </a:extLst>
                </a:hlinkClick>
              </a:rPr>
              <a:t>https://doi.org/10.3390/jcm11123521</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a:t>
            </a:r>
            <a:endParaRPr lang="en-US" sz="2000" b="0" i="0" u="none" strike="noStrike" kern="1200" cap="none" spc="0" normalizeH="0" baseline="0" noProof="0" dirty="0">
              <a:ln>
                <a:noFill/>
              </a:ln>
              <a:solidFill>
                <a:prstClr val="black"/>
              </a:solidFill>
              <a:effectLst/>
              <a:uLnTx/>
              <a:uFillTx/>
              <a:latin typeface="Aptos" panose="0211000402020202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Sheffler, K. (2018). The power of a toothbrush. </a:t>
            </a:r>
            <a:r>
              <a:rPr kumimoji="0" lang="en-US" sz="2000" b="0" i="1" u="none" strike="noStrike" kern="1200" cap="none" spc="0" normalizeH="0" baseline="0" noProof="0" dirty="0">
                <a:ln>
                  <a:noFill/>
                </a:ln>
                <a:solidFill>
                  <a:prstClr val="black"/>
                </a:solidFill>
                <a:effectLst/>
                <a:uLnTx/>
                <a:uFillTx/>
                <a:latin typeface="Aptos" panose="02110004020202020204"/>
                <a:ea typeface="+mn-ea"/>
                <a:cs typeface="+mn-cs"/>
              </a:rPr>
              <a:t>The ASHA Leader, 23(5</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50–57. </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hlinkClick r:id="rId6"/>
              </a:rPr>
              <a:t>https://doi.org/10.1044/leader.FTR1.23052018.50</a:t>
            </a:r>
            <a:endPar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Van Velzen, S. K., Abraham-</a:t>
            </a:r>
            <a:r>
              <a:rPr kumimoji="0" lang="en-US" sz="2000" b="0" i="0" u="none" strike="noStrike" kern="1200" cap="none" spc="0" normalizeH="0" baseline="0" noProof="0" err="1">
                <a:ln>
                  <a:noFill/>
                </a:ln>
                <a:solidFill>
                  <a:prstClr val="black"/>
                </a:solidFill>
                <a:effectLst/>
                <a:uLnTx/>
                <a:uFillTx/>
                <a:latin typeface="Aptos" panose="02110004020202020204"/>
                <a:ea typeface="+mn-ea"/>
                <a:cs typeface="+mn-cs"/>
              </a:rPr>
              <a:t>Inpijn</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 L., &amp; Moorer, W. R. (1984). Plaque and systemic disease: A reappraisal of the focal infection concept. </a:t>
            </a:r>
            <a:r>
              <a:rPr kumimoji="0" lang="en-US" sz="2000" b="0" i="1" u="none" strike="noStrike" kern="1200" cap="none" spc="0" normalizeH="0" baseline="0" noProof="0" dirty="0">
                <a:ln>
                  <a:noFill/>
                </a:ln>
                <a:solidFill>
                  <a:prstClr val="black"/>
                </a:solidFill>
                <a:effectLst/>
                <a:uLnTx/>
                <a:uFillTx/>
                <a:latin typeface="Aptos" panose="02110004020202020204"/>
                <a:ea typeface="+mn-ea"/>
                <a:cs typeface="+mn-cs"/>
              </a:rPr>
              <a:t>Journal of Clinical Periodontology, 11</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(4), 209–220. </a:t>
            </a: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hlinkClick r:id="rId7">
                  <a:extLst>
                    <a:ext uri="{A12FA001-AC4F-418D-AE19-62706E023703}">
                      <ahyp:hlinkClr xmlns:ahyp="http://schemas.microsoft.com/office/drawing/2018/hyperlinkcolor" val="tx"/>
                    </a:ext>
                  </a:extLst>
                </a:hlinkClick>
              </a:rPr>
              <a:t>https://doi.org/10.1111/j.1600-051X.1984.tb02211.x</a:t>
            </a:r>
            <a:endPar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726065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9C6F0-3994-B9C9-C7B2-148E5E99F38B}"/>
              </a:ext>
            </a:extLst>
          </p:cNvPr>
          <p:cNvSpPr>
            <a:spLocks noGrp="1"/>
          </p:cNvSpPr>
          <p:nvPr>
            <p:ph type="title"/>
          </p:nvPr>
        </p:nvSpPr>
        <p:spPr>
          <a:xfrm>
            <a:off x="838200" y="365125"/>
            <a:ext cx="10515600" cy="1325563"/>
          </a:xfrm>
        </p:spPr>
        <p:txBody>
          <a:bodyPr anchor="b">
            <a:normAutofit/>
          </a:bodyPr>
          <a:lstStyle/>
          <a:p>
            <a:r>
              <a:rPr lang="en-US" dirty="0"/>
              <a:t>What SLPs Do</a:t>
            </a:r>
          </a:p>
        </p:txBody>
      </p:sp>
      <p:sp>
        <p:nvSpPr>
          <p:cNvPr id="3" name="Content Placeholder 2">
            <a:extLst>
              <a:ext uri="{FF2B5EF4-FFF2-40B4-BE49-F238E27FC236}">
                <a16:creationId xmlns:a16="http://schemas.microsoft.com/office/drawing/2014/main" id="{97A459AE-6A23-DB00-412B-4E3CAC15A451}"/>
              </a:ext>
            </a:extLst>
          </p:cNvPr>
          <p:cNvSpPr>
            <a:spLocks noGrp="1"/>
          </p:cNvSpPr>
          <p:nvPr>
            <p:ph idx="1"/>
          </p:nvPr>
        </p:nvSpPr>
        <p:spPr>
          <a:xfrm>
            <a:off x="838200" y="1825625"/>
            <a:ext cx="10515600" cy="4351338"/>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The SLP’s role is to help patients with the following functions: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communication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thinking</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swallowing</a:t>
            </a:r>
          </a:p>
          <a:p>
            <a:pPr marL="457200" lvl="1" indent="0">
              <a:buNone/>
            </a:pPr>
            <a:endParaRPr lang="en-US" dirty="0"/>
          </a:p>
          <a:p>
            <a:pPr marL="0" indent="0">
              <a:buNone/>
            </a:pPr>
            <a:r>
              <a:rPr lang="en-US" dirty="0"/>
              <a:t>SLPs evaluate and treat patients </a:t>
            </a:r>
            <a:r>
              <a:rPr lang="en-US" b="1" dirty="0"/>
              <a:t>based on individual needs and goals.</a:t>
            </a:r>
          </a:p>
          <a:p>
            <a:pPr marL="0" indent="0">
              <a:buNone/>
            </a:pPr>
            <a:endParaRPr lang="en-US" dirty="0"/>
          </a:p>
          <a:p>
            <a:endParaRPr lang="en-US" dirty="0"/>
          </a:p>
        </p:txBody>
      </p:sp>
    </p:spTree>
    <p:extLst>
      <p:ext uri="{BB962C8B-B14F-4D97-AF65-F5344CB8AC3E}">
        <p14:creationId xmlns:p14="http://schemas.microsoft.com/office/powerpoint/2010/main" val="419411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A81CC-92BC-A427-9F03-A61DCCF17ED0}"/>
              </a:ext>
            </a:extLst>
          </p:cNvPr>
          <p:cNvSpPr>
            <a:spLocks noGrp="1"/>
          </p:cNvSpPr>
          <p:nvPr>
            <p:ph type="title"/>
          </p:nvPr>
        </p:nvSpPr>
        <p:spPr/>
        <p:txBody>
          <a:bodyPr/>
          <a:lstStyle/>
          <a:p>
            <a:r>
              <a:rPr lang="en-US"/>
              <a:t>Who SLPs help</a:t>
            </a:r>
          </a:p>
        </p:txBody>
      </p:sp>
      <p:sp>
        <p:nvSpPr>
          <p:cNvPr id="3" name="Content Placeholder 2">
            <a:extLst>
              <a:ext uri="{FF2B5EF4-FFF2-40B4-BE49-F238E27FC236}">
                <a16:creationId xmlns:a16="http://schemas.microsoft.com/office/drawing/2014/main" id="{8605B477-B7DC-8065-F757-C268E7E0BCA4}"/>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SLPs are commonly consulted when patients have: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neurological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conditions—like stroke, Parkinson’s disease, or dementia</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medical/surgical events</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—like head/neck surgery or intubation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chronic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conditions—like chronic obstructive pulmonary disease (COPD)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developmental or congenital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conditions—like cerebral palsy</a:t>
            </a:r>
          </a:p>
          <a:p>
            <a:endParaRPr lang="en-US" dirty="0"/>
          </a:p>
        </p:txBody>
      </p:sp>
    </p:spTree>
    <p:extLst>
      <p:ext uri="{BB962C8B-B14F-4D97-AF65-F5344CB8AC3E}">
        <p14:creationId xmlns:p14="http://schemas.microsoft.com/office/powerpoint/2010/main" val="1259746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D0B67B-D018-2E19-4DB7-1E7A1B514B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C62FE3-4F66-3778-8368-C837297A8CCC}"/>
              </a:ext>
            </a:extLst>
          </p:cNvPr>
          <p:cNvSpPr>
            <a:spLocks noGrp="1"/>
          </p:cNvSpPr>
          <p:nvPr>
            <p:ph type="title"/>
          </p:nvPr>
        </p:nvSpPr>
        <p:spPr>
          <a:xfrm>
            <a:off x="838200" y="365125"/>
            <a:ext cx="10515600" cy="1325563"/>
          </a:xfrm>
        </p:spPr>
        <p:txBody>
          <a:bodyPr>
            <a:normAutofit/>
          </a:bodyPr>
          <a:lstStyle/>
          <a:p>
            <a:r>
              <a:rPr lang="en-US" dirty="0"/>
              <a:t>Where SLPs work</a:t>
            </a:r>
          </a:p>
        </p:txBody>
      </p:sp>
      <p:sp>
        <p:nvSpPr>
          <p:cNvPr id="4" name="Content Placeholder 3">
            <a:extLst>
              <a:ext uri="{FF2B5EF4-FFF2-40B4-BE49-F238E27FC236}">
                <a16:creationId xmlns:a16="http://schemas.microsoft.com/office/drawing/2014/main" id="{5C7B6067-CFF2-6501-06ED-5D2280F129F9}"/>
              </a:ext>
            </a:extLst>
          </p:cNvPr>
          <p:cNvSpPr>
            <a:spLocks noGrp="1"/>
          </p:cNvSpPr>
          <p:nvPr>
            <p:ph idx="1"/>
          </p:nvPr>
        </p:nvSpPr>
        <p:spPr>
          <a:xfrm>
            <a:off x="838200" y="1825625"/>
            <a:ext cx="10515600" cy="4351338"/>
          </a:xfrm>
        </p:spPr>
        <p:txBody>
          <a:bodyPr anchor="ct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SLPs can work in a variety of health care settings:</a:t>
            </a:r>
          </a:p>
          <a:p>
            <a:pPr marL="8001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hospitals</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(acute care)</a:t>
            </a:r>
          </a:p>
          <a:p>
            <a:pPr marL="8001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acute rehabilitation</a:t>
            </a: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8001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skilled nursing facilities</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(SNFs)</a:t>
            </a:r>
          </a:p>
          <a:p>
            <a:pPr marL="8001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long-term care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(LTC)</a:t>
            </a:r>
          </a:p>
          <a:p>
            <a:pPr marL="8001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long-term acute-care hospitals</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(LTACHs)</a:t>
            </a:r>
          </a:p>
          <a:p>
            <a:pPr marL="8001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home health</a:t>
            </a: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8001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outpatient rehabilitation</a:t>
            </a: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indent="0">
              <a:buNone/>
            </a:pPr>
            <a:endParaRPr lang="en-US" dirty="0"/>
          </a:p>
          <a:p>
            <a:endParaRPr lang="en-US" dirty="0"/>
          </a:p>
        </p:txBody>
      </p:sp>
    </p:spTree>
    <p:extLst>
      <p:ext uri="{BB962C8B-B14F-4D97-AF65-F5344CB8AC3E}">
        <p14:creationId xmlns:p14="http://schemas.microsoft.com/office/powerpoint/2010/main" val="2850140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A34EE-DFBE-E17B-753F-89CED6AF6A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83F13-6FBE-357B-4A3C-EA18A73C4B9D}"/>
              </a:ext>
            </a:extLst>
          </p:cNvPr>
          <p:cNvSpPr>
            <a:spLocks noGrp="1"/>
          </p:cNvSpPr>
          <p:nvPr>
            <p:ph type="title"/>
          </p:nvPr>
        </p:nvSpPr>
        <p:spPr/>
        <p:txBody>
          <a:bodyPr/>
          <a:lstStyle/>
          <a:p>
            <a:r>
              <a:rPr lang="en-US" dirty="0"/>
              <a:t>When to Consult an SLP</a:t>
            </a:r>
          </a:p>
        </p:txBody>
      </p:sp>
      <p:sp>
        <p:nvSpPr>
          <p:cNvPr id="3" name="Content Placeholder 2">
            <a:extLst>
              <a:ext uri="{FF2B5EF4-FFF2-40B4-BE49-F238E27FC236}">
                <a16:creationId xmlns:a16="http://schemas.microsoft.com/office/drawing/2014/main" id="{D4E745AA-FEEE-11B9-926B-97BC3049D684}"/>
              </a:ext>
            </a:extLst>
          </p:cNvPr>
          <p:cNvSpPr>
            <a:spLocks noGrp="1"/>
          </p:cNvSpPr>
          <p:nvPr>
            <p:ph idx="1"/>
          </p:nvPr>
        </p:nvSpPr>
        <p:spPr/>
        <p:txBody>
          <a:bodyPr vert="horz" lIns="91440" tIns="45720" rIns="91440" bIns="45720" rtlCol="0" anchor="t">
            <a:normAutofit/>
          </a:bodyPr>
          <a:lstStyle/>
          <a:p>
            <a:pPr marL="0" indent="0">
              <a:buNone/>
            </a:pPr>
            <a:r>
              <a:rPr lang="en-US" dirty="0"/>
              <a:t>Refer a patient to an SLP when a patient tells you—or you see for yourself—that </a:t>
            </a:r>
            <a:r>
              <a:rPr lang="en-US" b="1" dirty="0"/>
              <a:t>they are having trouble with communication, cognition, or swallowing.</a:t>
            </a:r>
          </a:p>
          <a:p>
            <a:pPr marL="0" indent="0">
              <a:buNone/>
            </a:pPr>
            <a:endParaRPr lang="en-US" dirty="0"/>
          </a:p>
          <a:p>
            <a:pPr marL="0" indent="0">
              <a:buNone/>
            </a:pPr>
            <a:r>
              <a:rPr lang="en-US" dirty="0"/>
              <a:t>Use a </a:t>
            </a:r>
            <a:r>
              <a:rPr lang="en-US" b="1" dirty="0"/>
              <a:t>referral guideline </a:t>
            </a:r>
            <a:r>
              <a:rPr lang="en-US" dirty="0"/>
              <a:t>or a </a:t>
            </a:r>
            <a:r>
              <a:rPr lang="en-US" b="1" dirty="0"/>
              <a:t>screening tool </a:t>
            </a:r>
            <a:r>
              <a:rPr lang="en-US" dirty="0"/>
              <a:t>to identify when a comprehensive speech-language pathology evaluation may be indicated.</a:t>
            </a:r>
          </a:p>
          <a:p>
            <a:pPr indent="285750"/>
            <a:r>
              <a:rPr lang="en-US" dirty="0"/>
              <a:t>For example, see ASHA’s </a:t>
            </a:r>
            <a:r>
              <a:rPr lang="en-US" i="1" dirty="0">
                <a:hlinkClick r:id="rId3"/>
              </a:rPr>
              <a:t>SLP Health Care Referral Guidelines</a:t>
            </a:r>
            <a:r>
              <a:rPr lang="en-US" i="1" dirty="0"/>
              <a:t>.</a:t>
            </a:r>
          </a:p>
        </p:txBody>
      </p:sp>
    </p:spTree>
    <p:extLst>
      <p:ext uri="{BB962C8B-B14F-4D97-AF65-F5344CB8AC3E}">
        <p14:creationId xmlns:p14="http://schemas.microsoft.com/office/powerpoint/2010/main" val="3331987199"/>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B41C8-AD85-A101-F9E0-C52E1F8A08D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5013FE6-96D6-8DC9-9CB8-2746E1FF490A}"/>
              </a:ext>
            </a:extLst>
          </p:cNvPr>
          <p:cNvSpPr>
            <a:spLocks noGrp="1"/>
          </p:cNvSpPr>
          <p:nvPr>
            <p:ph type="title"/>
          </p:nvPr>
        </p:nvSpPr>
        <p:spPr/>
        <p:txBody>
          <a:bodyPr/>
          <a:lstStyle/>
          <a:p>
            <a:r>
              <a:rPr lang="en-US"/>
              <a:t>Normal Swallowing</a:t>
            </a:r>
          </a:p>
        </p:txBody>
      </p:sp>
      <p:sp>
        <p:nvSpPr>
          <p:cNvPr id="2" name="Content Placeholder 4">
            <a:extLst>
              <a:ext uri="{FF2B5EF4-FFF2-40B4-BE49-F238E27FC236}">
                <a16:creationId xmlns:a16="http://schemas.microsoft.com/office/drawing/2014/main" id="{1446576D-639A-18EB-812E-3A2CF7C89F7D}"/>
              </a:ext>
            </a:extLst>
          </p:cNvPr>
          <p:cNvSpPr>
            <a:spLocks noGrp="1"/>
          </p:cNvSpPr>
          <p:nvPr>
            <p:ph idx="1"/>
          </p:nvPr>
        </p:nvSpPr>
        <p:spPr>
          <a:xfrm>
            <a:off x="838200" y="1825625"/>
            <a:ext cx="10515600" cy="4351338"/>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chor="t">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Normal swallowing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occurs when the food or liquid is moved from the mouth down the esophagus without complications. </a:t>
            </a:r>
            <a:endPar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The two videos below demonstrate what normal swallowing looks like :</a:t>
            </a:r>
          </a:p>
          <a:p>
            <a:pPr lvl="1">
              <a:defRPr/>
            </a:pPr>
            <a:r>
              <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hlinkClick r:id="rId4"/>
              </a:rPr>
              <a:t>Normal Swallow</a:t>
            </a:r>
            <a:endParaRPr lang="en-US" sz="2800" i="1" dirty="0">
              <a:solidFill>
                <a:prstClr val="black"/>
              </a:solidFill>
              <a:latin typeface="Aptos" panose="02110004020202020204"/>
            </a:endParaRPr>
          </a:p>
          <a:p>
            <a:pPr lvl="1">
              <a:defRPr/>
            </a:pPr>
            <a:r>
              <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hlinkClick r:id="rId5"/>
              </a:rPr>
              <a:t>Lateral-View Swallow Study Using MBSS/VFSS</a:t>
            </a:r>
            <a:endParaRPr kumimoji="0" lang="en-US" sz="2800" b="0" i="1" u="none" strike="noStrike" kern="1200" cap="none" spc="0" normalizeH="0" baseline="0" noProof="0" dirty="0">
              <a:ln>
                <a:noFill/>
              </a:ln>
              <a:solidFill>
                <a:prstClr val="black"/>
              </a:solidFill>
              <a:effectLst/>
              <a:uLnTx/>
              <a:uFillTx/>
              <a:latin typeface="Aptos" panose="02110004020202020204"/>
              <a:ea typeface="+mn-ea"/>
              <a:cs typeface="+mn-cs"/>
            </a:endParaRPr>
          </a:p>
          <a:p>
            <a:pPr marL="0" indent="0">
              <a:buNone/>
            </a:pPr>
            <a:endParaRPr lang="en-US" i="1" dirty="0"/>
          </a:p>
        </p:txBody>
      </p:sp>
    </p:spTree>
    <p:extLst>
      <p:ext uri="{BB962C8B-B14F-4D97-AF65-F5344CB8AC3E}">
        <p14:creationId xmlns:p14="http://schemas.microsoft.com/office/powerpoint/2010/main" val="4020427587"/>
      </p:ext>
    </p:extLst>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313F-B447-648F-4078-FC1942A0CE6A}"/>
              </a:ext>
            </a:extLst>
          </p:cNvPr>
          <p:cNvSpPr>
            <a:spLocks noGrp="1"/>
          </p:cNvSpPr>
          <p:nvPr>
            <p:ph type="title"/>
          </p:nvPr>
        </p:nvSpPr>
        <p:spPr/>
        <p:txBody>
          <a:bodyPr/>
          <a:lstStyle/>
          <a:p>
            <a:r>
              <a:rPr lang="en-US"/>
              <a:t>Understanding Swallowing and Dysphagia</a:t>
            </a:r>
          </a:p>
        </p:txBody>
      </p:sp>
      <p:sp>
        <p:nvSpPr>
          <p:cNvPr id="3" name="Content Placeholder 2">
            <a:extLst>
              <a:ext uri="{FF2B5EF4-FFF2-40B4-BE49-F238E27FC236}">
                <a16:creationId xmlns:a16="http://schemas.microsoft.com/office/drawing/2014/main" id="{39767F96-6104-0C92-F00E-A6AF2C341866}"/>
              </a:ext>
            </a:extLst>
          </p:cNvPr>
          <p:cNvSpPr>
            <a:spLocks noGrp="1"/>
          </p:cNvSpPr>
          <p:nvPr>
            <p:ph idx="1"/>
          </p:nvPr>
        </p:nvSpPr>
        <p:spPr/>
        <p:txBody>
          <a:bodyPr>
            <a:normAutofit lnSpcReduction="10000"/>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Dysphagia </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is a swallowing disorder, which can lead to any of the following conditions: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malnutrition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dehydration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aspiration pneumonia</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compromised general health</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chronic lung disease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choking</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death </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Adults with dysphagia may also experience </a:t>
            </a: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less interest </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or enjoyment, </a:t>
            </a: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embarrassment,</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and/or </a:t>
            </a:r>
            <a:r>
              <a:rPr kumimoji="0" lang="en-US" sz="2600" b="1" i="0" u="none" strike="noStrike" kern="1200" cap="none" spc="0" normalizeH="0" baseline="0" noProof="0" dirty="0">
                <a:ln>
                  <a:noFill/>
                </a:ln>
                <a:solidFill>
                  <a:prstClr val="black"/>
                </a:solidFill>
                <a:effectLst/>
                <a:uLnTx/>
                <a:uFillTx/>
                <a:latin typeface="Aptos" panose="02110004020202020204"/>
                <a:ea typeface="+mn-ea"/>
                <a:cs typeface="+mn-cs"/>
              </a:rPr>
              <a:t>isolation</a:t>
            </a:r>
            <a:r>
              <a:rPr kumimoji="0" lang="en-US" sz="2600" b="0" i="0" u="none" strike="noStrike" kern="1200" cap="none" spc="0" normalizeH="0" baseline="0" noProof="0" dirty="0">
                <a:ln>
                  <a:noFill/>
                </a:ln>
                <a:solidFill>
                  <a:prstClr val="black"/>
                </a:solidFill>
                <a:effectLst/>
                <a:uLnTx/>
                <a:uFillTx/>
                <a:latin typeface="Aptos" panose="02110004020202020204"/>
                <a:ea typeface="+mn-ea"/>
                <a:cs typeface="+mn-cs"/>
              </a:rPr>
              <a:t> related to eating or drinking. </a:t>
            </a:r>
          </a:p>
          <a:p>
            <a:endParaRPr lang="en-US" dirty="0"/>
          </a:p>
        </p:txBody>
      </p:sp>
    </p:spTree>
    <p:extLst>
      <p:ext uri="{BB962C8B-B14F-4D97-AF65-F5344CB8AC3E}">
        <p14:creationId xmlns:p14="http://schemas.microsoft.com/office/powerpoint/2010/main" val="1455983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64267D2ADBB64485B4D75DFC82B8AB" ma:contentTypeVersion="18" ma:contentTypeDescription="Create a new document." ma:contentTypeScope="" ma:versionID="1a4958bcec79439464d1b99975bf4910">
  <xsd:schema xmlns:xsd="http://www.w3.org/2001/XMLSchema" xmlns:xs="http://www.w3.org/2001/XMLSchema" xmlns:p="http://schemas.microsoft.com/office/2006/metadata/properties" xmlns:ns2="832d150b-d67c-4080-af75-03984fae70a2" xmlns:ns3="7cbe90c2-684b-4609-a702-c351b1ce3edf" targetNamespace="http://schemas.microsoft.com/office/2006/metadata/properties" ma:root="true" ma:fieldsID="2e2037da0079b07fb094e558153163ca" ns2:_="" ns3:_="">
    <xsd:import namespace="832d150b-d67c-4080-af75-03984fae70a2"/>
    <xsd:import namespace="7cbe90c2-684b-4609-a702-c351b1ce3ed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2d150b-d67c-4080-af75-03984fae70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2fd663b-f12d-4793-8d0f-f31da22be460"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be90c2-684b-4609-a702-c351b1ce3ed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531f8d5-677d-44a6-a3d2-b6059b9afa87}" ma:internalName="TaxCatchAll" ma:showField="CatchAllData" ma:web="7cbe90c2-684b-4609-a702-c351b1ce3e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32d150b-d67c-4080-af75-03984fae70a2">
      <Terms xmlns="http://schemas.microsoft.com/office/infopath/2007/PartnerControls"/>
    </lcf76f155ced4ddcb4097134ff3c332f>
    <TaxCatchAll xmlns="7cbe90c2-684b-4609-a702-c351b1ce3edf" xsi:nil="true"/>
  </documentManagement>
</p:properties>
</file>

<file path=customXml/itemProps1.xml><?xml version="1.0" encoding="utf-8"?>
<ds:datastoreItem xmlns:ds="http://schemas.openxmlformats.org/officeDocument/2006/customXml" ds:itemID="{1F2E64B6-C704-4F25-B98B-6553A2478092}"/>
</file>

<file path=customXml/itemProps2.xml><?xml version="1.0" encoding="utf-8"?>
<ds:datastoreItem xmlns:ds="http://schemas.openxmlformats.org/officeDocument/2006/customXml" ds:itemID="{D41AD9EE-863E-46C0-B93A-246DE61FBD55}"/>
</file>

<file path=customXml/itemProps3.xml><?xml version="1.0" encoding="utf-8"?>
<ds:datastoreItem xmlns:ds="http://schemas.openxmlformats.org/officeDocument/2006/customXml" ds:itemID="{11AB188A-A8FE-4209-BF3C-FE7342A1C27B}"/>
</file>

<file path=docProps/app.xml><?xml version="1.0" encoding="utf-8"?>
<Properties xmlns="http://schemas.openxmlformats.org/officeDocument/2006/extended-properties" xmlns:vt="http://schemas.openxmlformats.org/officeDocument/2006/docPropsVTypes">
  <TotalTime>6642</TotalTime>
  <Words>2532</Words>
  <Application>Microsoft Office PowerPoint</Application>
  <PresentationFormat>Widescreen</PresentationFormat>
  <Paragraphs>301</Paragraphs>
  <Slides>38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Aptos</vt:lpstr>
      <vt:lpstr>Aptos Display</vt:lpstr>
      <vt:lpstr>Arial</vt:lpstr>
      <vt:lpstr>Calibri</vt:lpstr>
      <vt:lpstr>Wingdings</vt:lpstr>
      <vt:lpstr>Office Theme</vt:lpstr>
      <vt:lpstr>The Value of Speech-Language Pathology in the Skilled Nursing and Long-term Care Settings </vt:lpstr>
      <vt:lpstr>Agenda</vt:lpstr>
      <vt:lpstr>Agenda (cont’d)</vt:lpstr>
      <vt:lpstr>What SLPs Do</vt:lpstr>
      <vt:lpstr>Who SLPs help</vt:lpstr>
      <vt:lpstr>Where SLPs work</vt:lpstr>
      <vt:lpstr>When to Consult an SLP</vt:lpstr>
      <vt:lpstr>Normal Swallowing</vt:lpstr>
      <vt:lpstr>Understanding Swallowing and Dysphagia</vt:lpstr>
      <vt:lpstr>How is Swallowing Assessed? </vt:lpstr>
      <vt:lpstr>Clinical Swallow Evaluation (CSE)</vt:lpstr>
      <vt:lpstr>Instrumental MBSS/VFSS</vt:lpstr>
      <vt:lpstr>Instrumental Assessments: FEES</vt:lpstr>
      <vt:lpstr>Goals of Instrumental Assessments</vt:lpstr>
      <vt:lpstr>Swallowing Therapy</vt:lpstr>
      <vt:lpstr>Dysphagia Diet Textures</vt:lpstr>
      <vt:lpstr>International Dysphagia Diet Standardisation Initiative (IDDSI)</vt:lpstr>
      <vt:lpstr>Thickened Liquids</vt:lpstr>
      <vt:lpstr>Cognition</vt:lpstr>
      <vt:lpstr>Cognition (cont’d)</vt:lpstr>
      <vt:lpstr>Speech </vt:lpstr>
      <vt:lpstr>Speech (cont’d)</vt:lpstr>
      <vt:lpstr>Language</vt:lpstr>
      <vt:lpstr>Voice</vt:lpstr>
      <vt:lpstr>Restorative Nursing Programs</vt:lpstr>
      <vt:lpstr>Restorative Nursing Programs</vt:lpstr>
      <vt:lpstr>PDPM and the SLP’s Impact</vt:lpstr>
      <vt:lpstr>Identifying and Coding Patient Needs  </vt:lpstr>
      <vt:lpstr>Supporting Accurate MDS Completion</vt:lpstr>
      <vt:lpstr>Supporting Accurate MDS Completion</vt:lpstr>
      <vt:lpstr>Supporting Accurate MDS Completion</vt:lpstr>
      <vt:lpstr>Improving Quality and Compliance</vt:lpstr>
      <vt:lpstr>Interdisciplinary Team Support</vt:lpstr>
      <vt:lpstr>Questions?</vt:lpstr>
      <vt:lpstr>Additional Resources</vt:lpstr>
      <vt:lpstr>Additional Resources</vt:lpstr>
      <vt:lpstr>Additional Resources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Angela Morrell</dc:creator>
  <cp:lastModifiedBy>Ashley Haltenhof</cp:lastModifiedBy>
  <cp:revision>170</cp:revision>
  <dcterms:created xsi:type="dcterms:W3CDTF">2024-12-26T18:18:29Z</dcterms:created>
  <dcterms:modified xsi:type="dcterms:W3CDTF">2025-07-01T13:36:37Z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0x0101004464267D2ADBB64485B4D75DFC82B8AB</vt:lpwstr>
  </property>
</Properties>
</file>